
<file path=[Content_Types].xml><?xml version="1.0" encoding="utf-8"?>
<Types xmlns="http://schemas.openxmlformats.org/package/2006/content-types">
  <Default Extension="xml" ContentType="application/xml"/>
  <Default Extension="png" ContentType="image/png"/>
  <Default Extension="jpeg" ContentType="image/jpeg"/>
  <Default Extension="JPG" ContentType="image/.jpg"/>
  <Default Extension="emf" ContentType="image/x-emf"/>
  <Default Extension="tiff" ContentType="image/tiff"/>
  <Default Extension="rels" ContentType="application/vnd.openxmlformats-package.relationships+xml"/>
  <Override PartName="/customXml/itemProps369.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15.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666" r:id="rId3"/>
    <p:sldId id="2726" r:id="rId5"/>
    <p:sldId id="2727" r:id="rId6"/>
    <p:sldId id="2728" r:id="rId7"/>
    <p:sldId id="2729" r:id="rId8"/>
    <p:sldId id="2730" r:id="rId9"/>
    <p:sldId id="2731" r:id="rId10"/>
    <p:sldId id="2732" r:id="rId11"/>
    <p:sldId id="2733" r:id="rId12"/>
    <p:sldId id="2734" r:id="rId13"/>
    <p:sldId id="2735" r:id="rId14"/>
    <p:sldId id="2736" r:id="rId15"/>
    <p:sldId id="2737" r:id="rId16"/>
    <p:sldId id="2738" r:id="rId17"/>
    <p:sldId id="2739" r:id="rId18"/>
    <p:sldId id="2740" r:id="rId19"/>
    <p:sldId id="2741" r:id="rId20"/>
    <p:sldId id="2742" r:id="rId21"/>
    <p:sldId id="2743" r:id="rId22"/>
    <p:sldId id="2744" r:id="rId23"/>
    <p:sldId id="2745" r:id="rId24"/>
    <p:sldId id="2746" r:id="rId25"/>
    <p:sldId id="2747" r:id="rId26"/>
    <p:sldId id="2748" r:id="rId27"/>
    <p:sldId id="2749" r:id="rId28"/>
    <p:sldId id="2750" r:id="rId29"/>
    <p:sldId id="2751" r:id="rId30"/>
    <p:sldId id="2752" r:id="rId31"/>
    <p:sldId id="2753" r:id="rId32"/>
    <p:sldId id="2754" r:id="rId33"/>
    <p:sldId id="2755" r:id="rId34"/>
    <p:sldId id="2756" r:id="rId35"/>
    <p:sldId id="2757" r:id="rId36"/>
    <p:sldId id="2758" r:id="rId37"/>
    <p:sldId id="2759" r:id="rId38"/>
    <p:sldId id="2760" r:id="rId39"/>
    <p:sldId id="2761" r:id="rId40"/>
    <p:sldId id="2762" r:id="rId41"/>
    <p:sldId id="2763" r:id="rId42"/>
    <p:sldId id="2764" r:id="rId43"/>
    <p:sldId id="2765" r:id="rId44"/>
    <p:sldId id="2766" r:id="rId45"/>
    <p:sldId id="2767" r:id="rId46"/>
    <p:sldId id="2768" r:id="rId47"/>
    <p:sldId id="2769" r:id="rId48"/>
    <p:sldId id="2770" r:id="rId49"/>
    <p:sldId id="2771" r:id="rId50"/>
    <p:sldId id="2772" r:id="rId51"/>
    <p:sldId id="2773" r:id="rId52"/>
    <p:sldId id="2785" r:id="rId53"/>
    <p:sldId id="2775" r:id="rId54"/>
    <p:sldId id="2776" r:id="rId55"/>
    <p:sldId id="2777" r:id="rId56"/>
    <p:sldId id="2786" r:id="rId57"/>
    <p:sldId id="2779" r:id="rId58"/>
    <p:sldId id="2780" r:id="rId59"/>
    <p:sldId id="2781" r:id="rId60"/>
    <p:sldId id="2782" r:id="rId61"/>
    <p:sldId id="2783" r:id="rId62"/>
    <p:sldId id="2665" r:id="rId6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1pPr>
    <a:lvl2pPr marL="0" marR="0" indent="2286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2pPr>
    <a:lvl3pPr marL="0" marR="0" indent="4572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3pPr>
    <a:lvl4pPr marL="0" marR="0" indent="6858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4pPr>
    <a:lvl5pPr marL="0" marR="0" indent="9144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5pPr>
    <a:lvl6pPr marL="0" marR="0" indent="11430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6pPr>
    <a:lvl7pPr marL="0" marR="0" indent="13716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7pPr>
    <a:lvl8pPr marL="0" marR="0" indent="16002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8pPr>
    <a:lvl9pPr marL="0" marR="0" indent="18288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9pPr>
  </p:defaultTextStyle>
  <p:extLst>
    <p:ext uri="{EFAFB233-063F-42B5-8137-9DF3F51BA10A}">
      <p15:sldGuideLst xmlns:p15="http://schemas.microsoft.com/office/powerpoint/2012/main">
        <p15:guide id="1" orient="horz" pos="4352"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ve.zhu@fit2cloud.com"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5353"/>
    <a:srgbClr val="625D5C"/>
    <a:srgbClr val="CC4D4C"/>
    <a:srgbClr val="3366FE"/>
    <a:srgbClr val="0F6FC6"/>
    <a:srgbClr val="2C89CE"/>
    <a:srgbClr val="D3D7DB"/>
    <a:srgbClr val="0A7BE0"/>
    <a:srgbClr val="60B0F8"/>
    <a:srgbClr val="80B7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45"/>
    <p:restoredTop sz="82041"/>
  </p:normalViewPr>
  <p:slideViewPr>
    <p:cSldViewPr snapToGrid="0" snapToObjects="1" showGuides="1">
      <p:cViewPr varScale="1">
        <p:scale>
          <a:sx n="52" d="100"/>
          <a:sy n="52" d="100"/>
        </p:scale>
        <p:origin x="1776" y="192"/>
      </p:cViewPr>
      <p:guideLst>
        <p:guide orient="horz" pos="4352"/>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9" Type="http://schemas.openxmlformats.org/officeDocument/2006/relationships/customXml" Target="../customXml/item1.xml"/><Relationship Id="rId68" Type="http://schemas.openxmlformats.org/officeDocument/2006/relationships/customXmlProps" Target="../customXml/itemProps369.xml"/><Relationship Id="rId67" Type="http://schemas.openxmlformats.org/officeDocument/2006/relationships/commentAuthors" Target="commentAuthors.xml"/><Relationship Id="rId66" Type="http://schemas.openxmlformats.org/officeDocument/2006/relationships/tableStyles" Target="tableStyles.xml"/><Relationship Id="rId65" Type="http://schemas.openxmlformats.org/officeDocument/2006/relationships/viewProps" Target="viewProps.xml"/><Relationship Id="rId64" Type="http://schemas.openxmlformats.org/officeDocument/2006/relationships/presProps" Target="presProps.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tiff>
</file>

<file path=ppt/media/image42.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xfrm>
            <a:off x="1143000" y="685800"/>
            <a:ext cx="4572000" cy="3429000"/>
          </a:xfrm>
          <a:prstGeom prst="rect">
            <a:avLst/>
          </a:prstGeom>
        </p:spPr>
        <p:txBody>
          <a:bodyPr/>
          <a:lstStyle/>
          <a:p/>
        </p:txBody>
      </p:sp>
      <p:sp>
        <p:nvSpPr>
          <p:cNvPr id="147" name="Shape 147"/>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1pPr>
    <a:lvl2pPr indent="228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2pPr>
    <a:lvl3pPr indent="457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3pPr>
    <a:lvl4pPr indent="685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4pPr>
    <a:lvl5pPr indent="9144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5pPr>
    <a:lvl6pPr indent="11430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6pPr>
    <a:lvl7pPr indent="1371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7pPr>
    <a:lvl8pPr indent="1600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8pPr>
    <a:lvl9pPr indent="1828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18000"/>
              </a:lnSpc>
              <a:spcBef>
                <a:spcPts val="0"/>
              </a:spcBef>
              <a:spcAft>
                <a:spcPts val="0"/>
              </a:spcAft>
              <a:buClrTx/>
              <a:buSzTx/>
              <a:buFontTx/>
              <a:buNone/>
              <a:defRPr/>
            </a:pPr>
            <a:endParaRPr kumimoji="1" lang="en-US" altLang="zh-C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992A23D-2E84-40F3-83EC-A04ED12AC24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4" Type="http://schemas.openxmlformats.org/officeDocument/2006/relationships/image" Target="../media/image6.jpeg"/><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4" Type="http://schemas.openxmlformats.org/officeDocument/2006/relationships/image" Target="../media/image6.jpeg"/><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
    <p:spTree>
      <p:nvGrpSpPr>
        <p:cNvPr id="1" name=""/>
        <p:cNvGrpSpPr/>
        <p:nvPr/>
      </p:nvGrpSpPr>
      <p:grpSpPr>
        <a:xfrm>
          <a:off x="0" y="0"/>
          <a:ext cx="0" cy="0"/>
          <a:chOff x="0" y="0"/>
          <a:chExt cx="0" cy="0"/>
        </a:xfrm>
      </p:grpSpPr>
      <p:sp>
        <p:nvSpPr>
          <p:cNvPr id="11" name="作者和日期"/>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701675">
              <a:lnSpc>
                <a:spcPct val="100000"/>
              </a:lnSpc>
              <a:spcBef>
                <a:spcPts val="0"/>
              </a:spcBef>
              <a:buSzTx/>
              <a:buNone/>
              <a:defRPr sz="3060" b="1"/>
            </a:lvl1pPr>
          </a:lstStyle>
          <a:p>
            <a:r>
              <a:t>作者和日期</a:t>
            </a:r>
          </a:p>
        </p:txBody>
      </p:sp>
      <p:sp>
        <p:nvSpPr>
          <p:cNvPr id="12" name="演示文稿标题"/>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演示文稿标题</a:t>
            </a:r>
          </a:p>
        </p:txBody>
      </p:sp>
      <p:sp>
        <p:nvSpPr>
          <p:cNvPr id="13" name="正文级别 1…"/>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演示文稿副标题</a:t>
            </a:r>
          </a:p>
          <a:p>
            <a:pPr lvl="1"/>
          </a:p>
          <a:p>
            <a:pPr lvl="2"/>
          </a:p>
          <a:p>
            <a:pPr lvl="3"/>
          </a:p>
          <a:p>
            <a:pPr lvl="4"/>
          </a:p>
        </p:txBody>
      </p:sp>
      <p:sp>
        <p:nvSpPr>
          <p:cNvPr id="14"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说明">
    <p:spTree>
      <p:nvGrpSpPr>
        <p:cNvPr id="1" name=""/>
        <p:cNvGrpSpPr/>
        <p:nvPr/>
      </p:nvGrpSpPr>
      <p:grpSpPr>
        <a:xfrm>
          <a:off x="0" y="0"/>
          <a:ext cx="0" cy="0"/>
          <a:chOff x="0" y="0"/>
          <a:chExt cx="0" cy="0"/>
        </a:xfrm>
      </p:grpSpPr>
      <p:sp>
        <p:nvSpPr>
          <p:cNvPr id="98" name="正文级别 1…"/>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1pPr>
            <a:lvl2pPr marL="0" indent="45720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2pPr>
            <a:lvl3pPr marL="0" indent="91440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3pPr>
            <a:lvl4pPr marL="0" indent="137160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4pPr>
            <a:lvl5pPr marL="0" indent="182880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5pPr>
          </a:lstStyle>
          <a:p>
            <a:r>
              <a:t>说明</a:t>
            </a:r>
          </a:p>
          <a:p>
            <a:pPr lvl="1"/>
          </a:p>
          <a:p>
            <a:pPr lvl="2"/>
          </a:p>
          <a:p>
            <a:pPr lvl="3"/>
          </a:p>
          <a:p>
            <a:pPr lvl="4"/>
          </a:p>
        </p:txBody>
      </p:sp>
      <p:sp>
        <p:nvSpPr>
          <p:cNvPr id="99"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显著事实">
    <p:spTree>
      <p:nvGrpSpPr>
        <p:cNvPr id="1" name=""/>
        <p:cNvGrpSpPr/>
        <p:nvPr/>
      </p:nvGrpSpPr>
      <p:grpSpPr>
        <a:xfrm>
          <a:off x="0" y="0"/>
          <a:ext cx="0" cy="0"/>
          <a:chOff x="0" y="0"/>
          <a:chExt cx="0" cy="0"/>
        </a:xfrm>
      </p:grpSpPr>
      <p:sp>
        <p:nvSpPr>
          <p:cNvPr id="106" name="正文级别 1…"/>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p>
          <a:p>
            <a:pPr lvl="2"/>
          </a:p>
          <a:p>
            <a:pPr lvl="3"/>
          </a:p>
          <a:p>
            <a:pPr lvl="4"/>
          </a:p>
        </p:txBody>
      </p:sp>
      <p:sp>
        <p:nvSpPr>
          <p:cNvPr id="107" name="事实信息"/>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726440">
              <a:lnSpc>
                <a:spcPct val="100000"/>
              </a:lnSpc>
              <a:spcBef>
                <a:spcPts val="0"/>
              </a:spcBef>
              <a:buSzTx/>
              <a:buNone/>
              <a:defRPr sz="4840" b="1"/>
            </a:lvl1pPr>
          </a:lstStyle>
          <a:p>
            <a:r>
              <a:t>事实信息</a:t>
            </a:r>
          </a:p>
        </p:txBody>
      </p:sp>
      <p:sp>
        <p:nvSpPr>
          <p:cNvPr id="108"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115" name="属性"/>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701675">
              <a:lnSpc>
                <a:spcPct val="100000"/>
              </a:lnSpc>
              <a:spcBef>
                <a:spcPts val="0"/>
              </a:spcBef>
              <a:buSzTx/>
              <a:buNone/>
              <a:defRPr sz="3060" b="1"/>
            </a:lvl1pPr>
          </a:lstStyle>
          <a:p>
            <a:r>
              <a:t>属性</a:t>
            </a:r>
          </a:p>
        </p:txBody>
      </p:sp>
      <p:sp>
        <p:nvSpPr>
          <p:cNvPr id="116" name="正文级别 1…"/>
          <p:cNvSpPr txBox="1">
            <a:spLocks noGrp="1"/>
          </p:cNvSpPr>
          <p:nvPr>
            <p:ph type="body" sz="half" idx="1" hasCustomPrompt="1"/>
          </p:nvPr>
        </p:nvSpPr>
        <p:spPr>
          <a:xfrm>
            <a:off x="1753923" y="4939860"/>
            <a:ext cx="20876154" cy="3836280"/>
          </a:xfrm>
          <a:prstGeom prst="rect">
            <a:avLst/>
          </a:prstGeom>
        </p:spPr>
        <p:txBody>
          <a:bodyPr/>
          <a:lstStyle>
            <a:lvl1pPr marL="638810" indent="-4699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1pPr>
            <a:lvl2pPr marL="638810" indent="-127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2pPr>
            <a:lvl3pPr marL="638810" indent="4445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3pPr>
            <a:lvl4pPr marL="638810" indent="9017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4pPr>
            <a:lvl5pPr marL="638810" indent="13589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5pPr>
          </a:lstStyle>
          <a:p>
            <a:r>
              <a:t>“著名引文”</a:t>
            </a:r>
          </a:p>
          <a:p>
            <a:pPr lvl="1"/>
          </a:p>
          <a:p>
            <a:pPr lvl="2"/>
          </a:p>
          <a:p>
            <a:pPr lvl="3"/>
          </a:p>
          <a:p>
            <a:pPr lvl="4"/>
          </a:p>
        </p:txBody>
      </p:sp>
      <p:sp>
        <p:nvSpPr>
          <p:cNvPr id="117"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124" name="图像"/>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p:txBody>
      </p:sp>
      <p:sp>
        <p:nvSpPr>
          <p:cNvPr id="125" name="图像"/>
          <p:cNvSpPr>
            <a:spLocks noGrp="1"/>
          </p:cNvSpPr>
          <p:nvPr>
            <p:ph type="pic" sz="half" idx="22"/>
          </p:nvPr>
        </p:nvSpPr>
        <p:spPr>
          <a:xfrm>
            <a:off x="13500100" y="3978275"/>
            <a:ext cx="10439400" cy="12150181"/>
          </a:xfrm>
          <a:prstGeom prst="rect">
            <a:avLst/>
          </a:prstGeom>
        </p:spPr>
        <p:txBody>
          <a:bodyPr lIns="91439" tIns="45719" rIns="91439" bIns="45719">
            <a:noAutofit/>
          </a:bodyPr>
          <a:lstStyle/>
          <a:p/>
        </p:txBody>
      </p:sp>
      <p:sp>
        <p:nvSpPr>
          <p:cNvPr id="126" name="图像"/>
          <p:cNvSpPr>
            <a:spLocks noGrp="1"/>
          </p:cNvSpPr>
          <p:nvPr>
            <p:ph type="pic" idx="23"/>
          </p:nvPr>
        </p:nvSpPr>
        <p:spPr>
          <a:xfrm>
            <a:off x="-139700" y="495300"/>
            <a:ext cx="16611600" cy="12458700"/>
          </a:xfrm>
          <a:prstGeom prst="rect">
            <a:avLst/>
          </a:prstGeom>
        </p:spPr>
        <p:txBody>
          <a:bodyPr lIns="91439" tIns="45719" rIns="91439" bIns="45719">
            <a:noAutofit/>
          </a:bodyPr>
          <a:lstStyle/>
          <a:p/>
        </p:txBody>
      </p:sp>
      <p:sp>
        <p:nvSpPr>
          <p:cNvPr id="127"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34" name="图像"/>
          <p:cNvSpPr>
            <a:spLocks noGrp="1"/>
          </p:cNvSpPr>
          <p:nvPr>
            <p:ph type="pic" idx="21"/>
          </p:nvPr>
        </p:nvSpPr>
        <p:spPr>
          <a:xfrm>
            <a:off x="-1333500" y="-5524500"/>
            <a:ext cx="27051000" cy="21640800"/>
          </a:xfrm>
          <a:prstGeom prst="rect">
            <a:avLst/>
          </a:prstGeom>
        </p:spPr>
        <p:txBody>
          <a:bodyPr lIns="91439" tIns="45719" rIns="91439" bIns="45719">
            <a:noAutofit/>
          </a:bodyPr>
          <a:lstStyle/>
          <a:p/>
        </p:txBody>
      </p:sp>
      <p:sp>
        <p:nvSpPr>
          <p:cNvPr id="135" name="幻灯片编号"/>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rPr/>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42"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标题与副标题">
    <p:spTree>
      <p:nvGrpSpPr>
        <p:cNvPr id="1" name=""/>
        <p:cNvGrpSpPr/>
        <p:nvPr/>
      </p:nvGrpSpPr>
      <p:grpSpPr>
        <a:xfrm>
          <a:off x="0" y="0"/>
          <a:ext cx="0" cy="0"/>
          <a:chOff x="0" y="0"/>
          <a:chExt cx="0" cy="0"/>
        </a:xfrm>
      </p:grpSpPr>
      <p:pic>
        <p:nvPicPr>
          <p:cNvPr id="149" name="2@2x.png" descr="2@2x.png"/>
          <p:cNvPicPr>
            <a:picLocks noChangeAspect="1"/>
          </p:cNvPicPr>
          <p:nvPr/>
        </p:nvPicPr>
        <p:blipFill>
          <a:blip r:embed="rId2"/>
          <a:stretch>
            <a:fillRect/>
          </a:stretch>
        </p:blipFill>
        <p:spPr>
          <a:xfrm>
            <a:off x="848042" y="723577"/>
            <a:ext cx="5033353" cy="525462"/>
          </a:xfrm>
          <a:prstGeom prst="rect">
            <a:avLst/>
          </a:prstGeom>
          <a:ln w="12700">
            <a:miter lim="400000"/>
            <a:headEnd/>
            <a:tailEnd/>
          </a:ln>
        </p:spPr>
      </p:pic>
      <p:pic>
        <p:nvPicPr>
          <p:cNvPr id="150" name="【PPT封面】DataEase 2023（无文字）-1920X1080.jpg" descr="【PPT封面】DataEase 2023（无文字）-1920X1080.jpg"/>
          <p:cNvPicPr>
            <a:picLocks noChangeAspect="1"/>
          </p:cNvPicPr>
          <p:nvPr/>
        </p:nvPicPr>
        <p:blipFill>
          <a:blip r:embed="rId3"/>
          <a:stretch>
            <a:fillRect/>
          </a:stretch>
        </p:blipFill>
        <p:spPr>
          <a:xfrm>
            <a:off x="0" y="0"/>
            <a:ext cx="24384000" cy="13716000"/>
          </a:xfrm>
          <a:prstGeom prst="rect">
            <a:avLst/>
          </a:prstGeom>
          <a:ln w="12700">
            <a:miter lim="400000"/>
            <a:headEnd/>
            <a:tailEnd/>
          </a:ln>
        </p:spPr>
      </p:pic>
      <p:pic>
        <p:nvPicPr>
          <p:cNvPr id="151" name="FIT2CLOUD飞致云 Logo-左右-反白.png" descr="FIT2CLOUD飞致云 Logo-左右-反白.png"/>
          <p:cNvPicPr>
            <a:picLocks noChangeAspect="1"/>
          </p:cNvPicPr>
          <p:nvPr/>
        </p:nvPicPr>
        <p:blipFill>
          <a:blip r:embed="rId4"/>
          <a:stretch>
            <a:fillRect/>
          </a:stretch>
        </p:blipFill>
        <p:spPr>
          <a:xfrm>
            <a:off x="990600" y="990600"/>
            <a:ext cx="5461000" cy="573065"/>
          </a:xfrm>
          <a:prstGeom prst="rect">
            <a:avLst/>
          </a:prstGeom>
          <a:ln w="12700">
            <a:miter lim="400000"/>
            <a:headEnd/>
            <a:tailEnd/>
          </a:ln>
        </p:spPr>
      </p:pic>
      <p:sp>
        <p:nvSpPr>
          <p:cNvPr id="152" name="幻灯片编号"/>
          <p:cNvSpPr txBox="1">
            <a:spLocks noGrp="1"/>
          </p:cNvSpPr>
          <p:nvPr>
            <p:ph type="sldNum" sz="quarter" idx="2"/>
          </p:nvPr>
        </p:nvSpPr>
        <p:spPr>
          <a:xfrm>
            <a:off x="14630400" y="12712700"/>
            <a:ext cx="5689600" cy="736600"/>
          </a:xfrm>
          <a:prstGeom prst="rect">
            <a:avLst/>
          </a:prstGeom>
        </p:spPr>
        <p:txBody>
          <a:bodyPr lIns="71436" tIns="71436" rIns="71436" bIns="71436" anchor="t"/>
          <a:lstStyle>
            <a:lvl1pPr defTabSz="821055">
              <a:defRPr sz="2200">
                <a:latin typeface="Helvetica Neue Light" panose="02000503000000020004"/>
                <a:ea typeface="Helvetica Neue Light" panose="02000503000000020004"/>
                <a:cs typeface="Helvetica Neue Light" panose="02000503000000020004"/>
                <a:sym typeface="Helvetica Neue Light" panose="02000503000000020004"/>
              </a:defRPr>
            </a:lvl1pPr>
          </a:lstStyle>
          <a:p>
            <a:fld id="{86CB4B4D-7CA3-9044-876B-883B54F8677D}" type="slidenum">
              <a:rPr/>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1_空白">
    <p:spTree>
      <p:nvGrpSpPr>
        <p:cNvPr id="1" name=""/>
        <p:cNvGrpSpPr/>
        <p:nvPr/>
      </p:nvGrpSpPr>
      <p:grpSpPr>
        <a:xfrm>
          <a:off x="0" y="0"/>
          <a:ext cx="0" cy="0"/>
          <a:chOff x="0" y="0"/>
          <a:chExt cx="0" cy="0"/>
        </a:xfrm>
      </p:grpSpPr>
      <p:pic>
        <p:nvPicPr>
          <p:cNvPr id="159" name="FIT2CLOUD飞致云 logo 蓝色 无空白.png" descr="FIT2CLOUD飞致云 logo 蓝色 无空白.png"/>
          <p:cNvPicPr>
            <a:picLocks noChangeAspect="1"/>
          </p:cNvPicPr>
          <p:nvPr/>
        </p:nvPicPr>
        <p:blipFill>
          <a:blip r:embed="rId2"/>
          <a:stretch>
            <a:fillRect/>
          </a:stretch>
        </p:blipFill>
        <p:spPr>
          <a:xfrm>
            <a:off x="18227447" y="762000"/>
            <a:ext cx="5461002" cy="566744"/>
          </a:xfrm>
          <a:prstGeom prst="rect">
            <a:avLst/>
          </a:prstGeom>
          <a:ln w="12700">
            <a:miter lim="400000"/>
            <a:headEnd/>
            <a:tailEnd/>
          </a:ln>
        </p:spPr>
      </p:pic>
      <p:sp>
        <p:nvSpPr>
          <p:cNvPr id="160" name="幻灯片编号"/>
          <p:cNvSpPr txBox="1">
            <a:spLocks noGrp="1"/>
          </p:cNvSpPr>
          <p:nvPr>
            <p:ph type="sldNum" sz="quarter" idx="2"/>
          </p:nvPr>
        </p:nvSpPr>
        <p:spPr>
          <a:xfrm>
            <a:off x="11954104" y="13073062"/>
            <a:ext cx="466267" cy="477670"/>
          </a:xfrm>
          <a:prstGeom prst="rect">
            <a:avLst/>
          </a:prstGeom>
        </p:spPr>
        <p:txBody>
          <a:bodyPr lIns="71436" tIns="71436" rIns="71436" bIns="71436" anchor="t"/>
          <a:lstStyle>
            <a:lvl1pPr defTabSz="821055">
              <a:defRPr sz="2200">
                <a:latin typeface="Helvetica Neue Light" panose="02000503000000020004"/>
                <a:ea typeface="Helvetica Neue Light" panose="02000503000000020004"/>
                <a:cs typeface="Helvetica Neue Light" panose="02000503000000020004"/>
                <a:sym typeface="Helvetica Neue Light" panose="02000503000000020004"/>
              </a:defRPr>
            </a:lvl1pPr>
          </a:lstStyle>
          <a:p>
            <a:fld id="{86CB4B4D-7CA3-9044-876B-883B54F8677D}" type="slidenum">
              <a:rPr/>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2_空白">
    <p:spTree>
      <p:nvGrpSpPr>
        <p:cNvPr id="1" name=""/>
        <p:cNvGrpSpPr/>
        <p:nvPr/>
      </p:nvGrpSpPr>
      <p:grpSpPr>
        <a:xfrm>
          <a:off x="0" y="0"/>
          <a:ext cx="0" cy="0"/>
          <a:chOff x="0" y="0"/>
          <a:chExt cx="0" cy="0"/>
        </a:xfrm>
      </p:grpSpPr>
      <p:pic>
        <p:nvPicPr>
          <p:cNvPr id="167" name="image4.png" descr="image4.png"/>
          <p:cNvPicPr>
            <a:picLocks noChangeAspect="1"/>
          </p:cNvPicPr>
          <p:nvPr/>
        </p:nvPicPr>
        <p:blipFill>
          <a:blip r:embed="rId2"/>
          <a:stretch>
            <a:fillRect/>
          </a:stretch>
        </p:blipFill>
        <p:spPr>
          <a:xfrm>
            <a:off x="18227447" y="762000"/>
            <a:ext cx="5461001" cy="566743"/>
          </a:xfrm>
          <a:prstGeom prst="rect">
            <a:avLst/>
          </a:prstGeom>
          <a:ln w="12700">
            <a:miter lim="400000"/>
            <a:headEnd/>
            <a:tailEnd/>
          </a:ln>
        </p:spPr>
      </p:pic>
      <p:sp>
        <p:nvSpPr>
          <p:cNvPr id="168" name="幻灯片编号"/>
          <p:cNvSpPr txBox="1">
            <a:spLocks noGrp="1"/>
          </p:cNvSpPr>
          <p:nvPr>
            <p:ph type="sldNum" sz="quarter" idx="2"/>
          </p:nvPr>
        </p:nvSpPr>
        <p:spPr>
          <a:xfrm>
            <a:off x="11954103" y="13073062"/>
            <a:ext cx="466269" cy="477671"/>
          </a:xfrm>
          <a:prstGeom prst="rect">
            <a:avLst/>
          </a:prstGeom>
        </p:spPr>
        <p:txBody>
          <a:bodyPr lIns="71437" tIns="71437" rIns="71437" bIns="71437" anchor="t"/>
          <a:lstStyle>
            <a:lvl1pPr defTabSz="821690">
              <a:defRPr sz="2200">
                <a:latin typeface="Helvetica Neue Light" panose="02000503000000020004"/>
                <a:ea typeface="Helvetica Neue Light" panose="02000503000000020004"/>
                <a:cs typeface="Helvetica Neue Light" panose="02000503000000020004"/>
                <a:sym typeface="Helvetica Neue Light" panose="02000503000000020004"/>
              </a:defRPr>
            </a:lvl1pPr>
          </a:lstStyle>
          <a:p>
            <a:fld id="{86CB4B4D-7CA3-9044-876B-883B54F8677D}" type="slidenum">
              <a:rPr/>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1_标题与副标题">
    <p:spTree>
      <p:nvGrpSpPr>
        <p:cNvPr id="1" name=""/>
        <p:cNvGrpSpPr/>
        <p:nvPr/>
      </p:nvGrpSpPr>
      <p:grpSpPr>
        <a:xfrm>
          <a:off x="0" y="0"/>
          <a:ext cx="0" cy="0"/>
          <a:chOff x="0" y="0"/>
          <a:chExt cx="0" cy="0"/>
        </a:xfrm>
      </p:grpSpPr>
      <p:pic>
        <p:nvPicPr>
          <p:cNvPr id="175" name="图片 2" descr="图片 2"/>
          <p:cNvPicPr>
            <a:picLocks noChangeAspect="1"/>
          </p:cNvPicPr>
          <p:nvPr/>
        </p:nvPicPr>
        <p:blipFill>
          <a:blip r:embed="rId2"/>
          <a:stretch>
            <a:fillRect/>
          </a:stretch>
        </p:blipFill>
        <p:spPr>
          <a:xfrm>
            <a:off x="0" y="2540"/>
            <a:ext cx="24392890" cy="13713461"/>
          </a:xfrm>
          <a:prstGeom prst="rect">
            <a:avLst/>
          </a:prstGeom>
          <a:ln w="12700">
            <a:miter lim="400000"/>
            <a:headEnd/>
            <a:tailEnd/>
          </a:ln>
        </p:spPr>
      </p:pic>
      <p:pic>
        <p:nvPicPr>
          <p:cNvPr id="176" name="FIT2CLOUD飞致云 logo 蓝色 无空白.png" descr="FIT2CLOUD飞致云 logo 蓝色 无空白.png"/>
          <p:cNvPicPr>
            <a:picLocks noChangeAspect="1"/>
          </p:cNvPicPr>
          <p:nvPr/>
        </p:nvPicPr>
        <p:blipFill>
          <a:blip r:embed="rId3"/>
          <a:stretch>
            <a:fillRect/>
          </a:stretch>
        </p:blipFill>
        <p:spPr>
          <a:xfrm>
            <a:off x="728751" y="671830"/>
            <a:ext cx="5461003" cy="566744"/>
          </a:xfrm>
          <a:prstGeom prst="rect">
            <a:avLst/>
          </a:prstGeom>
          <a:ln w="12700">
            <a:miter lim="400000"/>
            <a:headEnd/>
            <a:tailEnd/>
          </a:ln>
        </p:spPr>
      </p:pic>
      <p:pic>
        <p:nvPicPr>
          <p:cNvPr id="177" name="【PPT封底】DataEase 2023（无文字）-1920X1080.jpg" descr="【PPT封底】DataEase 2023（无文字）-1920X1080.jpg"/>
          <p:cNvPicPr>
            <a:picLocks noChangeAspect="1"/>
          </p:cNvPicPr>
          <p:nvPr/>
        </p:nvPicPr>
        <p:blipFill>
          <a:blip r:embed="rId4"/>
          <a:stretch>
            <a:fillRect/>
          </a:stretch>
        </p:blipFill>
        <p:spPr>
          <a:xfrm>
            <a:off x="0" y="-1"/>
            <a:ext cx="24384000" cy="13716001"/>
          </a:xfrm>
          <a:prstGeom prst="rect">
            <a:avLst/>
          </a:prstGeom>
          <a:ln w="12700">
            <a:miter lim="400000"/>
            <a:headEnd/>
            <a:tailEnd/>
          </a:ln>
        </p:spPr>
      </p:pic>
      <p:pic>
        <p:nvPicPr>
          <p:cNvPr id="178" name="image4.png" descr="image4.png"/>
          <p:cNvPicPr>
            <a:picLocks noChangeAspect="1"/>
          </p:cNvPicPr>
          <p:nvPr/>
        </p:nvPicPr>
        <p:blipFill>
          <a:blip r:embed="rId3"/>
          <a:stretch>
            <a:fillRect/>
          </a:stretch>
        </p:blipFill>
        <p:spPr>
          <a:xfrm>
            <a:off x="986791" y="990600"/>
            <a:ext cx="5461001" cy="566743"/>
          </a:xfrm>
          <a:prstGeom prst="rect">
            <a:avLst/>
          </a:prstGeom>
          <a:ln w="12700">
            <a:miter lim="400000"/>
            <a:headEnd/>
            <a:tailEnd/>
          </a:ln>
        </p:spPr>
      </p:pic>
      <p:sp>
        <p:nvSpPr>
          <p:cNvPr id="179" name="幻灯片编号"/>
          <p:cNvSpPr txBox="1">
            <a:spLocks noGrp="1"/>
          </p:cNvSpPr>
          <p:nvPr>
            <p:ph type="sldNum" sz="quarter" idx="2"/>
          </p:nvPr>
        </p:nvSpPr>
        <p:spPr>
          <a:xfrm>
            <a:off x="14630400" y="12712700"/>
            <a:ext cx="5689600" cy="736600"/>
          </a:xfrm>
          <a:prstGeom prst="rect">
            <a:avLst/>
          </a:prstGeom>
        </p:spPr>
        <p:txBody>
          <a:bodyPr lIns="71436" tIns="71436" rIns="71436" bIns="71436" anchor="t"/>
          <a:lstStyle>
            <a:lvl1pPr defTabSz="821055">
              <a:defRPr sz="2200">
                <a:latin typeface="Helvetica Neue Light" panose="02000503000000020004"/>
                <a:ea typeface="Helvetica Neue Light" panose="02000503000000020004"/>
                <a:cs typeface="Helvetica Neue Light" panose="02000503000000020004"/>
                <a:sym typeface="Helvetica Neue Light" panose="02000503000000020004"/>
              </a:defRPr>
            </a:lvl1p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与照片">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p:txBody>
      </p:sp>
      <p:sp>
        <p:nvSpPr>
          <p:cNvPr id="22" name="演示文稿标题"/>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演示文稿标题</a:t>
            </a:r>
          </a:p>
        </p:txBody>
      </p:sp>
      <p:sp>
        <p:nvSpPr>
          <p:cNvPr id="23" name="作者和日期"/>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701675">
              <a:lnSpc>
                <a:spcPct val="100000"/>
              </a:lnSpc>
              <a:spcBef>
                <a:spcPts val="0"/>
              </a:spcBef>
              <a:buSzTx/>
              <a:buNone/>
              <a:defRPr sz="3060" b="1"/>
            </a:lvl1pPr>
          </a:lstStyle>
          <a:p>
            <a:r>
              <a:t>作者和日期</a:t>
            </a:r>
          </a:p>
        </p:txBody>
      </p:sp>
      <p:sp>
        <p:nvSpPr>
          <p:cNvPr id="24" name="正文级别 1…"/>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演示文稿副标题</a:t>
            </a:r>
          </a:p>
          <a:p>
            <a:pPr lvl="1"/>
          </a:p>
          <a:p>
            <a:pPr lvl="2"/>
          </a:p>
          <a:p>
            <a:pPr lvl="3"/>
          </a:p>
          <a:p>
            <a:pPr lvl="4"/>
          </a:p>
        </p:txBody>
      </p:sp>
      <p:sp>
        <p:nvSpPr>
          <p:cNvPr id="2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pic>
        <p:nvPicPr>
          <p:cNvPr id="186" name="image4.png" descr="image4.png"/>
          <p:cNvPicPr>
            <a:picLocks noChangeAspect="1"/>
          </p:cNvPicPr>
          <p:nvPr/>
        </p:nvPicPr>
        <p:blipFill>
          <a:blip r:embed="rId2"/>
          <a:stretch>
            <a:fillRect/>
          </a:stretch>
        </p:blipFill>
        <p:spPr>
          <a:xfrm>
            <a:off x="986791" y="990600"/>
            <a:ext cx="5461001" cy="566743"/>
          </a:xfrm>
          <a:prstGeom prst="rect">
            <a:avLst/>
          </a:prstGeom>
          <a:ln w="12700">
            <a:miter lim="400000"/>
            <a:headEnd/>
            <a:tailEnd/>
          </a:ln>
        </p:spPr>
      </p:pic>
      <p:pic>
        <p:nvPicPr>
          <p:cNvPr id="187" name="图片 2" descr="图片 2"/>
          <p:cNvPicPr>
            <a:picLocks noChangeAspect="1"/>
          </p:cNvPicPr>
          <p:nvPr/>
        </p:nvPicPr>
        <p:blipFill>
          <a:blip r:embed="rId3"/>
          <a:stretch>
            <a:fillRect/>
          </a:stretch>
        </p:blipFill>
        <p:spPr>
          <a:xfrm>
            <a:off x="0" y="2540"/>
            <a:ext cx="24392890" cy="13713461"/>
          </a:xfrm>
          <a:prstGeom prst="rect">
            <a:avLst/>
          </a:prstGeom>
          <a:ln w="12700">
            <a:miter lim="400000"/>
            <a:headEnd/>
            <a:tailEnd/>
          </a:ln>
        </p:spPr>
      </p:pic>
      <p:pic>
        <p:nvPicPr>
          <p:cNvPr id="188" name="image4.png" descr="image4.png"/>
          <p:cNvPicPr>
            <a:picLocks noChangeAspect="1"/>
          </p:cNvPicPr>
          <p:nvPr/>
        </p:nvPicPr>
        <p:blipFill>
          <a:blip r:embed="rId2"/>
          <a:stretch>
            <a:fillRect/>
          </a:stretch>
        </p:blipFill>
        <p:spPr>
          <a:xfrm>
            <a:off x="986791" y="990600"/>
            <a:ext cx="5461001" cy="566743"/>
          </a:xfrm>
          <a:prstGeom prst="rect">
            <a:avLst/>
          </a:prstGeom>
          <a:ln w="12700">
            <a:miter lim="400000"/>
            <a:headEnd/>
            <a:tailEnd/>
          </a:ln>
        </p:spPr>
      </p:pic>
      <p:pic>
        <p:nvPicPr>
          <p:cNvPr id="189" name="【PPT封底】DataEase 2023（无文字）-1920X1080.jpg" descr="【PPT封底】DataEase 2023（无文字）-1920X1080.jpg"/>
          <p:cNvPicPr>
            <a:picLocks noChangeAspect="1"/>
          </p:cNvPicPr>
          <p:nvPr/>
        </p:nvPicPr>
        <p:blipFill>
          <a:blip r:embed="rId4"/>
          <a:stretch>
            <a:fillRect/>
          </a:stretch>
        </p:blipFill>
        <p:spPr>
          <a:xfrm>
            <a:off x="0" y="-1"/>
            <a:ext cx="24384000" cy="13716001"/>
          </a:xfrm>
          <a:prstGeom prst="rect">
            <a:avLst/>
          </a:prstGeom>
          <a:ln w="12700">
            <a:miter lim="400000"/>
            <a:headEnd/>
            <a:tailEnd/>
          </a:ln>
        </p:spPr>
      </p:pic>
      <p:pic>
        <p:nvPicPr>
          <p:cNvPr id="190" name="image4.png" descr="image4.png"/>
          <p:cNvPicPr>
            <a:picLocks noChangeAspect="1"/>
          </p:cNvPicPr>
          <p:nvPr/>
        </p:nvPicPr>
        <p:blipFill>
          <a:blip r:embed="rId2"/>
          <a:stretch>
            <a:fillRect/>
          </a:stretch>
        </p:blipFill>
        <p:spPr>
          <a:xfrm>
            <a:off x="986791" y="990600"/>
            <a:ext cx="5461001" cy="566743"/>
          </a:xfrm>
          <a:prstGeom prst="rect">
            <a:avLst/>
          </a:prstGeom>
          <a:ln w="12700">
            <a:miter lim="400000"/>
            <a:headEnd/>
            <a:tailEnd/>
          </a:ln>
        </p:spPr>
      </p:pic>
      <p:sp>
        <p:nvSpPr>
          <p:cNvPr id="191" name="幻灯片编号"/>
          <p:cNvSpPr txBox="1">
            <a:spLocks noGrp="1"/>
          </p:cNvSpPr>
          <p:nvPr>
            <p:ph type="sldNum" sz="quarter" idx="2"/>
          </p:nvPr>
        </p:nvSpPr>
        <p:spPr>
          <a:xfrm>
            <a:off x="11954103" y="13073062"/>
            <a:ext cx="466269" cy="477671"/>
          </a:xfrm>
          <a:prstGeom prst="rect">
            <a:avLst/>
          </a:prstGeom>
        </p:spPr>
        <p:txBody>
          <a:bodyPr lIns="71437" tIns="71437" rIns="71437" bIns="71437" anchor="t"/>
          <a:lstStyle>
            <a:lvl1pPr defTabSz="821690">
              <a:defRPr sz="2200">
                <a:latin typeface="Helvetica Neue Light" panose="02000503000000020004"/>
                <a:ea typeface="Helvetica Neue Light" panose="02000503000000020004"/>
                <a:cs typeface="Helvetica Neue Light" panose="02000503000000020004"/>
                <a:sym typeface="Helvetica Neue Light" panose="02000503000000020004"/>
              </a:defRPr>
            </a:lvl1pPr>
          </a:lstStyle>
          <a:p>
            <a:fld id="{86CB4B4D-7CA3-9044-876B-883B54F8677D}" type="slidenum">
              <a:rPr/>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与照片（备选）">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p:txBody>
      </p:sp>
      <p:sp>
        <p:nvSpPr>
          <p:cNvPr id="33" name="幻灯片标题"/>
          <p:cNvSpPr txBox="1">
            <a:spLocks noGrp="1"/>
          </p:cNvSpPr>
          <p:nvPr>
            <p:ph type="title" hasCustomPrompt="1"/>
          </p:nvPr>
        </p:nvSpPr>
        <p:spPr>
          <a:xfrm>
            <a:off x="1206500" y="1270000"/>
            <a:ext cx="9779000" cy="5882273"/>
          </a:xfrm>
          <a:prstGeom prst="rect">
            <a:avLst/>
          </a:prstGeom>
        </p:spPr>
        <p:txBody>
          <a:bodyPr anchor="b"/>
          <a:lstStyle/>
          <a:p>
            <a:r>
              <a:t>幻灯片标题</a:t>
            </a:r>
          </a:p>
        </p:txBody>
      </p:sp>
      <p:sp>
        <p:nvSpPr>
          <p:cNvPr id="34" name="正文级别 1…"/>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幻灯片副标题</a:t>
            </a:r>
          </a:p>
          <a:p>
            <a:pPr lvl="1"/>
          </a:p>
          <a:p>
            <a:pPr lvl="2"/>
          </a:p>
          <a:p>
            <a:pPr lvl="3"/>
          </a:p>
          <a:p>
            <a:pPr lvl="4"/>
          </a:p>
        </p:txBody>
      </p:sp>
      <p:sp>
        <p:nvSpPr>
          <p:cNvPr id="35" name="幻灯片编号"/>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42" name="幻灯片标题"/>
          <p:cNvSpPr txBox="1">
            <a:spLocks noGrp="1"/>
          </p:cNvSpPr>
          <p:nvPr>
            <p:ph type="title" hasCustomPrompt="1"/>
          </p:nvPr>
        </p:nvSpPr>
        <p:spPr>
          <a:prstGeom prst="rect">
            <a:avLst/>
          </a:prstGeom>
        </p:spPr>
        <p:txBody>
          <a:bodyPr/>
          <a:lstStyle/>
          <a:p>
            <a:r>
              <a:t>幻灯片标题</a:t>
            </a:r>
          </a:p>
        </p:txBody>
      </p:sp>
      <p:sp>
        <p:nvSpPr>
          <p:cNvPr id="43" name="幻灯片副标题"/>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726440">
              <a:lnSpc>
                <a:spcPct val="100000"/>
              </a:lnSpc>
              <a:spcBef>
                <a:spcPts val="0"/>
              </a:spcBef>
              <a:buSzTx/>
              <a:buNone/>
              <a:defRPr sz="4840" b="1"/>
            </a:lvl1pPr>
          </a:lstStyle>
          <a:p>
            <a:r>
              <a:t>幻灯片副标题</a:t>
            </a:r>
          </a:p>
        </p:txBody>
      </p:sp>
      <p:sp>
        <p:nvSpPr>
          <p:cNvPr id="44" name="正文级别 1…"/>
          <p:cNvSpPr txBox="1">
            <a:spLocks noGrp="1"/>
          </p:cNvSpPr>
          <p:nvPr>
            <p:ph type="body" idx="1" hasCustomPrompt="1"/>
          </p:nvPr>
        </p:nvSpPr>
        <p:spPr>
          <a:prstGeom prst="rect">
            <a:avLst/>
          </a:prstGeom>
        </p:spPr>
        <p:txBody>
          <a:bodyPr/>
          <a:lstStyle/>
          <a:p>
            <a:r>
              <a:t>幻灯片项目符号文本</a:t>
            </a:r>
          </a:p>
          <a:p>
            <a:pPr lvl="1"/>
          </a:p>
          <a:p>
            <a:pPr lvl="2"/>
          </a:p>
          <a:p>
            <a:pPr lvl="3"/>
          </a:p>
          <a:p>
            <a:pPr lvl="4"/>
          </a:p>
        </p:txBody>
      </p:sp>
      <p:sp>
        <p:nvSpPr>
          <p:cNvPr id="4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52" name="正文级别 1…"/>
          <p:cNvSpPr txBox="1">
            <a:spLocks noGrp="1"/>
          </p:cNvSpPr>
          <p:nvPr>
            <p:ph type="body" idx="1" hasCustomPrompt="1"/>
          </p:nvPr>
        </p:nvSpPr>
        <p:spPr>
          <a:prstGeom prst="rect">
            <a:avLst/>
          </a:prstGeom>
        </p:spPr>
        <p:txBody>
          <a:bodyPr numCol="2" spcCol="1098550"/>
          <a:lstStyle/>
          <a:p>
            <a:r>
              <a:t>幻灯片项目符号文本</a:t>
            </a:r>
          </a:p>
          <a:p>
            <a:pPr lvl="1"/>
          </a:p>
          <a:p>
            <a:pPr lvl="2"/>
          </a:p>
          <a:p>
            <a:pPr lvl="3"/>
          </a:p>
          <a:p>
            <a:pPr lvl="4"/>
          </a:p>
        </p:txBody>
      </p:sp>
      <p:sp>
        <p:nvSpPr>
          <p:cNvPr id="53"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0" name="幻灯片副标题"/>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726440">
              <a:lnSpc>
                <a:spcPct val="100000"/>
              </a:lnSpc>
              <a:spcBef>
                <a:spcPts val="0"/>
              </a:spcBef>
              <a:buSzTx/>
              <a:buNone/>
              <a:defRPr sz="4840" b="1"/>
            </a:lvl1pPr>
          </a:lstStyle>
          <a:p>
            <a:r>
              <a:t>幻灯片副标题</a:t>
            </a:r>
          </a:p>
        </p:txBody>
      </p:sp>
      <p:sp>
        <p:nvSpPr>
          <p:cNvPr id="61" name="正文级别 1…"/>
          <p:cNvSpPr txBox="1">
            <a:spLocks noGrp="1"/>
          </p:cNvSpPr>
          <p:nvPr>
            <p:ph type="body" sz="half" idx="1" hasCustomPrompt="1"/>
          </p:nvPr>
        </p:nvSpPr>
        <p:spPr>
          <a:xfrm>
            <a:off x="1206500" y="4248504"/>
            <a:ext cx="9779000" cy="8256630"/>
          </a:xfrm>
          <a:prstGeom prst="rect">
            <a:avLst/>
          </a:prstGeom>
        </p:spPr>
        <p:txBody>
          <a:bodyPr/>
          <a:lstStyle/>
          <a:p>
            <a:r>
              <a:t>幻灯片项目符号文本</a:t>
            </a:r>
          </a:p>
          <a:p>
            <a:pPr lvl="1"/>
          </a:p>
          <a:p>
            <a:pPr lvl="2"/>
          </a:p>
          <a:p>
            <a:pPr lvl="3"/>
          </a:p>
          <a:p>
            <a:pPr lvl="4"/>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p:txBody>
      </p:sp>
      <p:sp>
        <p:nvSpPr>
          <p:cNvPr id="63" name="幻灯片标题"/>
          <p:cNvSpPr txBox="1">
            <a:spLocks noGrp="1"/>
          </p:cNvSpPr>
          <p:nvPr>
            <p:ph type="title" hasCustomPrompt="1"/>
          </p:nvPr>
        </p:nvSpPr>
        <p:spPr>
          <a:xfrm>
            <a:off x="1206500" y="1079500"/>
            <a:ext cx="9779000" cy="1435100"/>
          </a:xfrm>
          <a:prstGeom prst="rect">
            <a:avLst/>
          </a:prstGeom>
        </p:spPr>
        <p:txBody>
          <a:bodyPr/>
          <a:lstStyle/>
          <a:p>
            <a:r>
              <a:t>幻灯片标题</a:t>
            </a: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节">
    <p:spTree>
      <p:nvGrpSpPr>
        <p:cNvPr id="1" name=""/>
        <p:cNvGrpSpPr/>
        <p:nvPr/>
      </p:nvGrpSpPr>
      <p:grpSpPr>
        <a:xfrm>
          <a:off x="0" y="0"/>
          <a:ext cx="0" cy="0"/>
          <a:chOff x="0" y="0"/>
          <a:chExt cx="0" cy="0"/>
        </a:xfrm>
      </p:grpSpPr>
      <p:sp>
        <p:nvSpPr>
          <p:cNvPr id="71" name="章节标题"/>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r>
              <a:t>章节标题</a:t>
            </a:r>
          </a:p>
        </p:txBody>
      </p:sp>
      <p:sp>
        <p:nvSpPr>
          <p:cNvPr id="72" name="幻灯片编号"/>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79" name="幻灯片标题"/>
          <p:cNvSpPr txBox="1">
            <a:spLocks noGrp="1"/>
          </p:cNvSpPr>
          <p:nvPr>
            <p:ph type="title" hasCustomPrompt="1"/>
          </p:nvPr>
        </p:nvSpPr>
        <p:spPr>
          <a:xfrm>
            <a:off x="1206500" y="1079500"/>
            <a:ext cx="21971000" cy="1434949"/>
          </a:xfrm>
          <a:prstGeom prst="rect">
            <a:avLst/>
          </a:prstGeom>
        </p:spPr>
        <p:txBody>
          <a:bodyPr/>
          <a:lstStyle/>
          <a:p>
            <a:r>
              <a:t>幻灯片标题</a:t>
            </a:r>
          </a:p>
        </p:txBody>
      </p:sp>
      <p:sp>
        <p:nvSpPr>
          <p:cNvPr id="80" name="幻灯片副标题"/>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726440">
              <a:lnSpc>
                <a:spcPct val="100000"/>
              </a:lnSpc>
              <a:spcBef>
                <a:spcPts val="0"/>
              </a:spcBef>
              <a:buSzTx/>
              <a:buNone/>
              <a:defRPr sz="4840" b="1"/>
            </a:lvl1pPr>
          </a:lstStyle>
          <a:p>
            <a:r>
              <a:t>幻灯片副标题</a:t>
            </a:r>
          </a:p>
        </p:txBody>
      </p:sp>
      <p:sp>
        <p:nvSpPr>
          <p:cNvPr id="8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议程">
    <p:spTree>
      <p:nvGrpSpPr>
        <p:cNvPr id="1" name=""/>
        <p:cNvGrpSpPr/>
        <p:nvPr/>
      </p:nvGrpSpPr>
      <p:grpSpPr>
        <a:xfrm>
          <a:off x="0" y="0"/>
          <a:ext cx="0" cy="0"/>
          <a:chOff x="0" y="0"/>
          <a:chExt cx="0" cy="0"/>
        </a:xfrm>
      </p:grpSpPr>
      <p:sp>
        <p:nvSpPr>
          <p:cNvPr id="88" name="议程标题"/>
          <p:cNvSpPr txBox="1">
            <a:spLocks noGrp="1"/>
          </p:cNvSpPr>
          <p:nvPr>
            <p:ph type="title" hasCustomPrompt="1"/>
          </p:nvPr>
        </p:nvSpPr>
        <p:spPr>
          <a:xfrm>
            <a:off x="1206500" y="1079500"/>
            <a:ext cx="21971000" cy="1435100"/>
          </a:xfrm>
          <a:prstGeom prst="rect">
            <a:avLst/>
          </a:prstGeom>
        </p:spPr>
        <p:txBody>
          <a:bodyPr/>
          <a:lstStyle/>
          <a:p>
            <a:r>
              <a:t>议程标题</a:t>
            </a:r>
          </a:p>
        </p:txBody>
      </p:sp>
      <p:sp>
        <p:nvSpPr>
          <p:cNvPr id="89" name="议程副标题"/>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726440">
              <a:lnSpc>
                <a:spcPct val="100000"/>
              </a:lnSpc>
              <a:spcBef>
                <a:spcPts val="0"/>
              </a:spcBef>
              <a:buSzTx/>
              <a:buNone/>
              <a:defRPr sz="4840" b="1"/>
            </a:lvl1pPr>
          </a:lstStyle>
          <a:p>
            <a:r>
              <a:t>议程副标题</a:t>
            </a:r>
          </a:p>
        </p:txBody>
      </p:sp>
      <p:sp>
        <p:nvSpPr>
          <p:cNvPr id="90" name="正文级别 1…"/>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议程主题</a:t>
            </a:r>
          </a:p>
          <a:p>
            <a:pPr lvl="1"/>
          </a:p>
          <a:p>
            <a:pPr lvl="2"/>
          </a:p>
          <a:p>
            <a:pPr lvl="3"/>
          </a:p>
          <a:p>
            <a:pPr lvl="4"/>
          </a:p>
        </p:txBody>
      </p:sp>
      <p:sp>
        <p:nvSpPr>
          <p:cNvPr id="9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幻灯片标题"/>
          <p:cNvSpPr txBox="1">
            <a:spLocks noGrp="1"/>
          </p:cNvSpPr>
          <p:nvPr>
            <p:ph type="title" hasCustomPrompt="1"/>
          </p:nvPr>
        </p:nvSpPr>
        <p:spPr>
          <a:xfrm>
            <a:off x="1206500" y="1079500"/>
            <a:ext cx="21971000" cy="1433163"/>
          </a:xfrm>
          <a:prstGeom prst="rect">
            <a:avLst/>
          </a:prstGeom>
          <a:ln w="12700">
            <a:miter lim="400000"/>
          </a:ln>
        </p:spPr>
        <p:txBody>
          <a:bodyPr lIns="50800" tIns="50800" rIns="50800" bIns="50800">
            <a:normAutofit/>
          </a:bodyPr>
          <a:lstStyle/>
          <a:p>
            <a:r>
              <a:t>幻灯片标题</a:t>
            </a:r>
          </a:p>
        </p:txBody>
      </p:sp>
      <p:sp>
        <p:nvSpPr>
          <p:cNvPr id="3" name="正文级别 1…"/>
          <p:cNvSpPr txBox="1">
            <a:spLocks noGrp="1"/>
          </p:cNvSpPr>
          <p:nvPr>
            <p:ph type="body" idx="1" hasCustomPrompt="1"/>
          </p:nvPr>
        </p:nvSpPr>
        <p:spPr>
          <a:xfrm>
            <a:off x="1206500" y="4248504"/>
            <a:ext cx="21971000" cy="8256012"/>
          </a:xfrm>
          <a:prstGeom prst="rect">
            <a:avLst/>
          </a:prstGeom>
          <a:ln w="12700">
            <a:miter lim="400000"/>
          </a:ln>
        </p:spPr>
        <p:txBody>
          <a:bodyPr lIns="50800" tIns="50800" rIns="50800" bIns="50800">
            <a:normAutofit/>
          </a:bodyPr>
          <a:lstStyle/>
          <a:p>
            <a:r>
              <a:t>幻灯片项目符号文本</a:t>
            </a:r>
          </a:p>
          <a:p>
            <a:pPr lvl="1"/>
          </a:p>
          <a:p>
            <a:pPr lvl="2"/>
          </a:p>
          <a:p>
            <a:pPr lvl="3"/>
          </a:p>
          <a:p>
            <a:pPr lvl="4"/>
          </a:p>
        </p:txBody>
      </p:sp>
      <p:sp>
        <p:nvSpPr>
          <p:cNvPr id="4" name="幻灯片编号"/>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indent="0" algn="ctr" defTabSz="584200">
              <a:defRPr sz="1800"/>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ransition spd="med"/>
  <p:txStyles>
    <p:titleStyle>
      <a:lvl1pPr marL="0" marR="0" indent="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1pPr>
      <a:lvl2pPr marL="0" marR="0" indent="4572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2pPr>
      <a:lvl3pPr marL="0" marR="0" indent="9144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3pPr>
      <a:lvl4pPr marL="0" marR="0" indent="13716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4pPr>
      <a:lvl5pPr marL="0" marR="0" indent="18288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5pPr>
      <a:lvl6pPr marL="0" marR="0" indent="22860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6pPr>
      <a:lvl7pPr marL="0" marR="0" indent="27432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7pPr>
      <a:lvl8pPr marL="0" marR="0" indent="32004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8pPr>
      <a:lvl9pPr marL="0" marR="0" indent="36576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9pPr>
    </p:titleStyle>
    <p:bodyStyle>
      <a:lvl1pPr marL="6096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1pPr>
      <a:lvl2pPr marL="12192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2pPr>
      <a:lvl3pPr marL="18288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3pPr>
      <a:lvl4pPr marL="24384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4pPr>
      <a:lvl5pPr marL="30480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5pPr>
      <a:lvl6pPr marL="36576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6pPr>
      <a:lvl7pPr marL="42672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7pPr>
      <a:lvl8pPr marL="48768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8pPr>
      <a:lvl9pPr marL="54864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9pPr>
    </p:bodyStyle>
    <p:otherStyle>
      <a:lvl1pPr marL="0" marR="0" indent="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1pPr>
      <a:lvl2pPr marL="0" marR="0" indent="4572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2pPr>
      <a:lvl3pPr marL="0" marR="0" indent="9144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3pPr>
      <a:lvl4pPr marL="0" marR="0" indent="13716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4pPr>
      <a:lvl5pPr marL="0" marR="0" indent="18288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5pPr>
      <a:lvl6pPr marL="0" marR="0" indent="22860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6pPr>
      <a:lvl7pPr marL="0" marR="0" indent="27432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7pPr>
      <a:lvl8pPr marL="0" marR="0" indent="32004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8pPr>
      <a:lvl9pPr marL="0" marR="0" indent="36576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6.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9" Type="http://schemas.openxmlformats.org/officeDocument/2006/relationships/tags" Target="../tags/tag80.xml"/><Relationship Id="rId8" Type="http://schemas.openxmlformats.org/officeDocument/2006/relationships/tags" Target="../tags/tag79.xml"/><Relationship Id="rId7" Type="http://schemas.openxmlformats.org/officeDocument/2006/relationships/tags" Target="../tags/tag78.xml"/><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 Id="rId3" Type="http://schemas.openxmlformats.org/officeDocument/2006/relationships/tags" Target="../tags/tag74.xml"/><Relationship Id="rId2" Type="http://schemas.openxmlformats.org/officeDocument/2006/relationships/tags" Target="../tags/tag73.xml"/><Relationship Id="rId16" Type="http://schemas.openxmlformats.org/officeDocument/2006/relationships/notesSlide" Target="../notesSlides/notesSlide9.xml"/><Relationship Id="rId15" Type="http://schemas.openxmlformats.org/officeDocument/2006/relationships/slideLayout" Target="../slideLayouts/slideLayout21.xml"/><Relationship Id="rId14" Type="http://schemas.openxmlformats.org/officeDocument/2006/relationships/tags" Target="../tags/tag83.xml"/><Relationship Id="rId13" Type="http://schemas.openxmlformats.org/officeDocument/2006/relationships/image" Target="../media/image15.svg"/><Relationship Id="rId12" Type="http://schemas.openxmlformats.org/officeDocument/2006/relationships/image" Target="../media/image14.png"/><Relationship Id="rId11" Type="http://schemas.openxmlformats.org/officeDocument/2006/relationships/tags" Target="../tags/tag82.xml"/><Relationship Id="rId10" Type="http://schemas.openxmlformats.org/officeDocument/2006/relationships/tags" Target="../tags/tag81.xml"/><Relationship Id="rId1" Type="http://schemas.openxmlformats.org/officeDocument/2006/relationships/tags" Target="../tags/tag72.xml"/></Relationships>
</file>

<file path=ppt/slides/_rels/slide12.xml.rels><?xml version="1.0" encoding="UTF-8" standalone="yes"?>
<Relationships xmlns="http://schemas.openxmlformats.org/package/2006/relationships"><Relationship Id="rId9" Type="http://schemas.openxmlformats.org/officeDocument/2006/relationships/tags" Target="../tags/tag92.xml"/><Relationship Id="rId8" Type="http://schemas.openxmlformats.org/officeDocument/2006/relationships/tags" Target="../tags/tag91.xml"/><Relationship Id="rId7" Type="http://schemas.openxmlformats.org/officeDocument/2006/relationships/tags" Target="../tags/tag90.xml"/><Relationship Id="rId6" Type="http://schemas.openxmlformats.org/officeDocument/2006/relationships/tags" Target="../tags/tag89.xml"/><Relationship Id="rId5" Type="http://schemas.openxmlformats.org/officeDocument/2006/relationships/tags" Target="../tags/tag88.xml"/><Relationship Id="rId4" Type="http://schemas.openxmlformats.org/officeDocument/2006/relationships/tags" Target="../tags/tag87.xml"/><Relationship Id="rId3" Type="http://schemas.openxmlformats.org/officeDocument/2006/relationships/tags" Target="../tags/tag86.xml"/><Relationship Id="rId25" Type="http://schemas.openxmlformats.org/officeDocument/2006/relationships/notesSlide" Target="../notesSlides/notesSlide10.xml"/><Relationship Id="rId24" Type="http://schemas.openxmlformats.org/officeDocument/2006/relationships/slideLayout" Target="../slideLayouts/slideLayout21.xml"/><Relationship Id="rId23" Type="http://schemas.openxmlformats.org/officeDocument/2006/relationships/tags" Target="../tags/tag106.xml"/><Relationship Id="rId22" Type="http://schemas.openxmlformats.org/officeDocument/2006/relationships/tags" Target="../tags/tag105.xml"/><Relationship Id="rId21" Type="http://schemas.openxmlformats.org/officeDocument/2006/relationships/tags" Target="../tags/tag104.xml"/><Relationship Id="rId20" Type="http://schemas.openxmlformats.org/officeDocument/2006/relationships/tags" Target="../tags/tag103.xml"/><Relationship Id="rId2" Type="http://schemas.openxmlformats.org/officeDocument/2006/relationships/tags" Target="../tags/tag85.xml"/><Relationship Id="rId19" Type="http://schemas.openxmlformats.org/officeDocument/2006/relationships/tags" Target="../tags/tag102.xml"/><Relationship Id="rId18" Type="http://schemas.openxmlformats.org/officeDocument/2006/relationships/tags" Target="../tags/tag101.xml"/><Relationship Id="rId17" Type="http://schemas.openxmlformats.org/officeDocument/2006/relationships/tags" Target="../tags/tag100.xml"/><Relationship Id="rId16" Type="http://schemas.openxmlformats.org/officeDocument/2006/relationships/tags" Target="../tags/tag99.xml"/><Relationship Id="rId15" Type="http://schemas.openxmlformats.org/officeDocument/2006/relationships/tags" Target="../tags/tag98.xml"/><Relationship Id="rId14" Type="http://schemas.openxmlformats.org/officeDocument/2006/relationships/tags" Target="../tags/tag97.xml"/><Relationship Id="rId13" Type="http://schemas.openxmlformats.org/officeDocument/2006/relationships/tags" Target="../tags/tag96.xml"/><Relationship Id="rId12" Type="http://schemas.openxmlformats.org/officeDocument/2006/relationships/tags" Target="../tags/tag95.xml"/><Relationship Id="rId11" Type="http://schemas.openxmlformats.org/officeDocument/2006/relationships/tags" Target="../tags/tag94.xml"/><Relationship Id="rId10" Type="http://schemas.openxmlformats.org/officeDocument/2006/relationships/tags" Target="../tags/tag93.xml"/><Relationship Id="rId1" Type="http://schemas.openxmlformats.org/officeDocument/2006/relationships/tags" Target="../tags/tag84.xml"/></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21.xml"/><Relationship Id="rId4" Type="http://schemas.openxmlformats.org/officeDocument/2006/relationships/image" Target="../media/image16.png"/><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tags" Target="../tags/tag107.xml"/></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21.xml"/><Relationship Id="rId4" Type="http://schemas.openxmlformats.org/officeDocument/2006/relationships/image" Target="../media/image17.png"/><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s>
</file>

<file path=ppt/slides/_rels/slide15.xml.rels><?xml version="1.0" encoding="UTF-8" standalone="yes"?>
<Relationships xmlns="http://schemas.openxmlformats.org/package/2006/relationships"><Relationship Id="rId9" Type="http://schemas.openxmlformats.org/officeDocument/2006/relationships/tags" Target="../tags/tag121.xml"/><Relationship Id="rId8" Type="http://schemas.openxmlformats.org/officeDocument/2006/relationships/tags" Target="../tags/tag120.xml"/><Relationship Id="rId7" Type="http://schemas.openxmlformats.org/officeDocument/2006/relationships/tags" Target="../tags/tag119.xml"/><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6" Type="http://schemas.openxmlformats.org/officeDocument/2006/relationships/notesSlide" Target="../notesSlides/notesSlide13.xml"/><Relationship Id="rId15" Type="http://schemas.openxmlformats.org/officeDocument/2006/relationships/slideLayout" Target="../slideLayouts/slideLayout21.xml"/><Relationship Id="rId14" Type="http://schemas.openxmlformats.org/officeDocument/2006/relationships/tags" Target="../tags/tag124.xml"/><Relationship Id="rId13" Type="http://schemas.openxmlformats.org/officeDocument/2006/relationships/image" Target="../media/image15.svg"/><Relationship Id="rId12" Type="http://schemas.openxmlformats.org/officeDocument/2006/relationships/image" Target="../media/image14.png"/><Relationship Id="rId11" Type="http://schemas.openxmlformats.org/officeDocument/2006/relationships/tags" Target="../tags/tag123.xml"/><Relationship Id="rId10" Type="http://schemas.openxmlformats.org/officeDocument/2006/relationships/tags" Target="../tags/tag122.xml"/><Relationship Id="rId1" Type="http://schemas.openxmlformats.org/officeDocument/2006/relationships/tags" Target="../tags/tag113.xml"/></Relationships>
</file>

<file path=ppt/slides/_rels/slide16.xml.rels><?xml version="1.0" encoding="UTF-8" standalone="yes"?>
<Relationships xmlns="http://schemas.openxmlformats.org/package/2006/relationships"><Relationship Id="rId9" Type="http://schemas.openxmlformats.org/officeDocument/2006/relationships/tags" Target="../tags/tag133.xml"/><Relationship Id="rId8" Type="http://schemas.openxmlformats.org/officeDocument/2006/relationships/tags" Target="../tags/tag132.xml"/><Relationship Id="rId7" Type="http://schemas.openxmlformats.org/officeDocument/2006/relationships/tags" Target="../tags/tag131.xml"/><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3" Type="http://schemas.openxmlformats.org/officeDocument/2006/relationships/tags" Target="../tags/tag127.xml"/><Relationship Id="rId2" Type="http://schemas.openxmlformats.org/officeDocument/2006/relationships/tags" Target="../tags/tag126.xml"/><Relationship Id="rId19" Type="http://schemas.openxmlformats.org/officeDocument/2006/relationships/notesSlide" Target="../notesSlides/notesSlide14.xml"/><Relationship Id="rId18" Type="http://schemas.openxmlformats.org/officeDocument/2006/relationships/slideLayout" Target="../slideLayouts/slideLayout21.xml"/><Relationship Id="rId17" Type="http://schemas.openxmlformats.org/officeDocument/2006/relationships/tags" Target="../tags/tag141.xml"/><Relationship Id="rId16" Type="http://schemas.openxmlformats.org/officeDocument/2006/relationships/tags" Target="../tags/tag140.xml"/><Relationship Id="rId15" Type="http://schemas.openxmlformats.org/officeDocument/2006/relationships/tags" Target="../tags/tag139.xml"/><Relationship Id="rId14" Type="http://schemas.openxmlformats.org/officeDocument/2006/relationships/tags" Target="../tags/tag138.xml"/><Relationship Id="rId13" Type="http://schemas.openxmlformats.org/officeDocument/2006/relationships/tags" Target="../tags/tag137.xml"/><Relationship Id="rId12" Type="http://schemas.openxmlformats.org/officeDocument/2006/relationships/tags" Target="../tags/tag136.xml"/><Relationship Id="rId11" Type="http://schemas.openxmlformats.org/officeDocument/2006/relationships/tags" Target="../tags/tag135.xml"/><Relationship Id="rId10" Type="http://schemas.openxmlformats.org/officeDocument/2006/relationships/tags" Target="../tags/tag134.xml"/><Relationship Id="rId1" Type="http://schemas.openxmlformats.org/officeDocument/2006/relationships/tags" Target="../tags/tag125.xml"/></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21.xml"/><Relationship Id="rId4" Type="http://schemas.openxmlformats.org/officeDocument/2006/relationships/image" Target="../media/image18.png"/><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tags" Target="../tags/tag142.xml"/></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21.xml"/><Relationship Id="rId4" Type="http://schemas.openxmlformats.org/officeDocument/2006/relationships/image" Target="../media/image19.png"/><Relationship Id="rId3" Type="http://schemas.openxmlformats.org/officeDocument/2006/relationships/tags" Target="../tags/tag147.xml"/><Relationship Id="rId2" Type="http://schemas.openxmlformats.org/officeDocument/2006/relationships/tags" Target="../tags/tag146.xml"/><Relationship Id="rId1" Type="http://schemas.openxmlformats.org/officeDocument/2006/relationships/tags" Target="../tags/tag145.xml"/></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21.xml"/><Relationship Id="rId4" Type="http://schemas.openxmlformats.org/officeDocument/2006/relationships/image" Target="../media/image20.png"/><Relationship Id="rId3" Type="http://schemas.openxmlformats.org/officeDocument/2006/relationships/tags" Target="../tags/tag150.xml"/><Relationship Id="rId2" Type="http://schemas.openxmlformats.org/officeDocument/2006/relationships/tags" Target="../tags/tag149.xml"/><Relationship Id="rId1" Type="http://schemas.openxmlformats.org/officeDocument/2006/relationships/tags" Target="../tags/tag14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21.xml"/><Relationship Id="rId4" Type="http://schemas.openxmlformats.org/officeDocument/2006/relationships/image" Target="../media/image21.png"/><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tags" Target="../tags/tag151.xml"/></Relationships>
</file>

<file path=ppt/slides/_rels/slide21.xml.rels><?xml version="1.0" encoding="UTF-8" standalone="yes"?>
<Relationships xmlns="http://schemas.openxmlformats.org/package/2006/relationships"><Relationship Id="rId9" Type="http://schemas.openxmlformats.org/officeDocument/2006/relationships/tags" Target="../tags/tag162.xml"/><Relationship Id="rId8" Type="http://schemas.openxmlformats.org/officeDocument/2006/relationships/tags" Target="../tags/tag161.xml"/><Relationship Id="rId7" Type="http://schemas.openxmlformats.org/officeDocument/2006/relationships/tags" Target="../tags/tag160.xml"/><Relationship Id="rId6" Type="http://schemas.openxmlformats.org/officeDocument/2006/relationships/tags" Target="../tags/tag159.xml"/><Relationship Id="rId5" Type="http://schemas.openxmlformats.org/officeDocument/2006/relationships/tags" Target="../tags/tag158.xml"/><Relationship Id="rId4" Type="http://schemas.openxmlformats.org/officeDocument/2006/relationships/tags" Target="../tags/tag157.xml"/><Relationship Id="rId3" Type="http://schemas.openxmlformats.org/officeDocument/2006/relationships/tags" Target="../tags/tag156.xml"/><Relationship Id="rId2" Type="http://schemas.openxmlformats.org/officeDocument/2006/relationships/tags" Target="../tags/tag155.xml"/><Relationship Id="rId16" Type="http://schemas.openxmlformats.org/officeDocument/2006/relationships/notesSlide" Target="../notesSlides/notesSlide19.xml"/><Relationship Id="rId15" Type="http://schemas.openxmlformats.org/officeDocument/2006/relationships/slideLayout" Target="../slideLayouts/slideLayout21.xml"/><Relationship Id="rId14" Type="http://schemas.openxmlformats.org/officeDocument/2006/relationships/tags" Target="../tags/tag165.xml"/><Relationship Id="rId13" Type="http://schemas.openxmlformats.org/officeDocument/2006/relationships/image" Target="../media/image15.svg"/><Relationship Id="rId12" Type="http://schemas.openxmlformats.org/officeDocument/2006/relationships/image" Target="../media/image14.png"/><Relationship Id="rId11" Type="http://schemas.openxmlformats.org/officeDocument/2006/relationships/tags" Target="../tags/tag164.xml"/><Relationship Id="rId10" Type="http://schemas.openxmlformats.org/officeDocument/2006/relationships/tags" Target="../tags/tag163.xml"/><Relationship Id="rId1" Type="http://schemas.openxmlformats.org/officeDocument/2006/relationships/tags" Target="../tags/tag154.xml"/></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21.xml"/><Relationship Id="rId4" Type="http://schemas.openxmlformats.org/officeDocument/2006/relationships/image" Target="../media/image22.png"/><Relationship Id="rId3" Type="http://schemas.openxmlformats.org/officeDocument/2006/relationships/tags" Target="../tags/tag168.xml"/><Relationship Id="rId2" Type="http://schemas.openxmlformats.org/officeDocument/2006/relationships/tags" Target="../tags/tag167.xml"/><Relationship Id="rId1" Type="http://schemas.openxmlformats.org/officeDocument/2006/relationships/tags" Target="../tags/tag166.xml"/></Relationships>
</file>

<file path=ppt/slides/_rels/slide23.xml.rels><?xml version="1.0" encoding="UTF-8" standalone="yes"?>
<Relationships xmlns="http://schemas.openxmlformats.org/package/2006/relationships"><Relationship Id="rId9" Type="http://schemas.openxmlformats.org/officeDocument/2006/relationships/notesSlide" Target="../notesSlides/notesSlide21.xml"/><Relationship Id="rId8" Type="http://schemas.openxmlformats.org/officeDocument/2006/relationships/slideLayout" Target="../slideLayouts/slideLayout21.xml"/><Relationship Id="rId7" Type="http://schemas.openxmlformats.org/officeDocument/2006/relationships/image" Target="../media/image24.png"/><Relationship Id="rId6" Type="http://schemas.openxmlformats.org/officeDocument/2006/relationships/tags" Target="../tags/tag173.xml"/><Relationship Id="rId5" Type="http://schemas.openxmlformats.org/officeDocument/2006/relationships/tags" Target="../tags/tag172.xml"/><Relationship Id="rId4" Type="http://schemas.openxmlformats.org/officeDocument/2006/relationships/image" Target="../media/image23.png"/><Relationship Id="rId3" Type="http://schemas.openxmlformats.org/officeDocument/2006/relationships/tags" Target="../tags/tag171.xml"/><Relationship Id="rId2" Type="http://schemas.openxmlformats.org/officeDocument/2006/relationships/tags" Target="../tags/tag170.xml"/><Relationship Id="rId1" Type="http://schemas.openxmlformats.org/officeDocument/2006/relationships/tags" Target="../tags/tag169.xml"/></Relationships>
</file>

<file path=ppt/slides/_rels/slide24.xml.rels><?xml version="1.0" encoding="UTF-8" standalone="yes"?>
<Relationships xmlns="http://schemas.openxmlformats.org/package/2006/relationships"><Relationship Id="rId7" Type="http://schemas.openxmlformats.org/officeDocument/2006/relationships/notesSlide" Target="../notesSlides/notesSlide22.xml"/><Relationship Id="rId6" Type="http://schemas.openxmlformats.org/officeDocument/2006/relationships/slideLayout" Target="../slideLayouts/slideLayout21.xml"/><Relationship Id="rId5" Type="http://schemas.openxmlformats.org/officeDocument/2006/relationships/tags" Target="../tags/tag178.xml"/><Relationship Id="rId4" Type="http://schemas.openxmlformats.org/officeDocument/2006/relationships/tags" Target="../tags/tag177.xml"/><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s>
</file>

<file path=ppt/slides/_rels/slide25.xml.rels><?xml version="1.0" encoding="UTF-8" standalone="yes"?>
<Relationships xmlns="http://schemas.openxmlformats.org/package/2006/relationships"><Relationship Id="rId7" Type="http://schemas.openxmlformats.org/officeDocument/2006/relationships/notesSlide" Target="../notesSlides/notesSlide23.xml"/><Relationship Id="rId6" Type="http://schemas.openxmlformats.org/officeDocument/2006/relationships/slideLayout" Target="../slideLayouts/slideLayout21.xml"/><Relationship Id="rId5" Type="http://schemas.openxmlformats.org/officeDocument/2006/relationships/tags" Target="../tags/tag182.xml"/><Relationship Id="rId4" Type="http://schemas.openxmlformats.org/officeDocument/2006/relationships/image" Target="../media/image25.png"/><Relationship Id="rId3" Type="http://schemas.openxmlformats.org/officeDocument/2006/relationships/tags" Target="../tags/tag181.xml"/><Relationship Id="rId2" Type="http://schemas.openxmlformats.org/officeDocument/2006/relationships/tags" Target="../tags/tag180.xml"/><Relationship Id="rId1" Type="http://schemas.openxmlformats.org/officeDocument/2006/relationships/tags" Target="../tags/tag179.xml"/></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21.xml"/><Relationship Id="rId4" Type="http://schemas.openxmlformats.org/officeDocument/2006/relationships/tags" Target="../tags/tag185.xml"/><Relationship Id="rId3" Type="http://schemas.openxmlformats.org/officeDocument/2006/relationships/tags" Target="../tags/tag184.xml"/><Relationship Id="rId2" Type="http://schemas.openxmlformats.org/officeDocument/2006/relationships/image" Target="../media/image26.png"/><Relationship Id="rId1" Type="http://schemas.openxmlformats.org/officeDocument/2006/relationships/tags" Target="../tags/tag183.xml"/></Relationships>
</file>

<file path=ppt/slides/_rels/slide27.xml.rels><?xml version="1.0" encoding="UTF-8" standalone="yes"?>
<Relationships xmlns="http://schemas.openxmlformats.org/package/2006/relationships"><Relationship Id="rId9" Type="http://schemas.openxmlformats.org/officeDocument/2006/relationships/tags" Target="../tags/tag194.xml"/><Relationship Id="rId8" Type="http://schemas.openxmlformats.org/officeDocument/2006/relationships/tags" Target="../tags/tag193.xml"/><Relationship Id="rId7" Type="http://schemas.openxmlformats.org/officeDocument/2006/relationships/tags" Target="../tags/tag192.xml"/><Relationship Id="rId6" Type="http://schemas.openxmlformats.org/officeDocument/2006/relationships/tags" Target="../tags/tag191.xml"/><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tags" Target="../tags/tag188.xml"/><Relationship Id="rId2" Type="http://schemas.openxmlformats.org/officeDocument/2006/relationships/tags" Target="../tags/tag187.xml"/><Relationship Id="rId16" Type="http://schemas.openxmlformats.org/officeDocument/2006/relationships/notesSlide" Target="../notesSlides/notesSlide25.xml"/><Relationship Id="rId15" Type="http://schemas.openxmlformats.org/officeDocument/2006/relationships/slideLayout" Target="../slideLayouts/slideLayout21.xml"/><Relationship Id="rId14" Type="http://schemas.openxmlformats.org/officeDocument/2006/relationships/tags" Target="../tags/tag197.xml"/><Relationship Id="rId13" Type="http://schemas.openxmlformats.org/officeDocument/2006/relationships/image" Target="../media/image15.svg"/><Relationship Id="rId12" Type="http://schemas.openxmlformats.org/officeDocument/2006/relationships/image" Target="../media/image14.png"/><Relationship Id="rId11" Type="http://schemas.openxmlformats.org/officeDocument/2006/relationships/tags" Target="../tags/tag196.xml"/><Relationship Id="rId10" Type="http://schemas.openxmlformats.org/officeDocument/2006/relationships/tags" Target="../tags/tag195.xml"/><Relationship Id="rId1" Type="http://schemas.openxmlformats.org/officeDocument/2006/relationships/tags" Target="../tags/tag186.xml"/></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5.xml"/><Relationship Id="rId2" Type="http://schemas.openxmlformats.org/officeDocument/2006/relationships/tags" Target="../tags/tag199.xml"/><Relationship Id="rId1" Type="http://schemas.openxmlformats.org/officeDocument/2006/relationships/tags" Target="../tags/tag198.xml"/></Relationships>
</file>

<file path=ppt/slides/_rels/slide29.xml.rels><?xml version="1.0" encoding="UTF-8" standalone="yes"?>
<Relationships xmlns="http://schemas.openxmlformats.org/package/2006/relationships"><Relationship Id="rId9" Type="http://schemas.openxmlformats.org/officeDocument/2006/relationships/notesSlide" Target="../notesSlides/notesSlide27.xml"/><Relationship Id="rId8" Type="http://schemas.openxmlformats.org/officeDocument/2006/relationships/slideLayout" Target="../slideLayouts/slideLayout15.xml"/><Relationship Id="rId7" Type="http://schemas.openxmlformats.org/officeDocument/2006/relationships/tags" Target="../tags/tag201.xml"/><Relationship Id="rId6" Type="http://schemas.openxmlformats.org/officeDocument/2006/relationships/tags" Target="../tags/tag200.xml"/><Relationship Id="rId5" Type="http://schemas.openxmlformats.org/officeDocument/2006/relationships/image" Target="../media/image31.emf"/><Relationship Id="rId4" Type="http://schemas.openxmlformats.org/officeDocument/2006/relationships/image" Target="../media/image30.emf"/><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image" Target="../media/image27.emf"/></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17.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image" Target="../media/image10.jpeg"/><Relationship Id="rId2" Type="http://schemas.openxmlformats.org/officeDocument/2006/relationships/tags" Target="../tags/tag2.xml"/><Relationship Id="rId1" Type="http://schemas.openxmlformats.org/officeDocument/2006/relationships/tags" Target="../tags/tag1.xml"/></Relationships>
</file>

<file path=ppt/slides/_rels/slide30.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15.xml"/><Relationship Id="rId4" Type="http://schemas.openxmlformats.org/officeDocument/2006/relationships/tags" Target="../tags/tag204.xml"/><Relationship Id="rId3" Type="http://schemas.openxmlformats.org/officeDocument/2006/relationships/tags" Target="../tags/tag203.xml"/><Relationship Id="rId2" Type="http://schemas.openxmlformats.org/officeDocument/2006/relationships/image" Target="../media/image32.png"/><Relationship Id="rId1" Type="http://schemas.openxmlformats.org/officeDocument/2006/relationships/tags" Target="../tags/tag20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9" Type="http://schemas.openxmlformats.org/officeDocument/2006/relationships/tags" Target="../tags/tag213.xml"/><Relationship Id="rId8" Type="http://schemas.openxmlformats.org/officeDocument/2006/relationships/tags" Target="../tags/tag212.xml"/><Relationship Id="rId7" Type="http://schemas.openxmlformats.org/officeDocument/2006/relationships/tags" Target="../tags/tag211.xml"/><Relationship Id="rId6" Type="http://schemas.openxmlformats.org/officeDocument/2006/relationships/tags" Target="../tags/tag210.xml"/><Relationship Id="rId5" Type="http://schemas.openxmlformats.org/officeDocument/2006/relationships/tags" Target="../tags/tag209.xml"/><Relationship Id="rId4" Type="http://schemas.openxmlformats.org/officeDocument/2006/relationships/tags" Target="../tags/tag208.xml"/><Relationship Id="rId3" Type="http://schemas.openxmlformats.org/officeDocument/2006/relationships/tags" Target="../tags/tag207.xml"/><Relationship Id="rId2" Type="http://schemas.openxmlformats.org/officeDocument/2006/relationships/tags" Target="../tags/tag206.xml"/><Relationship Id="rId16" Type="http://schemas.openxmlformats.org/officeDocument/2006/relationships/notesSlide" Target="../notesSlides/notesSlide30.xml"/><Relationship Id="rId15" Type="http://schemas.openxmlformats.org/officeDocument/2006/relationships/slideLayout" Target="../slideLayouts/slideLayout21.xml"/><Relationship Id="rId14" Type="http://schemas.openxmlformats.org/officeDocument/2006/relationships/tags" Target="../tags/tag216.xml"/><Relationship Id="rId13" Type="http://schemas.openxmlformats.org/officeDocument/2006/relationships/image" Target="../media/image15.svg"/><Relationship Id="rId12" Type="http://schemas.openxmlformats.org/officeDocument/2006/relationships/image" Target="../media/image14.png"/><Relationship Id="rId11" Type="http://schemas.openxmlformats.org/officeDocument/2006/relationships/tags" Target="../tags/tag215.xml"/><Relationship Id="rId10" Type="http://schemas.openxmlformats.org/officeDocument/2006/relationships/tags" Target="../tags/tag214.xml"/><Relationship Id="rId1" Type="http://schemas.openxmlformats.org/officeDocument/2006/relationships/tags" Target="../tags/tag205.xml"/></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21.xml"/><Relationship Id="rId3" Type="http://schemas.openxmlformats.org/officeDocument/2006/relationships/image" Target="../media/image33.png"/><Relationship Id="rId2" Type="http://schemas.openxmlformats.org/officeDocument/2006/relationships/tags" Target="../tags/tag218.xml"/><Relationship Id="rId1" Type="http://schemas.openxmlformats.org/officeDocument/2006/relationships/tags" Target="../tags/tag217.xml"/></Relationships>
</file>

<file path=ppt/slides/_rels/slide34.xml.rels><?xml version="1.0" encoding="UTF-8" standalone="yes"?>
<Relationships xmlns="http://schemas.openxmlformats.org/package/2006/relationships"><Relationship Id="rId9" Type="http://schemas.openxmlformats.org/officeDocument/2006/relationships/tags" Target="../tags/tag225.xml"/><Relationship Id="rId8" Type="http://schemas.openxmlformats.org/officeDocument/2006/relationships/tags" Target="../tags/tag224.xml"/><Relationship Id="rId7" Type="http://schemas.openxmlformats.org/officeDocument/2006/relationships/tags" Target="../tags/tag223.xml"/><Relationship Id="rId6" Type="http://schemas.openxmlformats.org/officeDocument/2006/relationships/tags" Target="../tags/tag222.xml"/><Relationship Id="rId5" Type="http://schemas.openxmlformats.org/officeDocument/2006/relationships/image" Target="../media/image10.jpeg"/><Relationship Id="rId4" Type="http://schemas.openxmlformats.org/officeDocument/2006/relationships/tags" Target="../tags/tag221.xml"/><Relationship Id="rId3" Type="http://schemas.openxmlformats.org/officeDocument/2006/relationships/tags" Target="../tags/tag220.xml"/><Relationship Id="rId20" Type="http://schemas.openxmlformats.org/officeDocument/2006/relationships/notesSlide" Target="../notesSlides/notesSlide32.xml"/><Relationship Id="rId2" Type="http://schemas.openxmlformats.org/officeDocument/2006/relationships/tags" Target="../tags/tag219.xml"/><Relationship Id="rId19" Type="http://schemas.openxmlformats.org/officeDocument/2006/relationships/slideLayout" Target="../slideLayouts/slideLayout21.xml"/><Relationship Id="rId18" Type="http://schemas.openxmlformats.org/officeDocument/2006/relationships/tags" Target="../tags/tag234.xml"/><Relationship Id="rId17" Type="http://schemas.openxmlformats.org/officeDocument/2006/relationships/tags" Target="../tags/tag233.xml"/><Relationship Id="rId16" Type="http://schemas.openxmlformats.org/officeDocument/2006/relationships/tags" Target="../tags/tag232.xml"/><Relationship Id="rId15" Type="http://schemas.openxmlformats.org/officeDocument/2006/relationships/tags" Target="../tags/tag231.xml"/><Relationship Id="rId14" Type="http://schemas.openxmlformats.org/officeDocument/2006/relationships/tags" Target="../tags/tag230.xml"/><Relationship Id="rId13" Type="http://schemas.openxmlformats.org/officeDocument/2006/relationships/tags" Target="../tags/tag229.xml"/><Relationship Id="rId12" Type="http://schemas.openxmlformats.org/officeDocument/2006/relationships/tags" Target="../tags/tag228.xml"/><Relationship Id="rId11" Type="http://schemas.openxmlformats.org/officeDocument/2006/relationships/tags" Target="../tags/tag227.xml"/><Relationship Id="rId10" Type="http://schemas.openxmlformats.org/officeDocument/2006/relationships/tags" Target="../tags/tag226.xml"/><Relationship Id="rId1" Type="http://schemas.openxmlformats.org/officeDocument/2006/relationships/image" Target="../media/image34.png"/></Relationships>
</file>

<file path=ppt/slides/_rels/slide35.xml.rels><?xml version="1.0" encoding="UTF-8" standalone="yes"?>
<Relationships xmlns="http://schemas.openxmlformats.org/package/2006/relationships"><Relationship Id="rId9" Type="http://schemas.openxmlformats.org/officeDocument/2006/relationships/tags" Target="../tags/tag243.xml"/><Relationship Id="rId8" Type="http://schemas.openxmlformats.org/officeDocument/2006/relationships/tags" Target="../tags/tag242.xml"/><Relationship Id="rId7" Type="http://schemas.openxmlformats.org/officeDocument/2006/relationships/tags" Target="../tags/tag241.xml"/><Relationship Id="rId6" Type="http://schemas.openxmlformats.org/officeDocument/2006/relationships/tags" Target="../tags/tag240.xml"/><Relationship Id="rId5" Type="http://schemas.openxmlformats.org/officeDocument/2006/relationships/tags" Target="../tags/tag239.xml"/><Relationship Id="rId4" Type="http://schemas.openxmlformats.org/officeDocument/2006/relationships/tags" Target="../tags/tag238.xml"/><Relationship Id="rId3" Type="http://schemas.openxmlformats.org/officeDocument/2006/relationships/tags" Target="../tags/tag237.xml"/><Relationship Id="rId2" Type="http://schemas.openxmlformats.org/officeDocument/2006/relationships/tags" Target="../tags/tag236.xml"/><Relationship Id="rId16" Type="http://schemas.openxmlformats.org/officeDocument/2006/relationships/notesSlide" Target="../notesSlides/notesSlide33.xml"/><Relationship Id="rId15" Type="http://schemas.openxmlformats.org/officeDocument/2006/relationships/slideLayout" Target="../slideLayouts/slideLayout21.xml"/><Relationship Id="rId14" Type="http://schemas.openxmlformats.org/officeDocument/2006/relationships/tags" Target="../tags/tag246.xml"/><Relationship Id="rId13" Type="http://schemas.openxmlformats.org/officeDocument/2006/relationships/image" Target="../media/image15.svg"/><Relationship Id="rId12" Type="http://schemas.openxmlformats.org/officeDocument/2006/relationships/image" Target="../media/image14.png"/><Relationship Id="rId11" Type="http://schemas.openxmlformats.org/officeDocument/2006/relationships/tags" Target="../tags/tag245.xml"/><Relationship Id="rId10" Type="http://schemas.openxmlformats.org/officeDocument/2006/relationships/tags" Target="../tags/tag244.xml"/><Relationship Id="rId1" Type="http://schemas.openxmlformats.org/officeDocument/2006/relationships/tags" Target="../tags/tag235.xml"/></Relationships>
</file>

<file path=ppt/slides/_rels/slide36.xml.rels><?xml version="1.0" encoding="UTF-8" standalone="yes"?>
<Relationships xmlns="http://schemas.openxmlformats.org/package/2006/relationships"><Relationship Id="rId6" Type="http://schemas.openxmlformats.org/officeDocument/2006/relationships/notesSlide" Target="../notesSlides/notesSlide34.xml"/><Relationship Id="rId5" Type="http://schemas.openxmlformats.org/officeDocument/2006/relationships/slideLayout" Target="../slideLayouts/slideLayout21.xml"/><Relationship Id="rId4" Type="http://schemas.openxmlformats.org/officeDocument/2006/relationships/image" Target="../media/image35.png"/><Relationship Id="rId3" Type="http://schemas.openxmlformats.org/officeDocument/2006/relationships/tags" Target="../tags/tag249.xml"/><Relationship Id="rId2" Type="http://schemas.openxmlformats.org/officeDocument/2006/relationships/tags" Target="../tags/tag248.xml"/><Relationship Id="rId1" Type="http://schemas.openxmlformats.org/officeDocument/2006/relationships/tags" Target="../tags/tag247.xml"/></Relationships>
</file>

<file path=ppt/slides/_rels/slide37.xml.rels><?xml version="1.0" encoding="UTF-8" standalone="yes"?>
<Relationships xmlns="http://schemas.openxmlformats.org/package/2006/relationships"><Relationship Id="rId8" Type="http://schemas.openxmlformats.org/officeDocument/2006/relationships/notesSlide" Target="../notesSlides/notesSlide35.xml"/><Relationship Id="rId7" Type="http://schemas.openxmlformats.org/officeDocument/2006/relationships/slideLayout" Target="../slideLayouts/slideLayout21.xml"/><Relationship Id="rId6" Type="http://schemas.openxmlformats.org/officeDocument/2006/relationships/hyperlink" Target="https://stockpage.10jqka.com.cn/688111/finance/#assetdebt" TargetMode="External"/><Relationship Id="rId5" Type="http://schemas.openxmlformats.org/officeDocument/2006/relationships/tags" Target="../tags/tag253.xml"/><Relationship Id="rId4" Type="http://schemas.openxmlformats.org/officeDocument/2006/relationships/image" Target="../media/image36.png"/><Relationship Id="rId3" Type="http://schemas.openxmlformats.org/officeDocument/2006/relationships/tags" Target="../tags/tag252.xml"/><Relationship Id="rId2" Type="http://schemas.openxmlformats.org/officeDocument/2006/relationships/tags" Target="../tags/tag251.xml"/><Relationship Id="rId1" Type="http://schemas.openxmlformats.org/officeDocument/2006/relationships/tags" Target="../tags/tag250.xml"/></Relationships>
</file>

<file path=ppt/slides/_rels/slide38.xml.rels><?xml version="1.0" encoding="UTF-8" standalone="yes"?>
<Relationships xmlns="http://schemas.openxmlformats.org/package/2006/relationships"><Relationship Id="rId5" Type="http://schemas.openxmlformats.org/officeDocument/2006/relationships/notesSlide" Target="../notesSlides/notesSlide36.xml"/><Relationship Id="rId4" Type="http://schemas.openxmlformats.org/officeDocument/2006/relationships/slideLayout" Target="../slideLayouts/slideLayout21.xml"/><Relationship Id="rId3" Type="http://schemas.openxmlformats.org/officeDocument/2006/relationships/tags" Target="../tags/tag256.xml"/><Relationship Id="rId2" Type="http://schemas.openxmlformats.org/officeDocument/2006/relationships/tags" Target="../tags/tag255.xml"/><Relationship Id="rId1" Type="http://schemas.openxmlformats.org/officeDocument/2006/relationships/tags" Target="../tags/tag254.xml"/></Relationships>
</file>

<file path=ppt/slides/_rels/slide39.xml.rels><?xml version="1.0" encoding="UTF-8" standalone="yes"?>
<Relationships xmlns="http://schemas.openxmlformats.org/package/2006/relationships"><Relationship Id="rId5" Type="http://schemas.openxmlformats.org/officeDocument/2006/relationships/notesSlide" Target="../notesSlides/notesSlide37.xml"/><Relationship Id="rId4" Type="http://schemas.openxmlformats.org/officeDocument/2006/relationships/slideLayout" Target="../slideLayouts/slideLayout21.xml"/><Relationship Id="rId3" Type="http://schemas.openxmlformats.org/officeDocument/2006/relationships/tags" Target="../tags/tag259.xml"/><Relationship Id="rId2" Type="http://schemas.openxmlformats.org/officeDocument/2006/relationships/tags" Target="../tags/tag258.xml"/><Relationship Id="rId1" Type="http://schemas.openxmlformats.org/officeDocument/2006/relationships/tags" Target="../tags/tag257.xml"/></Relationships>
</file>

<file path=ppt/slides/_rels/slide4.xml.rels><?xml version="1.0" encoding="UTF-8" standalone="yes"?>
<Relationships xmlns="http://schemas.openxmlformats.org/package/2006/relationships"><Relationship Id="rId9" Type="http://schemas.openxmlformats.org/officeDocument/2006/relationships/tags" Target="../tags/tag14.xml"/><Relationship Id="rId8" Type="http://schemas.openxmlformats.org/officeDocument/2006/relationships/tags" Target="../tags/tag13.xml"/><Relationship Id="rId7" Type="http://schemas.openxmlformats.org/officeDocument/2006/relationships/tags" Target="../tags/tag12.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7" Type="http://schemas.openxmlformats.org/officeDocument/2006/relationships/notesSlide" Target="../notesSlides/notesSlide2.xml"/><Relationship Id="rId26" Type="http://schemas.openxmlformats.org/officeDocument/2006/relationships/slideLayout" Target="../slideLayouts/slideLayout21.xml"/><Relationship Id="rId25" Type="http://schemas.openxmlformats.org/officeDocument/2006/relationships/tags" Target="../tags/tag30.xml"/><Relationship Id="rId24" Type="http://schemas.openxmlformats.org/officeDocument/2006/relationships/tags" Target="../tags/tag29.xml"/><Relationship Id="rId23" Type="http://schemas.openxmlformats.org/officeDocument/2006/relationships/tags" Target="../tags/tag28.xml"/><Relationship Id="rId22" Type="http://schemas.openxmlformats.org/officeDocument/2006/relationships/tags" Target="../tags/tag27.xml"/><Relationship Id="rId21" Type="http://schemas.openxmlformats.org/officeDocument/2006/relationships/tags" Target="../tags/tag26.xml"/><Relationship Id="rId20" Type="http://schemas.openxmlformats.org/officeDocument/2006/relationships/tags" Target="../tags/tag25.xml"/><Relationship Id="rId2" Type="http://schemas.openxmlformats.org/officeDocument/2006/relationships/tags" Target="../tags/tag7.xml"/><Relationship Id="rId19" Type="http://schemas.openxmlformats.org/officeDocument/2006/relationships/tags" Target="../tags/tag24.xml"/><Relationship Id="rId18" Type="http://schemas.openxmlformats.org/officeDocument/2006/relationships/tags" Target="../tags/tag23.xml"/><Relationship Id="rId17" Type="http://schemas.openxmlformats.org/officeDocument/2006/relationships/tags" Target="../tags/tag22.xml"/><Relationship Id="rId16" Type="http://schemas.openxmlformats.org/officeDocument/2006/relationships/tags" Target="../tags/tag21.xml"/><Relationship Id="rId15" Type="http://schemas.openxmlformats.org/officeDocument/2006/relationships/tags" Target="../tags/tag20.xml"/><Relationship Id="rId14" Type="http://schemas.openxmlformats.org/officeDocument/2006/relationships/tags" Target="../tags/tag19.xml"/><Relationship Id="rId13" Type="http://schemas.openxmlformats.org/officeDocument/2006/relationships/tags" Target="../tags/tag18.xml"/><Relationship Id="rId12" Type="http://schemas.openxmlformats.org/officeDocument/2006/relationships/tags" Target="../tags/tag17.xml"/><Relationship Id="rId11" Type="http://schemas.openxmlformats.org/officeDocument/2006/relationships/tags" Target="../tags/tag16.xml"/><Relationship Id="rId10" Type="http://schemas.openxmlformats.org/officeDocument/2006/relationships/tags" Target="../tags/tag15.xml"/><Relationship Id="rId1" Type="http://schemas.openxmlformats.org/officeDocument/2006/relationships/tags" Target="../tags/tag6.xml"/></Relationships>
</file>

<file path=ppt/slides/_rels/slide40.xml.rels><?xml version="1.0" encoding="UTF-8" standalone="yes"?>
<Relationships xmlns="http://schemas.openxmlformats.org/package/2006/relationships"><Relationship Id="rId9" Type="http://schemas.openxmlformats.org/officeDocument/2006/relationships/tags" Target="../tags/tag268.xml"/><Relationship Id="rId8" Type="http://schemas.openxmlformats.org/officeDocument/2006/relationships/tags" Target="../tags/tag267.xml"/><Relationship Id="rId7" Type="http://schemas.openxmlformats.org/officeDocument/2006/relationships/tags" Target="../tags/tag266.xml"/><Relationship Id="rId6" Type="http://schemas.openxmlformats.org/officeDocument/2006/relationships/tags" Target="../tags/tag265.xml"/><Relationship Id="rId5" Type="http://schemas.openxmlformats.org/officeDocument/2006/relationships/tags" Target="../tags/tag264.xml"/><Relationship Id="rId4" Type="http://schemas.openxmlformats.org/officeDocument/2006/relationships/tags" Target="../tags/tag263.xml"/><Relationship Id="rId3" Type="http://schemas.openxmlformats.org/officeDocument/2006/relationships/tags" Target="../tags/tag262.xml"/><Relationship Id="rId2" Type="http://schemas.openxmlformats.org/officeDocument/2006/relationships/tags" Target="../tags/tag261.xml"/><Relationship Id="rId16" Type="http://schemas.openxmlformats.org/officeDocument/2006/relationships/notesSlide" Target="../notesSlides/notesSlide38.xml"/><Relationship Id="rId15" Type="http://schemas.openxmlformats.org/officeDocument/2006/relationships/slideLayout" Target="../slideLayouts/slideLayout21.xml"/><Relationship Id="rId14" Type="http://schemas.openxmlformats.org/officeDocument/2006/relationships/tags" Target="../tags/tag271.xml"/><Relationship Id="rId13" Type="http://schemas.openxmlformats.org/officeDocument/2006/relationships/image" Target="../media/image15.svg"/><Relationship Id="rId12" Type="http://schemas.openxmlformats.org/officeDocument/2006/relationships/image" Target="../media/image14.png"/><Relationship Id="rId11" Type="http://schemas.openxmlformats.org/officeDocument/2006/relationships/tags" Target="../tags/tag270.xml"/><Relationship Id="rId10" Type="http://schemas.openxmlformats.org/officeDocument/2006/relationships/tags" Target="../tags/tag269.xml"/><Relationship Id="rId1" Type="http://schemas.openxmlformats.org/officeDocument/2006/relationships/tags" Target="../tags/tag260.xml"/></Relationships>
</file>

<file path=ppt/slides/_rels/slide41.xml.rels><?xml version="1.0" encoding="UTF-8" standalone="yes"?>
<Relationships xmlns="http://schemas.openxmlformats.org/package/2006/relationships"><Relationship Id="rId8" Type="http://schemas.openxmlformats.org/officeDocument/2006/relationships/notesSlide" Target="../notesSlides/notesSlide39.xml"/><Relationship Id="rId7" Type="http://schemas.openxmlformats.org/officeDocument/2006/relationships/slideLayout" Target="../slideLayouts/slideLayout21.xml"/><Relationship Id="rId6" Type="http://schemas.openxmlformats.org/officeDocument/2006/relationships/image" Target="../media/image38.png"/><Relationship Id="rId5" Type="http://schemas.openxmlformats.org/officeDocument/2006/relationships/tags" Target="../tags/tag275.xml"/><Relationship Id="rId4" Type="http://schemas.openxmlformats.org/officeDocument/2006/relationships/tags" Target="../tags/tag274.xml"/><Relationship Id="rId3" Type="http://schemas.openxmlformats.org/officeDocument/2006/relationships/tags" Target="../tags/tag273.xml"/><Relationship Id="rId2" Type="http://schemas.openxmlformats.org/officeDocument/2006/relationships/image" Target="../media/image37.png"/><Relationship Id="rId1" Type="http://schemas.openxmlformats.org/officeDocument/2006/relationships/tags" Target="../tags/tag272.xml"/></Relationships>
</file>

<file path=ppt/slides/_rels/slide42.xml.rels><?xml version="1.0" encoding="UTF-8" standalone="yes"?>
<Relationships xmlns="http://schemas.openxmlformats.org/package/2006/relationships"><Relationship Id="rId9" Type="http://schemas.openxmlformats.org/officeDocument/2006/relationships/tags" Target="../tags/tag284.xml"/><Relationship Id="rId8" Type="http://schemas.openxmlformats.org/officeDocument/2006/relationships/tags" Target="../tags/tag283.xml"/><Relationship Id="rId7" Type="http://schemas.openxmlformats.org/officeDocument/2006/relationships/tags" Target="../tags/tag282.xml"/><Relationship Id="rId6" Type="http://schemas.openxmlformats.org/officeDocument/2006/relationships/tags" Target="../tags/tag281.xml"/><Relationship Id="rId5" Type="http://schemas.openxmlformats.org/officeDocument/2006/relationships/tags" Target="../tags/tag280.xml"/><Relationship Id="rId4" Type="http://schemas.openxmlformats.org/officeDocument/2006/relationships/tags" Target="../tags/tag279.xml"/><Relationship Id="rId3" Type="http://schemas.openxmlformats.org/officeDocument/2006/relationships/tags" Target="../tags/tag278.xml"/><Relationship Id="rId2" Type="http://schemas.openxmlformats.org/officeDocument/2006/relationships/tags" Target="../tags/tag277.xml"/><Relationship Id="rId16" Type="http://schemas.openxmlformats.org/officeDocument/2006/relationships/notesSlide" Target="../notesSlides/notesSlide40.xml"/><Relationship Id="rId15" Type="http://schemas.openxmlformats.org/officeDocument/2006/relationships/slideLayout" Target="../slideLayouts/slideLayout21.xml"/><Relationship Id="rId14" Type="http://schemas.openxmlformats.org/officeDocument/2006/relationships/tags" Target="../tags/tag287.xml"/><Relationship Id="rId13" Type="http://schemas.openxmlformats.org/officeDocument/2006/relationships/tags" Target="../tags/tag286.xml"/><Relationship Id="rId12" Type="http://schemas.openxmlformats.org/officeDocument/2006/relationships/tags" Target="../tags/tag285.xml"/><Relationship Id="rId11" Type="http://schemas.openxmlformats.org/officeDocument/2006/relationships/image" Target="../media/image15.svg"/><Relationship Id="rId10" Type="http://schemas.openxmlformats.org/officeDocument/2006/relationships/image" Target="../media/image14.png"/><Relationship Id="rId1" Type="http://schemas.openxmlformats.org/officeDocument/2006/relationships/tags" Target="../tags/tag276.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39.jpe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9" Type="http://schemas.openxmlformats.org/officeDocument/2006/relationships/tags" Target="../tags/tag296.xml"/><Relationship Id="rId8" Type="http://schemas.openxmlformats.org/officeDocument/2006/relationships/tags" Target="../tags/tag295.xml"/><Relationship Id="rId7" Type="http://schemas.openxmlformats.org/officeDocument/2006/relationships/tags" Target="../tags/tag294.xml"/><Relationship Id="rId6" Type="http://schemas.openxmlformats.org/officeDocument/2006/relationships/tags" Target="../tags/tag293.xml"/><Relationship Id="rId5" Type="http://schemas.openxmlformats.org/officeDocument/2006/relationships/tags" Target="../tags/tag292.xml"/><Relationship Id="rId4" Type="http://schemas.openxmlformats.org/officeDocument/2006/relationships/tags" Target="../tags/tag291.xml"/><Relationship Id="rId3" Type="http://schemas.openxmlformats.org/officeDocument/2006/relationships/tags" Target="../tags/tag290.xml"/><Relationship Id="rId2" Type="http://schemas.openxmlformats.org/officeDocument/2006/relationships/tags" Target="../tags/tag289.xml"/><Relationship Id="rId16" Type="http://schemas.openxmlformats.org/officeDocument/2006/relationships/notesSlide" Target="../notesSlides/notesSlide42.xml"/><Relationship Id="rId15" Type="http://schemas.openxmlformats.org/officeDocument/2006/relationships/slideLayout" Target="../slideLayouts/slideLayout21.xml"/><Relationship Id="rId14" Type="http://schemas.openxmlformats.org/officeDocument/2006/relationships/tags" Target="../tags/tag299.xml"/><Relationship Id="rId13" Type="http://schemas.openxmlformats.org/officeDocument/2006/relationships/image" Target="../media/image15.svg"/><Relationship Id="rId12" Type="http://schemas.openxmlformats.org/officeDocument/2006/relationships/image" Target="../media/image14.png"/><Relationship Id="rId11" Type="http://schemas.openxmlformats.org/officeDocument/2006/relationships/tags" Target="../tags/tag298.xml"/><Relationship Id="rId10" Type="http://schemas.openxmlformats.org/officeDocument/2006/relationships/tags" Target="../tags/tag297.xml"/><Relationship Id="rId1" Type="http://schemas.openxmlformats.org/officeDocument/2006/relationships/tags" Target="../tags/tag288.xml"/></Relationships>
</file>

<file path=ppt/slides/_rels/slide46.xml.rels><?xml version="1.0" encoding="UTF-8" standalone="yes"?>
<Relationships xmlns="http://schemas.openxmlformats.org/package/2006/relationships"><Relationship Id="rId9" Type="http://schemas.openxmlformats.org/officeDocument/2006/relationships/tags" Target="../tags/tag308.xml"/><Relationship Id="rId8" Type="http://schemas.openxmlformats.org/officeDocument/2006/relationships/tags" Target="../tags/tag307.xml"/><Relationship Id="rId7" Type="http://schemas.openxmlformats.org/officeDocument/2006/relationships/tags" Target="../tags/tag306.xml"/><Relationship Id="rId6" Type="http://schemas.openxmlformats.org/officeDocument/2006/relationships/tags" Target="../tags/tag305.xml"/><Relationship Id="rId5" Type="http://schemas.openxmlformats.org/officeDocument/2006/relationships/tags" Target="../tags/tag304.xml"/><Relationship Id="rId4" Type="http://schemas.openxmlformats.org/officeDocument/2006/relationships/tags" Target="../tags/tag303.xml"/><Relationship Id="rId3" Type="http://schemas.openxmlformats.org/officeDocument/2006/relationships/tags" Target="../tags/tag302.xml"/><Relationship Id="rId2" Type="http://schemas.openxmlformats.org/officeDocument/2006/relationships/tags" Target="../tags/tag301.xml"/><Relationship Id="rId19" Type="http://schemas.openxmlformats.org/officeDocument/2006/relationships/notesSlide" Target="../notesSlides/notesSlide43.xml"/><Relationship Id="rId18" Type="http://schemas.openxmlformats.org/officeDocument/2006/relationships/slideLayout" Target="../slideLayouts/slideLayout21.xml"/><Relationship Id="rId17" Type="http://schemas.openxmlformats.org/officeDocument/2006/relationships/tags" Target="../tags/tag316.xml"/><Relationship Id="rId16" Type="http://schemas.openxmlformats.org/officeDocument/2006/relationships/tags" Target="../tags/tag315.xml"/><Relationship Id="rId15" Type="http://schemas.openxmlformats.org/officeDocument/2006/relationships/tags" Target="../tags/tag314.xml"/><Relationship Id="rId14" Type="http://schemas.openxmlformats.org/officeDocument/2006/relationships/tags" Target="../tags/tag313.xml"/><Relationship Id="rId13" Type="http://schemas.openxmlformats.org/officeDocument/2006/relationships/tags" Target="../tags/tag312.xml"/><Relationship Id="rId12" Type="http://schemas.openxmlformats.org/officeDocument/2006/relationships/tags" Target="../tags/tag311.xml"/><Relationship Id="rId11" Type="http://schemas.openxmlformats.org/officeDocument/2006/relationships/tags" Target="../tags/tag310.xml"/><Relationship Id="rId10" Type="http://schemas.openxmlformats.org/officeDocument/2006/relationships/tags" Target="../tags/tag309.xml"/><Relationship Id="rId1" Type="http://schemas.openxmlformats.org/officeDocument/2006/relationships/tags" Target="../tags/tag300.xml"/></Relationships>
</file>

<file path=ppt/slides/_rels/slide47.xml.rels><?xml version="1.0" encoding="UTF-8" standalone="yes"?>
<Relationships xmlns="http://schemas.openxmlformats.org/package/2006/relationships"><Relationship Id="rId5" Type="http://schemas.openxmlformats.org/officeDocument/2006/relationships/notesSlide" Target="../notesSlides/notesSlide44.xml"/><Relationship Id="rId4" Type="http://schemas.openxmlformats.org/officeDocument/2006/relationships/slideLayout" Target="../slideLayouts/slideLayout21.xml"/><Relationship Id="rId3" Type="http://schemas.openxmlformats.org/officeDocument/2006/relationships/tags" Target="../tags/tag318.xml"/><Relationship Id="rId2" Type="http://schemas.openxmlformats.org/officeDocument/2006/relationships/tags" Target="../tags/tag317.xml"/><Relationship Id="rId1" Type="http://schemas.openxmlformats.org/officeDocument/2006/relationships/image" Target="../media/image40.png"/></Relationships>
</file>

<file path=ppt/slides/_rels/slide48.xml.rels><?xml version="1.0" encoding="UTF-8" standalone="yes"?>
<Relationships xmlns="http://schemas.openxmlformats.org/package/2006/relationships"><Relationship Id="rId5" Type="http://schemas.openxmlformats.org/officeDocument/2006/relationships/notesSlide" Target="../notesSlides/notesSlide45.xml"/><Relationship Id="rId4" Type="http://schemas.openxmlformats.org/officeDocument/2006/relationships/slideLayout" Target="../slideLayouts/slideLayout21.xml"/><Relationship Id="rId3" Type="http://schemas.openxmlformats.org/officeDocument/2006/relationships/tags" Target="../tags/tag321.xml"/><Relationship Id="rId2" Type="http://schemas.openxmlformats.org/officeDocument/2006/relationships/tags" Target="../tags/tag320.xml"/><Relationship Id="rId1" Type="http://schemas.openxmlformats.org/officeDocument/2006/relationships/tags" Target="../tags/tag319.xml"/></Relationships>
</file>

<file path=ppt/slides/_rels/slide49.xml.rels><?xml version="1.0" encoding="UTF-8" standalone="yes"?>
<Relationships xmlns="http://schemas.openxmlformats.org/package/2006/relationships"><Relationship Id="rId9" Type="http://schemas.openxmlformats.org/officeDocument/2006/relationships/tags" Target="../tags/tag330.xml"/><Relationship Id="rId8" Type="http://schemas.openxmlformats.org/officeDocument/2006/relationships/tags" Target="../tags/tag329.xml"/><Relationship Id="rId7" Type="http://schemas.openxmlformats.org/officeDocument/2006/relationships/tags" Target="../tags/tag328.xml"/><Relationship Id="rId6" Type="http://schemas.openxmlformats.org/officeDocument/2006/relationships/tags" Target="../tags/tag327.xml"/><Relationship Id="rId5" Type="http://schemas.openxmlformats.org/officeDocument/2006/relationships/tags" Target="../tags/tag326.xml"/><Relationship Id="rId4" Type="http://schemas.openxmlformats.org/officeDocument/2006/relationships/tags" Target="../tags/tag325.xml"/><Relationship Id="rId3" Type="http://schemas.openxmlformats.org/officeDocument/2006/relationships/tags" Target="../tags/tag324.xml"/><Relationship Id="rId2" Type="http://schemas.openxmlformats.org/officeDocument/2006/relationships/tags" Target="../tags/tag323.xml"/><Relationship Id="rId16" Type="http://schemas.openxmlformats.org/officeDocument/2006/relationships/notesSlide" Target="../notesSlides/notesSlide46.xml"/><Relationship Id="rId15" Type="http://schemas.openxmlformats.org/officeDocument/2006/relationships/slideLayout" Target="../slideLayouts/slideLayout21.xml"/><Relationship Id="rId14" Type="http://schemas.openxmlformats.org/officeDocument/2006/relationships/tags" Target="../tags/tag333.xml"/><Relationship Id="rId13" Type="http://schemas.openxmlformats.org/officeDocument/2006/relationships/image" Target="../media/image15.svg"/><Relationship Id="rId12" Type="http://schemas.openxmlformats.org/officeDocument/2006/relationships/image" Target="../media/image14.png"/><Relationship Id="rId11" Type="http://schemas.openxmlformats.org/officeDocument/2006/relationships/tags" Target="../tags/tag332.xml"/><Relationship Id="rId10" Type="http://schemas.openxmlformats.org/officeDocument/2006/relationships/tags" Target="../tags/tag331.xml"/><Relationship Id="rId1" Type="http://schemas.openxmlformats.org/officeDocument/2006/relationships/tags" Target="../tags/tag322.xml"/></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17.xml"/><Relationship Id="rId6" Type="http://schemas.openxmlformats.org/officeDocument/2006/relationships/tags" Target="../tags/tag35.xml"/><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image" Target="../media/image10.jpeg"/><Relationship Id="rId2" Type="http://schemas.openxmlformats.org/officeDocument/2006/relationships/tags" Target="../tags/tag32.xml"/><Relationship Id="rId1" Type="http://schemas.openxmlformats.org/officeDocument/2006/relationships/tags" Target="../tags/tag31.xml"/></Relationships>
</file>

<file path=ppt/slides/_rels/slide50.xml.rels><?xml version="1.0" encoding="UTF-8" standalone="yes"?>
<Relationships xmlns="http://schemas.openxmlformats.org/package/2006/relationships"><Relationship Id="rId4" Type="http://schemas.openxmlformats.org/officeDocument/2006/relationships/slideLayout" Target="../slideLayouts/slideLayout17.xml"/><Relationship Id="rId3" Type="http://schemas.openxmlformats.org/officeDocument/2006/relationships/tags" Target="../tags/tag336.xml"/><Relationship Id="rId2" Type="http://schemas.openxmlformats.org/officeDocument/2006/relationships/tags" Target="../tags/tag335.xml"/><Relationship Id="rId1" Type="http://schemas.openxmlformats.org/officeDocument/2006/relationships/tags" Target="../tags/tag334.xml"/></Relationships>
</file>

<file path=ppt/slides/_rels/slide51.xml.rels><?xml version="1.0" encoding="UTF-8" standalone="yes"?>
<Relationships xmlns="http://schemas.openxmlformats.org/package/2006/relationships"><Relationship Id="rId5" Type="http://schemas.openxmlformats.org/officeDocument/2006/relationships/notesSlide" Target="../notesSlides/notesSlide47.xml"/><Relationship Id="rId4" Type="http://schemas.openxmlformats.org/officeDocument/2006/relationships/slideLayout" Target="../slideLayouts/slideLayout17.xml"/><Relationship Id="rId3" Type="http://schemas.openxmlformats.org/officeDocument/2006/relationships/tags" Target="../tags/tag339.xml"/><Relationship Id="rId2" Type="http://schemas.openxmlformats.org/officeDocument/2006/relationships/tags" Target="../tags/tag338.xml"/><Relationship Id="rId1" Type="http://schemas.openxmlformats.org/officeDocument/2006/relationships/tags" Target="../tags/tag337.xml"/></Relationships>
</file>

<file path=ppt/slides/_rels/slide52.xml.rels><?xml version="1.0" encoding="UTF-8" standalone="yes"?>
<Relationships xmlns="http://schemas.openxmlformats.org/package/2006/relationships"><Relationship Id="rId5" Type="http://schemas.openxmlformats.org/officeDocument/2006/relationships/notesSlide" Target="../notesSlides/notesSlide48.xml"/><Relationship Id="rId4" Type="http://schemas.openxmlformats.org/officeDocument/2006/relationships/slideLayout" Target="../slideLayouts/slideLayout17.xml"/><Relationship Id="rId3" Type="http://schemas.openxmlformats.org/officeDocument/2006/relationships/tags" Target="../tags/tag342.xml"/><Relationship Id="rId2" Type="http://schemas.openxmlformats.org/officeDocument/2006/relationships/tags" Target="../tags/tag341.xml"/><Relationship Id="rId1" Type="http://schemas.openxmlformats.org/officeDocument/2006/relationships/tags" Target="../tags/tag340.xml"/></Relationships>
</file>

<file path=ppt/slides/_rels/slide53.xml.rels><?xml version="1.0" encoding="UTF-8" standalone="yes"?>
<Relationships xmlns="http://schemas.openxmlformats.org/package/2006/relationships"><Relationship Id="rId9" Type="http://schemas.openxmlformats.org/officeDocument/2006/relationships/notesSlide" Target="../notesSlides/notesSlide49.xml"/><Relationship Id="rId8" Type="http://schemas.openxmlformats.org/officeDocument/2006/relationships/slideLayout" Target="../slideLayouts/slideLayout17.xml"/><Relationship Id="rId7" Type="http://schemas.openxmlformats.org/officeDocument/2006/relationships/tags" Target="../tags/tag347.xml"/><Relationship Id="rId6" Type="http://schemas.openxmlformats.org/officeDocument/2006/relationships/tags" Target="../tags/tag346.xml"/><Relationship Id="rId5" Type="http://schemas.openxmlformats.org/officeDocument/2006/relationships/tags" Target="../tags/tag345.xml"/><Relationship Id="rId4" Type="http://schemas.openxmlformats.org/officeDocument/2006/relationships/image" Target="../media/image37.png"/><Relationship Id="rId3" Type="http://schemas.openxmlformats.org/officeDocument/2006/relationships/tags" Target="../tags/tag344.xml"/><Relationship Id="rId2" Type="http://schemas.openxmlformats.org/officeDocument/2006/relationships/image" Target="../media/image38.png"/><Relationship Id="rId1" Type="http://schemas.openxmlformats.org/officeDocument/2006/relationships/tags" Target="../tags/tag343.xml"/></Relationships>
</file>

<file path=ppt/slides/_rels/slide54.xml.rels><?xml version="1.0" encoding="UTF-8" standalone="yes"?>
<Relationships xmlns="http://schemas.openxmlformats.org/package/2006/relationships"><Relationship Id="rId4" Type="http://schemas.openxmlformats.org/officeDocument/2006/relationships/slideLayout" Target="../slideLayouts/slideLayout17.xml"/><Relationship Id="rId3" Type="http://schemas.openxmlformats.org/officeDocument/2006/relationships/tags" Target="../tags/tag350.xml"/><Relationship Id="rId2" Type="http://schemas.openxmlformats.org/officeDocument/2006/relationships/tags" Target="../tags/tag349.xml"/><Relationship Id="rId1" Type="http://schemas.openxmlformats.org/officeDocument/2006/relationships/tags" Target="../tags/tag348.xml"/></Relationships>
</file>

<file path=ppt/slides/_rels/slide55.xml.rels><?xml version="1.0" encoding="UTF-8" standalone="yes"?>
<Relationships xmlns="http://schemas.openxmlformats.org/package/2006/relationships"><Relationship Id="rId5" Type="http://schemas.openxmlformats.org/officeDocument/2006/relationships/notesSlide" Target="../notesSlides/notesSlide50.xml"/><Relationship Id="rId4" Type="http://schemas.openxmlformats.org/officeDocument/2006/relationships/slideLayout" Target="../slideLayouts/slideLayout17.xml"/><Relationship Id="rId3" Type="http://schemas.openxmlformats.org/officeDocument/2006/relationships/tags" Target="../tags/tag353.xml"/><Relationship Id="rId2" Type="http://schemas.openxmlformats.org/officeDocument/2006/relationships/tags" Target="../tags/tag352.xml"/><Relationship Id="rId1" Type="http://schemas.openxmlformats.org/officeDocument/2006/relationships/tags" Target="../tags/tag351.xml"/></Relationships>
</file>

<file path=ppt/slides/_rels/slide56.xml.rels><?xml version="1.0" encoding="UTF-8" standalone="yes"?>
<Relationships xmlns="http://schemas.openxmlformats.org/package/2006/relationships"><Relationship Id="rId5" Type="http://schemas.openxmlformats.org/officeDocument/2006/relationships/notesSlide" Target="../notesSlides/notesSlide51.xml"/><Relationship Id="rId4" Type="http://schemas.openxmlformats.org/officeDocument/2006/relationships/slideLayout" Target="../slideLayouts/slideLayout17.xml"/><Relationship Id="rId3" Type="http://schemas.openxmlformats.org/officeDocument/2006/relationships/tags" Target="../tags/tag356.xml"/><Relationship Id="rId2" Type="http://schemas.openxmlformats.org/officeDocument/2006/relationships/tags" Target="../tags/tag355.xml"/><Relationship Id="rId1" Type="http://schemas.openxmlformats.org/officeDocument/2006/relationships/tags" Target="../tags/tag354.xml"/></Relationships>
</file>

<file path=ppt/slides/_rels/slide57.xml.rels><?xml version="1.0" encoding="UTF-8" standalone="yes"?>
<Relationships xmlns="http://schemas.openxmlformats.org/package/2006/relationships"><Relationship Id="rId5" Type="http://schemas.openxmlformats.org/officeDocument/2006/relationships/notesSlide" Target="../notesSlides/notesSlide52.xml"/><Relationship Id="rId4" Type="http://schemas.openxmlformats.org/officeDocument/2006/relationships/slideLayout" Target="../slideLayouts/slideLayout17.xml"/><Relationship Id="rId3" Type="http://schemas.openxmlformats.org/officeDocument/2006/relationships/tags" Target="../tags/tag359.xml"/><Relationship Id="rId2" Type="http://schemas.openxmlformats.org/officeDocument/2006/relationships/tags" Target="../tags/tag358.xml"/><Relationship Id="rId1" Type="http://schemas.openxmlformats.org/officeDocument/2006/relationships/tags" Target="../tags/tag357.xml"/></Relationships>
</file>

<file path=ppt/slides/_rels/slide58.xml.rels><?xml version="1.0" encoding="UTF-8" standalone="yes"?>
<Relationships xmlns="http://schemas.openxmlformats.org/package/2006/relationships"><Relationship Id="rId7" Type="http://schemas.openxmlformats.org/officeDocument/2006/relationships/notesSlide" Target="../notesSlides/notesSlide53.xml"/><Relationship Id="rId6" Type="http://schemas.openxmlformats.org/officeDocument/2006/relationships/slideLayout" Target="../slideLayouts/slideLayout17.xml"/><Relationship Id="rId5" Type="http://schemas.openxmlformats.org/officeDocument/2006/relationships/image" Target="../media/image25.png"/><Relationship Id="rId4" Type="http://schemas.openxmlformats.org/officeDocument/2006/relationships/tags" Target="../tags/tag363.xml"/><Relationship Id="rId3" Type="http://schemas.openxmlformats.org/officeDocument/2006/relationships/tags" Target="../tags/tag362.xml"/><Relationship Id="rId2" Type="http://schemas.openxmlformats.org/officeDocument/2006/relationships/tags" Target="../tags/tag361.xml"/><Relationship Id="rId1" Type="http://schemas.openxmlformats.org/officeDocument/2006/relationships/tags" Target="../tags/tag360.xml"/></Relationships>
</file>

<file path=ppt/slides/_rels/slide59.xml.rels><?xml version="1.0" encoding="UTF-8" standalone="yes"?>
<Relationships xmlns="http://schemas.openxmlformats.org/package/2006/relationships"><Relationship Id="rId7" Type="http://schemas.openxmlformats.org/officeDocument/2006/relationships/notesSlide" Target="../notesSlides/notesSlide54.xml"/><Relationship Id="rId6" Type="http://schemas.openxmlformats.org/officeDocument/2006/relationships/slideLayout" Target="../slideLayouts/slideLayout17.xml"/><Relationship Id="rId5" Type="http://schemas.openxmlformats.org/officeDocument/2006/relationships/tags" Target="../tags/tag367.xml"/><Relationship Id="rId4" Type="http://schemas.openxmlformats.org/officeDocument/2006/relationships/tags" Target="../tags/tag366.xml"/><Relationship Id="rId3" Type="http://schemas.openxmlformats.org/officeDocument/2006/relationships/tags" Target="../tags/tag365.xml"/><Relationship Id="rId2" Type="http://schemas.openxmlformats.org/officeDocument/2006/relationships/image" Target="../media/image26.png"/><Relationship Id="rId1" Type="http://schemas.openxmlformats.org/officeDocument/2006/relationships/tags" Target="../tags/tag364.xml"/></Relationships>
</file>

<file path=ppt/slides/_rels/slide6.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8" Type="http://schemas.openxmlformats.org/officeDocument/2006/relationships/notesSlide" Target="../notesSlides/notesSlide4.xml"/><Relationship Id="rId27" Type="http://schemas.openxmlformats.org/officeDocument/2006/relationships/slideLayout" Target="../slideLayouts/slideLayout21.xml"/><Relationship Id="rId26" Type="http://schemas.openxmlformats.org/officeDocument/2006/relationships/tags" Target="../tags/tag60.xml"/><Relationship Id="rId25" Type="http://schemas.openxmlformats.org/officeDocument/2006/relationships/tags" Target="../tags/tag59.xml"/><Relationship Id="rId24" Type="http://schemas.openxmlformats.org/officeDocument/2006/relationships/tags" Target="../tags/tag58.xml"/><Relationship Id="rId23" Type="http://schemas.openxmlformats.org/officeDocument/2006/relationships/tags" Target="../tags/tag57.xml"/><Relationship Id="rId22" Type="http://schemas.openxmlformats.org/officeDocument/2006/relationships/tags" Target="../tags/tag56.xml"/><Relationship Id="rId21" Type="http://schemas.openxmlformats.org/officeDocument/2006/relationships/tags" Target="../tags/tag55.xml"/><Relationship Id="rId20" Type="http://schemas.openxmlformats.org/officeDocument/2006/relationships/tags" Target="../tags/tag54.xml"/><Relationship Id="rId2" Type="http://schemas.openxmlformats.org/officeDocument/2006/relationships/tags" Target="../tags/tag37.xml"/><Relationship Id="rId19" Type="http://schemas.openxmlformats.org/officeDocument/2006/relationships/image" Target="../media/image11.png"/><Relationship Id="rId18" Type="http://schemas.openxmlformats.org/officeDocument/2006/relationships/tags" Target="../tags/tag53.xml"/><Relationship Id="rId17" Type="http://schemas.openxmlformats.org/officeDocument/2006/relationships/tags" Target="../tags/tag52.xml"/><Relationship Id="rId16" Type="http://schemas.openxmlformats.org/officeDocument/2006/relationships/tags" Target="../tags/tag51.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6.xml"/></Relationships>
</file>

<file path=ppt/slides/_rels/slide60.xml.rels><?xml version="1.0" encoding="UTF-8" standalone="yes"?>
<Relationships xmlns="http://schemas.openxmlformats.org/package/2006/relationships"><Relationship Id="rId6" Type="http://schemas.openxmlformats.org/officeDocument/2006/relationships/notesSlide" Target="../notesSlides/notesSlide55.xml"/><Relationship Id="rId5" Type="http://schemas.openxmlformats.org/officeDocument/2006/relationships/slideLayout" Target="../slideLayouts/slideLayout2.xml"/><Relationship Id="rId4" Type="http://schemas.openxmlformats.org/officeDocument/2006/relationships/image" Target="../media/image42.png"/><Relationship Id="rId3" Type="http://schemas.openxmlformats.org/officeDocument/2006/relationships/image" Target="../media/image41.tiff"/><Relationship Id="rId2" Type="http://schemas.openxmlformats.org/officeDocument/2006/relationships/image" Target="../media/image6.jpeg"/><Relationship Id="rId1" Type="http://schemas.openxmlformats.org/officeDocument/2006/relationships/tags" Target="../tags/tag368.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21.xml"/><Relationship Id="rId4" Type="http://schemas.openxmlformats.org/officeDocument/2006/relationships/image" Target="../media/image12.png"/><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tags" Target="../tags/tag61.xml"/></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17.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image" Target="../media/image10.jpeg"/><Relationship Id="rId2" Type="http://schemas.openxmlformats.org/officeDocument/2006/relationships/tags" Target="../tags/tag65.xml"/><Relationship Id="rId1" Type="http://schemas.openxmlformats.org/officeDocument/2006/relationships/tags" Target="../tags/tag64.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21.xml"/><Relationship Id="rId4" Type="http://schemas.openxmlformats.org/officeDocument/2006/relationships/image" Target="../media/image13.png"/><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tags" Target="../tags/tag6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descr="背景图案&#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901"/>
            <a:ext cx="24384000" cy="13716000"/>
          </a:xfrm>
          <a:prstGeom prst="rect">
            <a:avLst/>
          </a:prstGeom>
        </p:spPr>
      </p:pic>
      <p:pic>
        <p:nvPicPr>
          <p:cNvPr id="10" name="图片 9" descr="手机屏幕的截图&#10;&#10;低可信度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91587" y="3445297"/>
            <a:ext cx="6596063" cy="1694669"/>
          </a:xfrm>
          <a:prstGeom prst="rect">
            <a:avLst/>
          </a:prstGeom>
        </p:spPr>
      </p:pic>
      <p:sp>
        <p:nvSpPr>
          <p:cNvPr id="6" name="圆角矩形 5"/>
          <p:cNvSpPr/>
          <p:nvPr/>
        </p:nvSpPr>
        <p:spPr>
          <a:xfrm>
            <a:off x="3445153" y="6051555"/>
            <a:ext cx="17488930" cy="1612888"/>
          </a:xfrm>
          <a:prstGeom prst="roundRect">
            <a:avLst/>
          </a:prstGeom>
          <a:gradFill>
            <a:gsLst>
              <a:gs pos="0">
                <a:srgbClr val="2E86F7"/>
              </a:gs>
              <a:gs pos="40000">
                <a:srgbClr val="1D57D8"/>
              </a:gs>
              <a:gs pos="69000">
                <a:srgbClr val="113AE2"/>
              </a:gs>
              <a:gs pos="100000">
                <a:srgbClr val="071CD8"/>
              </a:gs>
            </a:gsLst>
            <a:lin ang="0" scaled="0"/>
          </a:gradFill>
          <a:ln w="12700" cap="flat">
            <a:noFill/>
            <a:miter lim="400000"/>
          </a:ln>
        </p:spPr>
        <p:style>
          <a:lnRef idx="0">
            <a:srgbClr val="FFFFFF"/>
          </a:lnRef>
          <a:fillRef idx="0">
            <a:srgbClr val="FFFFFF"/>
          </a:fillRef>
          <a:effectRef idx="0">
            <a:srgbClr val="FFFFFF"/>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lang="zh-CN" altLang="en-US" sz="8800" b="0" dirty="0">
                <a:solidFill>
                  <a:srgbClr val="FFFFFF"/>
                </a:solidFill>
                <a:latin typeface="Helvetica Neue Medium" panose="02000503000000020004"/>
                <a:ea typeface="Helvetica Neue Medium" panose="02000503000000020004"/>
                <a:cs typeface="Helvetica Neue Medium" panose="02000503000000020004"/>
                <a:sym typeface="+mn-ea"/>
              </a:rPr>
              <a:t>数据分析方法</a:t>
            </a:r>
            <a:endParaRPr lang="zh-CN" altLang="en-US" sz="8800" b="0" dirty="0">
              <a:solidFill>
                <a:srgbClr val="FFFFFF"/>
              </a:solidFill>
              <a:latin typeface="Helvetica Neue Medium" panose="02000503000000020004"/>
              <a:ea typeface="Helvetica Neue Medium" panose="02000503000000020004"/>
              <a:cs typeface="Helvetica Neue Medium" panose="02000503000000020004"/>
              <a:sym typeface="+mn-ea"/>
            </a:endParaRPr>
          </a:p>
        </p:txBody>
      </p:sp>
      <p:pic>
        <p:nvPicPr>
          <p:cNvPr id="15" name="图片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76867" y="631372"/>
            <a:ext cx="4461597" cy="468000"/>
          </a:xfrm>
          <a:prstGeom prst="rect">
            <a:avLst/>
          </a:prstGeom>
        </p:spPr>
      </p:pic>
      <p:sp>
        <p:nvSpPr>
          <p:cNvPr id="16" name="文本框 15"/>
          <p:cNvSpPr txBox="1"/>
          <p:nvPr/>
        </p:nvSpPr>
        <p:spPr>
          <a:xfrm>
            <a:off x="8254927" y="9422253"/>
            <a:ext cx="7869381" cy="194818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spcFirstLastPara="1" vertOverflow="overflow" horzOverflow="overflow" vert="horz" wrap="square" lIns="50800" tIns="50800" rIns="50800" bIns="50800" numCol="1" spcCol="38100" rtlCol="0" anchor="ctr">
            <a:spAutoFit/>
          </a:bodyPr>
          <a:lstStyle/>
          <a:p>
            <a:pPr marL="0" marR="0" indent="127000" algn="ctr" defTabSz="821690" rtl="0" fontAlgn="auto" latinLnBrk="0" hangingPunct="0">
              <a:lnSpc>
                <a:spcPct val="150000"/>
              </a:lnSpc>
              <a:spcBef>
                <a:spcPts val="0"/>
              </a:spcBef>
              <a:spcAft>
                <a:spcPts val="0"/>
              </a:spcAft>
              <a:buClrTx/>
              <a:buSzTx/>
              <a:buFontTx/>
              <a:buNone/>
            </a:pPr>
            <a:r>
              <a:rPr lang="en-US" altLang="zh-CN" sz="4000" dirty="0">
                <a:solidFill>
                  <a:schemeClr val="bg1"/>
                </a:solidFill>
              </a:rPr>
              <a:t>DataEase</a:t>
            </a:r>
            <a:r>
              <a:rPr lang="zh-CN" altLang="en-US" sz="4000" dirty="0">
                <a:solidFill>
                  <a:schemeClr val="bg1"/>
                </a:solidFill>
              </a:rPr>
              <a:t> 开源社区</a:t>
            </a:r>
            <a:endParaRPr lang="en-US" altLang="zh-CN" sz="4000" dirty="0">
              <a:solidFill>
                <a:schemeClr val="bg1"/>
              </a:solidFill>
            </a:endParaRPr>
          </a:p>
          <a:p>
            <a:pPr marL="0" marR="0" indent="127000" algn="ctr" defTabSz="821690" rtl="0" fontAlgn="auto" latinLnBrk="0" hangingPunct="0">
              <a:lnSpc>
                <a:spcPct val="150000"/>
              </a:lnSpc>
              <a:spcBef>
                <a:spcPts val="0"/>
              </a:spcBef>
              <a:spcAft>
                <a:spcPts val="0"/>
              </a:spcAft>
              <a:buClrTx/>
              <a:buSzTx/>
              <a:buFontTx/>
              <a:buNone/>
            </a:pPr>
            <a:r>
              <a:rPr kumimoji="0" lang="en-US" altLang="zh-CN" sz="4000" i="0" u="none" strike="noStrike" cap="none" spc="0" normalizeH="0" baseline="0" dirty="0">
                <a:ln>
                  <a:noFill/>
                </a:ln>
                <a:solidFill>
                  <a:schemeClr val="bg1"/>
                </a:solidFill>
                <a:effectLst/>
                <a:uFillTx/>
                <a:latin typeface="+mn-lt"/>
                <a:ea typeface="+mn-ea"/>
                <a:cs typeface="+mn-cs"/>
                <a:sym typeface="Helvetica Neue" panose="02000503000000020004"/>
              </a:rPr>
              <a:t>202</a:t>
            </a:r>
            <a:r>
              <a:rPr lang="en-US" altLang="zh-CN" sz="4000" dirty="0">
                <a:solidFill>
                  <a:schemeClr val="bg1"/>
                </a:solidFill>
              </a:rPr>
              <a:t>4</a:t>
            </a:r>
            <a:r>
              <a:rPr lang="zh-CN" altLang="en-US" sz="4000" dirty="0">
                <a:solidFill>
                  <a:schemeClr val="bg1"/>
                </a:solidFill>
              </a:rPr>
              <a:t> 年 </a:t>
            </a:r>
            <a:r>
              <a:rPr lang="en-US" altLang="zh-CN" sz="4000" dirty="0">
                <a:solidFill>
                  <a:schemeClr val="bg1"/>
                </a:solidFill>
              </a:rPr>
              <a:t>1</a:t>
            </a:r>
            <a:r>
              <a:rPr lang="zh-CN" altLang="en-US" sz="4000" dirty="0">
                <a:solidFill>
                  <a:schemeClr val="bg1"/>
                </a:solidFill>
              </a:rPr>
              <a:t> 月</a:t>
            </a:r>
            <a:endParaRPr kumimoji="0" lang="zh-CN" altLang="en-US" sz="4000" i="0" u="none" strike="noStrike" cap="none" spc="0" normalizeH="0" baseline="0" dirty="0">
              <a:ln>
                <a:noFill/>
              </a:ln>
              <a:solidFill>
                <a:schemeClr val="bg1"/>
              </a:solidFill>
              <a:effectLst/>
              <a:uFillTx/>
              <a:latin typeface="+mn-lt"/>
              <a:ea typeface="+mn-ea"/>
              <a:cs typeface="+mn-cs"/>
              <a:sym typeface="Helvetica Neue" panose="020005030000000200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6311900" y="1910080"/>
            <a:ext cx="13107035" cy="1979295"/>
            <a:chOff x="10668" y="2050"/>
            <a:chExt cx="19913" cy="2890"/>
          </a:xfrm>
        </p:grpSpPr>
        <p:sp>
          <p:nvSpPr>
            <p:cNvPr id="204" name="Dataease 快速安装与在线文档"/>
            <p:cNvSpPr txBox="1"/>
            <p:nvPr/>
          </p:nvSpPr>
          <p:spPr>
            <a:xfrm>
              <a:off x="14239" y="2804"/>
              <a:ext cx="16342" cy="1613"/>
            </a:xfrm>
            <a:prstGeom prst="rect">
              <a:avLst/>
            </a:prstGeom>
            <a:ln w="12700">
              <a:miter lim="400000"/>
            </a:ln>
          </p:spPr>
          <p:txBody>
            <a:bodyPr wrap="square" lIns="91438" tIns="91438" rIns="91438" bIns="91438">
              <a:spAutoFit/>
            </a:bodyPr>
            <a:lstStyle>
              <a:lvl1pPr indent="0" defTabSz="1828800">
                <a:defRPr sz="6000" b="1">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rPr>
                <a:t>数据分析方法概念</a:t>
              </a:r>
              <a:r>
                <a:rPr lang="en-US" altLang="zh-CN" b="0" dirty="0">
                  <a:latin typeface="Helvetica Neue" panose="02000503000000020004" charset="0"/>
                  <a:ea typeface="黑体-简" panose="02000000000000000000" charset="-122"/>
                </a:rPr>
                <a:t>&amp;</a:t>
              </a:r>
              <a:r>
                <a:rPr lang="zh-CN" b="0" dirty="0">
                  <a:latin typeface="Helvetica Neue" panose="02000503000000020004" charset="0"/>
                  <a:ea typeface="黑体-简" panose="02000000000000000000" charset="-122"/>
                </a:rPr>
                <a:t>分类</a:t>
              </a:r>
              <a:endParaRPr lang="zh-CN" b="0" dirty="0">
                <a:latin typeface="Helvetica Neue" panose="02000503000000020004" charset="0"/>
                <a:ea typeface="黑体-简" panose="02000000000000000000" charset="-122"/>
              </a:endParaRPr>
            </a:p>
          </p:txBody>
        </p:sp>
        <p:sp>
          <p:nvSpPr>
            <p:cNvPr id="208" name="1"/>
            <p:cNvSpPr/>
            <p:nvPr/>
          </p:nvSpPr>
          <p:spPr>
            <a:xfrm>
              <a:off x="10668" y="2050"/>
              <a:ext cx="2782" cy="2890"/>
            </a:xfrm>
            <a:prstGeom prst="diamond">
              <a:avLst/>
            </a:prstGeom>
            <a:solidFill>
              <a:srgbClr val="535353"/>
            </a:solidFill>
            <a:ln w="12700">
              <a:miter lim="400000"/>
            </a:ln>
          </p:spPr>
          <p:txBody>
            <a:bodyPr tIns="91439" bIns="91439" anchor="ctr"/>
            <a:lstStyle>
              <a:lvl1pPr indent="0" algn="ctr" defTabSz="914400">
                <a:defRPr sz="10000" b="1">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t>1</a:t>
              </a:r>
              <a:endParaRPr sz="8300"/>
            </a:p>
          </p:txBody>
        </p:sp>
        <p:sp>
          <p:nvSpPr>
            <p:cNvPr id="209" name="线条"/>
            <p:cNvSpPr/>
            <p:nvPr/>
          </p:nvSpPr>
          <p:spPr>
            <a:xfrm>
              <a:off x="14225" y="4465"/>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2" name="组合 11"/>
          <p:cNvGrpSpPr/>
          <p:nvPr/>
        </p:nvGrpSpPr>
        <p:grpSpPr>
          <a:xfrm>
            <a:off x="6310630" y="4427855"/>
            <a:ext cx="13118465" cy="1979295"/>
            <a:chOff x="10668" y="5956"/>
            <a:chExt cx="19929" cy="2890"/>
          </a:xfrm>
        </p:grpSpPr>
        <p:sp>
          <p:nvSpPr>
            <p:cNvPr id="205" name="DataEase 功能架构介绍"/>
            <p:cNvSpPr txBox="1"/>
            <p:nvPr/>
          </p:nvSpPr>
          <p:spPr>
            <a:xfrm>
              <a:off x="14242" y="6811"/>
              <a:ext cx="16337"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dirty="0">
                  <a:latin typeface="Helvetica Neue" panose="02000503000000020004" charset="0"/>
                  <a:ea typeface="黑体-简" panose="02000000000000000000" charset="-122"/>
                  <a:sym typeface="+mn-ea"/>
                </a:rPr>
                <a:t>现状分析数据分析方法</a:t>
              </a:r>
              <a:endParaRPr lang="zh-CN" dirty="0">
                <a:latin typeface="Helvetica Neue" panose="02000503000000020004" charset="0"/>
                <a:ea typeface="黑体-简" panose="02000000000000000000" charset="-122"/>
                <a:sym typeface="+mn-ea"/>
              </a:endParaRPr>
            </a:p>
          </p:txBody>
        </p:sp>
        <p:sp>
          <p:nvSpPr>
            <p:cNvPr id="210" name="2"/>
            <p:cNvSpPr/>
            <p:nvPr/>
          </p:nvSpPr>
          <p:spPr>
            <a:xfrm>
              <a:off x="10668" y="5956"/>
              <a:ext cx="2783" cy="2890"/>
            </a:xfrm>
            <a:prstGeom prst="diamond">
              <a:avLst/>
            </a:prstGeom>
            <a:solidFill>
              <a:srgbClr val="0F6FC6"/>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t>2</a:t>
              </a:r>
              <a:endParaRPr sz="8300"/>
            </a:p>
          </p:txBody>
        </p:sp>
        <p:sp>
          <p:nvSpPr>
            <p:cNvPr id="213" name="线条"/>
            <p:cNvSpPr/>
            <p:nvPr/>
          </p:nvSpPr>
          <p:spPr>
            <a:xfrm>
              <a:off x="14242" y="8405"/>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3" name="组合 12"/>
          <p:cNvGrpSpPr/>
          <p:nvPr/>
        </p:nvGrpSpPr>
        <p:grpSpPr>
          <a:xfrm>
            <a:off x="6311265" y="6945630"/>
            <a:ext cx="13117195" cy="1979295"/>
            <a:chOff x="10668" y="11062"/>
            <a:chExt cx="19928" cy="2890"/>
          </a:xfrm>
        </p:grpSpPr>
        <p:sp>
          <p:nvSpPr>
            <p:cNvPr id="206" name="DataEase 数据分析与仪表板制作实战"/>
            <p:cNvSpPr txBox="1"/>
            <p:nvPr/>
          </p:nvSpPr>
          <p:spPr>
            <a:xfrm>
              <a:off x="14241" y="11894"/>
              <a:ext cx="16340"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sym typeface="+mn-ea"/>
                </a:rPr>
                <a:t>原因分析数据分析方法</a:t>
              </a:r>
              <a:endParaRPr lang="zh-CN" b="0" dirty="0">
                <a:latin typeface="Helvetica Neue" panose="02000503000000020004" charset="0"/>
                <a:ea typeface="黑体-简" panose="02000000000000000000" charset="-122"/>
                <a:sym typeface="+mn-ea"/>
              </a:endParaRPr>
            </a:p>
          </p:txBody>
        </p:sp>
        <p:sp>
          <p:nvSpPr>
            <p:cNvPr id="211" name="3"/>
            <p:cNvSpPr/>
            <p:nvPr/>
          </p:nvSpPr>
          <p:spPr>
            <a:xfrm>
              <a:off x="10668" y="11062"/>
              <a:ext cx="2782" cy="2890"/>
            </a:xfrm>
            <a:prstGeom prst="diamond">
              <a:avLst/>
            </a:prstGeom>
            <a:solidFill>
              <a:srgbClr val="535353"/>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t>3</a:t>
              </a:r>
              <a:endParaRPr sz="8300"/>
            </a:p>
          </p:txBody>
        </p:sp>
        <p:sp>
          <p:nvSpPr>
            <p:cNvPr id="214" name="线条"/>
            <p:cNvSpPr/>
            <p:nvPr/>
          </p:nvSpPr>
          <p:spPr>
            <a:xfrm>
              <a:off x="14241" y="13543"/>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4" name="组合 13"/>
          <p:cNvGrpSpPr/>
          <p:nvPr/>
        </p:nvGrpSpPr>
        <p:grpSpPr>
          <a:xfrm>
            <a:off x="6311265" y="9463405"/>
            <a:ext cx="13117195" cy="1979295"/>
            <a:chOff x="10668" y="15568"/>
            <a:chExt cx="19928" cy="2890"/>
          </a:xfrm>
        </p:grpSpPr>
        <p:sp>
          <p:nvSpPr>
            <p:cNvPr id="207" name="DataEase 数据分析与仪表板制作实战"/>
            <p:cNvSpPr txBox="1"/>
            <p:nvPr/>
          </p:nvSpPr>
          <p:spPr>
            <a:xfrm>
              <a:off x="14241" y="16376"/>
              <a:ext cx="16340"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sym typeface="+mn-ea"/>
                </a:rPr>
                <a:t>预测分析数据分析方法</a:t>
              </a:r>
              <a:endParaRPr lang="zh-CN" b="0" dirty="0">
                <a:latin typeface="Helvetica Neue" panose="02000503000000020004" charset="0"/>
                <a:ea typeface="黑体-简" panose="02000000000000000000" charset="-122"/>
                <a:sym typeface="+mn-ea"/>
              </a:endParaRPr>
            </a:p>
          </p:txBody>
        </p:sp>
        <p:sp>
          <p:nvSpPr>
            <p:cNvPr id="212" name="4"/>
            <p:cNvSpPr/>
            <p:nvPr/>
          </p:nvSpPr>
          <p:spPr>
            <a:xfrm>
              <a:off x="10668" y="15568"/>
              <a:ext cx="2782" cy="2890"/>
            </a:xfrm>
            <a:prstGeom prst="diamond">
              <a:avLst/>
            </a:prstGeom>
            <a:solidFill>
              <a:srgbClr val="535353"/>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latin typeface="Trebuchet MS Bold" panose="020B0703020202090204" charset="0"/>
                  <a:cs typeface="Trebuchet MS Bold" panose="020B0703020202090204" charset="0"/>
                </a:rPr>
                <a:t>4</a:t>
              </a:r>
              <a:endParaRPr sz="8300">
                <a:latin typeface="Trebuchet MS Bold" panose="020B0703020202090204" charset="0"/>
                <a:cs typeface="Trebuchet MS Bold" panose="020B0703020202090204" charset="0"/>
              </a:endParaRPr>
            </a:p>
          </p:txBody>
        </p:sp>
        <p:sp>
          <p:nvSpPr>
            <p:cNvPr id="215" name="线条"/>
            <p:cNvSpPr/>
            <p:nvPr/>
          </p:nvSpPr>
          <p:spPr>
            <a:xfrm>
              <a:off x="14241" y="17850"/>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42792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对比分析方法</a:t>
              </a:r>
              <a:endParaRPr lang="zh-CN" altLang="en-US" sz="5000" dirty="0">
                <a:solidFill>
                  <a:srgbClr val="0C7BE0"/>
                </a:solidFill>
                <a:latin typeface="Helvetica Neue" panose="02000503000000020004" charset="0"/>
                <a:ea typeface="黑体-简" panose="02000000000000000000" charset="-122"/>
              </a:endParaRPr>
            </a:p>
          </p:txBody>
        </p:sp>
      </p:grpSp>
      <p:sp>
        <p:nvSpPr>
          <p:cNvPr id="41" name="弧形 40"/>
          <p:cNvSpPr/>
          <p:nvPr>
            <p:custDataLst>
              <p:tags r:id="rId3"/>
            </p:custDataLst>
          </p:nvPr>
        </p:nvSpPr>
        <p:spPr>
          <a:xfrm>
            <a:off x="3736873" y="312411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40" name="椭圆 39"/>
          <p:cNvSpPr/>
          <p:nvPr>
            <p:custDataLst>
              <p:tags r:id="rId4"/>
            </p:custDataLst>
          </p:nvPr>
        </p:nvSpPr>
        <p:spPr>
          <a:xfrm>
            <a:off x="4515932" y="4226457"/>
            <a:ext cx="4237655" cy="42376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5"/>
            </p:custDataLst>
          </p:nvPr>
        </p:nvSpPr>
        <p:spPr>
          <a:xfrm>
            <a:off x="5208447" y="590875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6"/>
            </p:custDataLst>
          </p:nvPr>
        </p:nvSpPr>
        <p:spPr>
          <a:xfrm>
            <a:off x="4901752" y="422645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对比分析方法</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7"/>
            </p:custDataLst>
          </p:nvPr>
        </p:nvSpPr>
        <p:spPr>
          <a:xfrm>
            <a:off x="10038427" y="596094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8"/>
            </p:custDataLst>
          </p:nvPr>
        </p:nvSpPr>
        <p:spPr>
          <a:xfrm>
            <a:off x="9783630" y="596166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9"/>
            </p:custDataLst>
          </p:nvPr>
        </p:nvSpPr>
        <p:spPr>
          <a:xfrm>
            <a:off x="9494488" y="590858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10"/>
            </p:custDataLst>
          </p:nvPr>
        </p:nvSpPr>
        <p:spPr>
          <a:xfrm>
            <a:off x="10284759" y="615017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9647120" y="6062280"/>
            <a:ext cx="420798" cy="420798"/>
          </a:xfrm>
          <a:prstGeom prst="rect">
            <a:avLst/>
          </a:prstGeom>
        </p:spPr>
      </p:pic>
      <p:sp>
        <p:nvSpPr>
          <p:cNvPr id="182" name="文本框 181"/>
          <p:cNvSpPr txBox="1"/>
          <p:nvPr>
            <p:custDataLst>
              <p:tags r:id="rId14"/>
            </p:custDataLst>
          </p:nvPr>
        </p:nvSpPr>
        <p:spPr>
          <a:xfrm>
            <a:off x="12730480" y="3737610"/>
            <a:ext cx="8177530" cy="5193030"/>
          </a:xfrm>
          <a:prstGeom prst="rect">
            <a:avLst/>
          </a:prstGeom>
          <a:noFill/>
        </p:spPr>
        <p:txBody>
          <a:bodyPr wrap="square" rtlCol="0">
            <a:noAutofit/>
          </a:bodyPr>
          <a:lstStyle/>
          <a:p>
            <a:pPr algn="l" fontAlgn="auto">
              <a:lnSpc>
                <a:spcPct val="130000"/>
              </a:lnSpc>
              <a:spcAft>
                <a:spcPts val="1000"/>
              </a:spcAft>
            </a:pPr>
            <a:r>
              <a:rPr lang="zh-CN" altLang="en-US" sz="3600" spc="150">
                <a:solidFill>
                  <a:srgbClr val="535353"/>
                </a:solidFill>
                <a:uFillTx/>
                <a:latin typeface="Heiti SC Medium" panose="02000000000000000000" charset="-122"/>
                <a:ea typeface="Heiti SC Medium" panose="02000000000000000000" charset="-122"/>
                <a:sym typeface="微软雅黑" charset="-122"/>
              </a:rPr>
              <a:t>对比分析，是指将两个或者两个以上的数据进行比较，分析它们的差异，从而揭示事物发展变化情况和规律性。对比分析可以非常直观地看出事物某方面的变化或差距，并且可以准确、量化地表示出这种变化或差距是多少。</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p:txBody>
      </p:sp>
    </p:spTree>
  </p:cSld>
  <p:clrMapOvr>
    <a:masterClrMapping/>
  </p:clrMapOvr>
  <p:transition spd="slow" advClick="0" advTm="0">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56508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对比分析方法类别</a:t>
              </a:r>
              <a:endParaRPr lang="zh-CN" altLang="en-US" sz="5000" dirty="0">
                <a:solidFill>
                  <a:srgbClr val="0C7BE0"/>
                </a:solidFill>
                <a:latin typeface="Helvetica Neue" panose="02000503000000020004" charset="0"/>
                <a:ea typeface="黑体-简" panose="02000000000000000000" charset="-122"/>
              </a:endParaRPr>
            </a:p>
          </p:txBody>
        </p:sp>
      </p:grpSp>
      <p:grpSp>
        <p:nvGrpSpPr>
          <p:cNvPr id="36" name="组合 35"/>
          <p:cNvGrpSpPr/>
          <p:nvPr/>
        </p:nvGrpSpPr>
        <p:grpSpPr>
          <a:xfrm>
            <a:off x="1708555" y="575096"/>
            <a:ext cx="20778946" cy="12951674"/>
            <a:chOff x="10606" y="4368"/>
            <a:chExt cx="16760" cy="11292"/>
          </a:xfrm>
        </p:grpSpPr>
        <p:sp>
          <p:nvSpPr>
            <p:cNvPr id="15" name="任意多边形 14"/>
            <p:cNvSpPr/>
            <p:nvPr>
              <p:custDataLst>
                <p:tags r:id="rId3"/>
              </p:custDataLst>
            </p:nvPr>
          </p:nvSpPr>
          <p:spPr>
            <a:xfrm>
              <a:off x="11839" y="10947"/>
              <a:ext cx="12401" cy="4609"/>
            </a:xfrm>
            <a:custGeom>
              <a:avLst/>
              <a:gdLst>
                <a:gd name="connsiteX0" fmla="*/ 0 w 4365"/>
                <a:gd name="connsiteY0" fmla="*/ 1605 h 1604"/>
                <a:gd name="connsiteX1" fmla="*/ 4365 w 4365"/>
                <a:gd name="connsiteY1" fmla="*/ 170 h 1604"/>
              </a:gdLst>
              <a:ahLst/>
              <a:cxnLst>
                <a:cxn ang="0">
                  <a:pos x="connsiteX0" y="connsiteY0"/>
                </a:cxn>
                <a:cxn ang="0">
                  <a:pos x="connsiteX1" y="connsiteY1"/>
                </a:cxn>
              </a:cxnLst>
              <a:rect l="l" t="t" r="r" b="b"/>
              <a:pathLst>
                <a:path w="4365" h="1605">
                  <a:moveTo>
                    <a:pt x="0" y="1605"/>
                  </a:moveTo>
                  <a:cubicBezTo>
                    <a:pt x="56" y="1389"/>
                    <a:pt x="1554" y="-581"/>
                    <a:pt x="4365" y="170"/>
                  </a:cubicBezTo>
                </a:path>
              </a:pathLst>
            </a:custGeom>
            <a:noFill/>
            <a:ln w="25400" cap="flat" cmpd="sng" algn="ctr">
              <a:gradFill>
                <a:gsLst>
                  <a:gs pos="0">
                    <a:srgbClr val="376FFF"/>
                  </a:gs>
                  <a:gs pos="100000">
                    <a:srgbClr val="376FFF">
                      <a:lumMod val="20000"/>
                      <a:lumOff val="80000"/>
                    </a:srgbClr>
                  </a:gs>
                </a:gsLst>
                <a:lin ang="5400000" scaled="0"/>
              </a:gradFill>
              <a:prstDash val="solid"/>
              <a:miter lim="800000"/>
              <a:headEnd type="none" w="med" len="med"/>
              <a:tailEnd type="triangle" w="lg" len="lg"/>
            </a:ln>
            <a:effectLst/>
          </p:spPr>
          <p:txBody>
            <a:bodyPr rtlCol="0" anchor="ctr"/>
            <a:lstStyle/>
            <a:p>
              <a:pPr algn="ctr"/>
              <a:r>
                <a:rPr lang="en-US" altLang="zh-CN" sz="3200">
                  <a:solidFill>
                    <a:srgbClr val="FFFFFF">
                      <a:lumMod val="50000"/>
                    </a:srgbClr>
                  </a:solidFill>
                  <a:latin typeface="Arial" panose="020B0604020202090204" pitchFamily="34" charset="0"/>
                  <a:ea typeface="微软雅黑" charset="0"/>
                </a:rPr>
                <a:t>       </a:t>
              </a:r>
              <a:endParaRPr lang="en-US" altLang="zh-CN" sz="3200">
                <a:solidFill>
                  <a:srgbClr val="FFFFFF">
                    <a:lumMod val="50000"/>
                  </a:srgbClr>
                </a:solidFill>
                <a:latin typeface="Arial" panose="020B0604020202090204" pitchFamily="34" charset="0"/>
                <a:ea typeface="微软雅黑" charset="0"/>
              </a:endParaRPr>
            </a:p>
          </p:txBody>
        </p:sp>
        <p:sp>
          <p:nvSpPr>
            <p:cNvPr id="22" name="椭圆 21"/>
            <p:cNvSpPr/>
            <p:nvPr>
              <p:custDataLst>
                <p:tags r:id="rId4"/>
              </p:custDataLst>
            </p:nvPr>
          </p:nvSpPr>
          <p:spPr>
            <a:xfrm>
              <a:off x="11655" y="15304"/>
              <a:ext cx="356" cy="356"/>
            </a:xfrm>
            <a:prstGeom prst="ellipse">
              <a:avLst/>
            </a:prstGeom>
            <a:solidFill>
              <a:srgbClr val="FFFFFF"/>
            </a:solidFill>
            <a:ln w="34925" cap="flat" cmpd="sng" algn="ctr">
              <a:solidFill>
                <a:srgbClr val="376FFF">
                  <a:lumMod val="20000"/>
                  <a:lumOff val="80000"/>
                </a:srgbClr>
              </a:soli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6" name="椭圆 15"/>
            <p:cNvSpPr/>
            <p:nvPr>
              <p:custDataLst>
                <p:tags r:id="rId5"/>
              </p:custDataLst>
            </p:nvPr>
          </p:nvSpPr>
          <p:spPr>
            <a:xfrm>
              <a:off x="13883" y="12350"/>
              <a:ext cx="951" cy="951"/>
            </a:xfrm>
            <a:prstGeom prst="ellipse">
              <a:avLst/>
            </a:prstGeom>
            <a:gradFill>
              <a:gsLst>
                <a:gs pos="60000">
                  <a:srgbClr val="5F8CFF">
                    <a:alpha val="100000"/>
                  </a:srgbClr>
                </a:gs>
                <a:gs pos="0">
                  <a:srgbClr val="376FFF"/>
                </a:gs>
                <a:gs pos="100000">
                  <a:srgbClr val="376FFF">
                    <a:lumMod val="60000"/>
                    <a:lumOff val="40000"/>
                  </a:srgbClr>
                </a:gs>
              </a:gsLst>
              <a:lin ang="5400000" scaled="0"/>
            </a:gradFill>
            <a:ln w="12700" cap="flat" cmpd="sng" algn="ctr">
              <a:noFill/>
              <a:prstDash val="solid"/>
              <a:miter lim="800000"/>
            </a:ln>
            <a:effectLst>
              <a:outerShdw blurRad="50800" dist="25400" dir="5400000" algn="t" rotWithShape="0">
                <a:srgbClr val="376FFF">
                  <a:lumMod val="50000"/>
                  <a:alpha val="40000"/>
                </a:srgbClr>
              </a:outerShdw>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7" name="序号"/>
            <p:cNvSpPr txBox="1"/>
            <p:nvPr>
              <p:custDataLst>
                <p:tags r:id="rId6"/>
              </p:custDataLst>
            </p:nvPr>
          </p:nvSpPr>
          <p:spPr>
            <a:xfrm>
              <a:off x="13960" y="12456"/>
              <a:ext cx="797" cy="738"/>
            </a:xfrm>
            <a:prstGeom prst="rect">
              <a:avLst/>
            </a:prstGeom>
            <a:noFill/>
          </p:spPr>
          <p:txBody>
            <a:bodyPr wrap="square" lIns="90170" tIns="46990" rIns="90170" bIns="46990" rtlCol="0" anchor="ctr" anchorCtr="0">
              <a:normAutofit/>
            </a:bodyPr>
            <a:lstStyle/>
            <a:p>
              <a:pPr algn="ctr">
                <a:lnSpc>
                  <a:spcPct val="110000"/>
                </a:lnSpc>
              </a:pPr>
              <a:r>
                <a:rPr lang="en-US" sz="2000" b="1">
                  <a:solidFill>
                    <a:srgbClr val="FFFFFF"/>
                  </a:solidFill>
                  <a:latin typeface="Arial" panose="020B0604020202090204" pitchFamily="34" charset="0"/>
                  <a:ea typeface="微软雅黑" charset="-122"/>
                </a:rPr>
                <a:t>01</a:t>
              </a:r>
              <a:endParaRPr lang="en-US" sz="2000" b="1">
                <a:solidFill>
                  <a:srgbClr val="FFFFFF"/>
                </a:solidFill>
                <a:latin typeface="Arial" panose="020B0604020202090204" pitchFamily="34" charset="0"/>
                <a:ea typeface="微软雅黑" charset="-122"/>
              </a:endParaRPr>
            </a:p>
          </p:txBody>
        </p:sp>
        <p:sp>
          <p:nvSpPr>
            <p:cNvPr id="18" name="椭圆 17"/>
            <p:cNvSpPr/>
            <p:nvPr>
              <p:custDataLst>
                <p:tags r:id="rId7"/>
              </p:custDataLst>
            </p:nvPr>
          </p:nvSpPr>
          <p:spPr>
            <a:xfrm>
              <a:off x="16401" y="11126"/>
              <a:ext cx="1017" cy="1017"/>
            </a:xfrm>
            <a:prstGeom prst="ellipse">
              <a:avLst/>
            </a:prstGeom>
            <a:gradFill>
              <a:gsLst>
                <a:gs pos="60000">
                  <a:srgbClr val="5F8CFF">
                    <a:alpha val="100000"/>
                  </a:srgbClr>
                </a:gs>
                <a:gs pos="0">
                  <a:srgbClr val="376FFF"/>
                </a:gs>
                <a:gs pos="100000">
                  <a:srgbClr val="376FFF">
                    <a:lumMod val="60000"/>
                    <a:lumOff val="40000"/>
                  </a:srgbClr>
                </a:gs>
              </a:gsLst>
              <a:lin ang="5400000" scaled="0"/>
            </a:gradFill>
            <a:ln w="12700" cap="flat" cmpd="sng" algn="ctr">
              <a:noFill/>
              <a:prstDash val="solid"/>
              <a:miter lim="800000"/>
            </a:ln>
            <a:effectLst>
              <a:outerShdw blurRad="50800" dist="25400" dir="5400000" algn="t" rotWithShape="0">
                <a:srgbClr val="376FFF">
                  <a:lumMod val="50000"/>
                  <a:alpha val="40000"/>
                </a:srgbClr>
              </a:outerShdw>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9" name="序号"/>
            <p:cNvSpPr txBox="1"/>
            <p:nvPr>
              <p:custDataLst>
                <p:tags r:id="rId8"/>
              </p:custDataLst>
            </p:nvPr>
          </p:nvSpPr>
          <p:spPr>
            <a:xfrm>
              <a:off x="16511" y="11265"/>
              <a:ext cx="797" cy="738"/>
            </a:xfrm>
            <a:prstGeom prst="rect">
              <a:avLst/>
            </a:prstGeom>
            <a:noFill/>
          </p:spPr>
          <p:txBody>
            <a:bodyPr wrap="square" lIns="90170" tIns="46990" rIns="90170" bIns="46990" rtlCol="0" anchor="ctr" anchorCtr="0">
              <a:normAutofit/>
            </a:bodyPr>
            <a:lstStyle/>
            <a:p>
              <a:pPr algn="ctr">
                <a:lnSpc>
                  <a:spcPct val="110000"/>
                </a:lnSpc>
              </a:pPr>
              <a:r>
                <a:rPr lang="en-US" sz="2000" b="1">
                  <a:solidFill>
                    <a:srgbClr val="FFFFFF"/>
                  </a:solidFill>
                  <a:latin typeface="Arial" panose="020B0604020202090204" pitchFamily="34" charset="0"/>
                  <a:ea typeface="微软雅黑" charset="-122"/>
                </a:rPr>
                <a:t>02</a:t>
              </a:r>
              <a:endParaRPr lang="en-US" sz="2000" b="1">
                <a:solidFill>
                  <a:srgbClr val="FFFFFF"/>
                </a:solidFill>
                <a:latin typeface="Arial" panose="020B0604020202090204" pitchFamily="34" charset="0"/>
                <a:ea typeface="微软雅黑" charset="-122"/>
              </a:endParaRPr>
            </a:p>
          </p:txBody>
        </p:sp>
        <p:sp>
          <p:nvSpPr>
            <p:cNvPr id="20" name="椭圆 19"/>
            <p:cNvSpPr/>
            <p:nvPr>
              <p:custDataLst>
                <p:tags r:id="rId9"/>
              </p:custDataLst>
            </p:nvPr>
          </p:nvSpPr>
          <p:spPr>
            <a:xfrm>
              <a:off x="19027" y="10471"/>
              <a:ext cx="1017" cy="1017"/>
            </a:xfrm>
            <a:prstGeom prst="ellipse">
              <a:avLst/>
            </a:prstGeom>
            <a:gradFill>
              <a:gsLst>
                <a:gs pos="60000">
                  <a:srgbClr val="5F8CFF">
                    <a:alpha val="100000"/>
                  </a:srgbClr>
                </a:gs>
                <a:gs pos="0">
                  <a:srgbClr val="376FFF"/>
                </a:gs>
                <a:gs pos="100000">
                  <a:srgbClr val="376FFF">
                    <a:lumMod val="60000"/>
                    <a:lumOff val="40000"/>
                  </a:srgbClr>
                </a:gs>
              </a:gsLst>
              <a:lin ang="5400000" scaled="0"/>
            </a:gradFill>
            <a:ln w="12700" cap="flat" cmpd="sng" algn="ctr">
              <a:noFill/>
              <a:prstDash val="solid"/>
              <a:miter lim="800000"/>
            </a:ln>
            <a:effectLst>
              <a:outerShdw blurRad="50800" dist="25400" dir="5400000" algn="t" rotWithShape="0">
                <a:srgbClr val="376FFF">
                  <a:lumMod val="50000"/>
                  <a:alpha val="40000"/>
                </a:srgbClr>
              </a:outerShdw>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21" name="序号"/>
            <p:cNvSpPr txBox="1"/>
            <p:nvPr>
              <p:custDataLst>
                <p:tags r:id="rId10"/>
              </p:custDataLst>
            </p:nvPr>
          </p:nvSpPr>
          <p:spPr>
            <a:xfrm>
              <a:off x="19137" y="10611"/>
              <a:ext cx="797" cy="738"/>
            </a:xfrm>
            <a:prstGeom prst="rect">
              <a:avLst/>
            </a:prstGeom>
            <a:noFill/>
          </p:spPr>
          <p:txBody>
            <a:bodyPr wrap="square" lIns="90170" tIns="46990" rIns="90170" bIns="46990" rtlCol="0" anchor="ctr" anchorCtr="0">
              <a:normAutofit/>
            </a:bodyPr>
            <a:lstStyle/>
            <a:p>
              <a:pPr algn="ctr">
                <a:lnSpc>
                  <a:spcPct val="110000"/>
                </a:lnSpc>
              </a:pPr>
              <a:r>
                <a:rPr lang="en-US" sz="2000" b="1">
                  <a:solidFill>
                    <a:srgbClr val="FFFFFF"/>
                  </a:solidFill>
                  <a:latin typeface="Arial" panose="020B0604020202090204" pitchFamily="34" charset="0"/>
                  <a:ea typeface="微软雅黑" charset="-122"/>
                </a:rPr>
                <a:t>03</a:t>
              </a:r>
              <a:endParaRPr lang="en-US" sz="2000" b="1">
                <a:solidFill>
                  <a:srgbClr val="FFFFFF"/>
                </a:solidFill>
                <a:latin typeface="Arial" panose="020B0604020202090204" pitchFamily="34" charset="0"/>
                <a:ea typeface="微软雅黑" charset="-122"/>
              </a:endParaRPr>
            </a:p>
          </p:txBody>
        </p:sp>
        <p:sp>
          <p:nvSpPr>
            <p:cNvPr id="23" name="椭圆 22"/>
            <p:cNvSpPr/>
            <p:nvPr>
              <p:custDataLst>
                <p:tags r:id="rId11"/>
              </p:custDataLst>
            </p:nvPr>
          </p:nvSpPr>
          <p:spPr>
            <a:xfrm>
              <a:off x="21653" y="10528"/>
              <a:ext cx="1017" cy="1017"/>
            </a:xfrm>
            <a:prstGeom prst="ellipse">
              <a:avLst/>
            </a:prstGeom>
            <a:gradFill>
              <a:gsLst>
                <a:gs pos="60000">
                  <a:srgbClr val="5F8CFF">
                    <a:alpha val="100000"/>
                  </a:srgbClr>
                </a:gs>
                <a:gs pos="0">
                  <a:srgbClr val="376FFF"/>
                </a:gs>
                <a:gs pos="100000">
                  <a:srgbClr val="376FFF">
                    <a:lumMod val="60000"/>
                    <a:lumOff val="40000"/>
                  </a:srgbClr>
                </a:gs>
              </a:gsLst>
              <a:lin ang="5400000" scaled="0"/>
            </a:gradFill>
            <a:ln w="12700" cap="flat" cmpd="sng" algn="ctr">
              <a:noFill/>
              <a:prstDash val="solid"/>
              <a:miter lim="800000"/>
            </a:ln>
            <a:effectLst>
              <a:outerShdw blurRad="50800" dist="25400" dir="5400000" algn="t" rotWithShape="0">
                <a:srgbClr val="376FFF">
                  <a:lumMod val="50000"/>
                  <a:alpha val="40000"/>
                </a:srgbClr>
              </a:outerShdw>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24" name="序号"/>
            <p:cNvSpPr txBox="1"/>
            <p:nvPr>
              <p:custDataLst>
                <p:tags r:id="rId12"/>
              </p:custDataLst>
            </p:nvPr>
          </p:nvSpPr>
          <p:spPr>
            <a:xfrm>
              <a:off x="21763" y="10668"/>
              <a:ext cx="797" cy="738"/>
            </a:xfrm>
            <a:prstGeom prst="rect">
              <a:avLst/>
            </a:prstGeom>
            <a:noFill/>
          </p:spPr>
          <p:txBody>
            <a:bodyPr wrap="square" lIns="90170" tIns="46990" rIns="90170" bIns="46990" rtlCol="0" anchor="ctr" anchorCtr="0">
              <a:normAutofit/>
            </a:bodyPr>
            <a:lstStyle/>
            <a:p>
              <a:pPr algn="ctr">
                <a:lnSpc>
                  <a:spcPct val="110000"/>
                </a:lnSpc>
              </a:pPr>
              <a:r>
                <a:rPr lang="en-US" sz="2000" b="1">
                  <a:solidFill>
                    <a:srgbClr val="FFFFFF"/>
                  </a:solidFill>
                  <a:latin typeface="Arial" panose="020B0604020202090204" pitchFamily="34" charset="0"/>
                  <a:ea typeface="微软雅黑" charset="-122"/>
                </a:rPr>
                <a:t>04</a:t>
              </a:r>
              <a:endParaRPr lang="en-US" sz="2000" b="1">
                <a:solidFill>
                  <a:srgbClr val="FFFFFF"/>
                </a:solidFill>
                <a:latin typeface="Arial" panose="020B0604020202090204" pitchFamily="34" charset="0"/>
                <a:ea typeface="微软雅黑" charset="-122"/>
              </a:endParaRPr>
            </a:p>
          </p:txBody>
        </p:sp>
        <p:sp>
          <p:nvSpPr>
            <p:cNvPr id="25" name="正文"/>
            <p:cNvSpPr txBox="1"/>
            <p:nvPr>
              <p:custDataLst>
                <p:tags r:id="rId13"/>
              </p:custDataLst>
            </p:nvPr>
          </p:nvSpPr>
          <p:spPr>
            <a:xfrm>
              <a:off x="22345" y="5569"/>
              <a:ext cx="3464" cy="4920"/>
            </a:xfrm>
            <a:prstGeom prst="rect">
              <a:avLst/>
            </a:prstGeom>
            <a:noFill/>
          </p:spPr>
          <p:txBody>
            <a:bodyPr wrap="square" lIns="90170" tIns="46990" rIns="90170" bIns="46990" rtlCol="0" anchor="t" anchorCtr="0">
              <a:noAutofit/>
            </a:bodyPr>
            <a:lstStyle/>
            <a:p>
              <a:pPr algn="l">
                <a:lnSpc>
                  <a:spcPct val="150000"/>
                </a:lnSpc>
              </a:pPr>
              <a:r>
                <a:rPr lang="zh-CN" altLang="en-US" sz="2400" spc="150" dirty="0">
                  <a:solidFill>
                    <a:srgbClr val="000000">
                      <a:lumMod val="75000"/>
                      <a:lumOff val="25000"/>
                    </a:srgbClr>
                  </a:solidFill>
                  <a:latin typeface="Heiti SC Medium" panose="02000000000000000000" charset="-122"/>
                  <a:ea typeface="Heiti SC Medium" panose="02000000000000000000" charset="-122"/>
                </a:rPr>
                <a:t>通过与行业中的标杆企业、竞争对手或行业的平均水平进行对比。</a:t>
              </a:r>
              <a:endParaRPr lang="zh-CN" altLang="en-US" sz="2400" spc="150" dirty="0">
                <a:solidFill>
                  <a:srgbClr val="000000">
                    <a:lumMod val="75000"/>
                    <a:lumOff val="25000"/>
                  </a:srgbClr>
                </a:solidFill>
                <a:latin typeface="Heiti SC Medium" panose="02000000000000000000" charset="-122"/>
                <a:ea typeface="Heiti SC Medium" panose="02000000000000000000" charset="-122"/>
              </a:endParaRPr>
            </a:p>
            <a:p>
              <a:pPr algn="l">
                <a:lnSpc>
                  <a:spcPct val="150000"/>
                </a:lnSpc>
              </a:pPr>
              <a:r>
                <a:rPr lang="zh-CN" altLang="en-US" sz="2400" spc="150" dirty="0">
                  <a:solidFill>
                    <a:srgbClr val="000000">
                      <a:lumMod val="75000"/>
                      <a:lumOff val="25000"/>
                    </a:srgbClr>
                  </a:solidFill>
                  <a:latin typeface="Heiti SC Medium" panose="02000000000000000000" charset="-122"/>
                  <a:ea typeface="Heiti SC Medium" panose="02000000000000000000" charset="-122"/>
                </a:rPr>
                <a:t>同样我们也可以了解自身某一方面或各方面的发展水平在行业内处于什么样的位置，明确哪些指标是领先的，哪些指标是落后的，进而找出下一步发展的方向和目标。</a:t>
              </a:r>
              <a:endParaRPr lang="zh-CN" altLang="en-US" sz="2400" spc="150" dirty="0">
                <a:solidFill>
                  <a:srgbClr val="000000">
                    <a:lumMod val="75000"/>
                    <a:lumOff val="25000"/>
                  </a:srgbClr>
                </a:solidFill>
                <a:latin typeface="Heiti SC Medium" panose="02000000000000000000" charset="-122"/>
                <a:ea typeface="Heiti SC Medium" panose="02000000000000000000" charset="-122"/>
              </a:endParaRPr>
            </a:p>
          </p:txBody>
        </p:sp>
        <p:sp>
          <p:nvSpPr>
            <p:cNvPr id="26" name="标题"/>
            <p:cNvSpPr txBox="1"/>
            <p:nvPr>
              <p:custDataLst>
                <p:tags r:id="rId14"/>
              </p:custDataLst>
            </p:nvPr>
          </p:nvSpPr>
          <p:spPr>
            <a:xfrm>
              <a:off x="22345" y="4953"/>
              <a:ext cx="2617" cy="580"/>
            </a:xfrm>
            <a:prstGeom prst="rect">
              <a:avLst/>
            </a:prstGeom>
            <a:noFill/>
          </p:spPr>
          <p:txBody>
            <a:bodyPr wrap="square" lIns="90170" tIns="46990" rIns="90170" bIns="0" rtlCol="0" anchor="ctr" anchorCtr="0">
              <a:normAutofit/>
            </a:bodyPr>
            <a:lstStyle/>
            <a:p>
              <a:r>
                <a:rPr lang="zh-CN" altLang="en-US" sz="2800" b="1" spc="300" dirty="0">
                  <a:solidFill>
                    <a:srgbClr val="376FFF"/>
                  </a:solidFill>
                  <a:latin typeface="Helvetica Neue" panose="02000503000000020004" charset="0"/>
                  <a:ea typeface="黑体-简" panose="02000000000000000000" charset="-122"/>
                </a:rPr>
                <a:t>行业内对比</a:t>
              </a:r>
              <a:endParaRPr lang="zh-CN" altLang="en-US" sz="2800" b="1" spc="300" dirty="0">
                <a:solidFill>
                  <a:srgbClr val="376FFF"/>
                </a:solidFill>
                <a:latin typeface="Helvetica Neue" panose="02000503000000020004" charset="0"/>
                <a:ea typeface="黑体-简" panose="02000000000000000000" charset="-122"/>
              </a:endParaRPr>
            </a:p>
          </p:txBody>
        </p:sp>
        <p:grpSp>
          <p:nvGrpSpPr>
            <p:cNvPr id="35" name="组合 34"/>
            <p:cNvGrpSpPr/>
            <p:nvPr/>
          </p:nvGrpSpPr>
          <p:grpSpPr>
            <a:xfrm>
              <a:off x="24329" y="10668"/>
              <a:ext cx="3037" cy="2829"/>
              <a:chOff x="24329" y="10668"/>
              <a:chExt cx="3037" cy="2829"/>
            </a:xfrm>
          </p:grpSpPr>
          <p:sp>
            <p:nvSpPr>
              <p:cNvPr id="27" name="椭圆 26"/>
              <p:cNvSpPr/>
              <p:nvPr>
                <p:custDataLst>
                  <p:tags r:id="rId15"/>
                </p:custDataLst>
              </p:nvPr>
            </p:nvSpPr>
            <p:spPr>
              <a:xfrm>
                <a:off x="24632" y="10880"/>
                <a:ext cx="2405" cy="2405"/>
              </a:xfrm>
              <a:prstGeom prst="ellipse">
                <a:avLst/>
              </a:prstGeom>
              <a:gradFill>
                <a:gsLst>
                  <a:gs pos="60000">
                    <a:srgbClr val="5F8CFF">
                      <a:alpha val="100000"/>
                    </a:srgbClr>
                  </a:gs>
                  <a:gs pos="0">
                    <a:srgbClr val="376FFF"/>
                  </a:gs>
                  <a:gs pos="100000">
                    <a:srgbClr val="376FFF">
                      <a:lumMod val="60000"/>
                      <a:lumOff val="40000"/>
                    </a:srgbClr>
                  </a:gs>
                </a:gsLst>
                <a:lin ang="5400000" scaled="0"/>
              </a:gradFill>
              <a:ln w="12700" cap="flat" cmpd="sng" algn="ctr">
                <a:noFill/>
                <a:prstDash val="solid"/>
                <a:miter lim="800000"/>
              </a:ln>
              <a:effectLst>
                <a:outerShdw blurRad="63500" dist="38100" dir="5400000" algn="t" rotWithShape="0">
                  <a:srgbClr val="376FFF">
                    <a:lumMod val="50000"/>
                    <a:alpha val="40000"/>
                  </a:srgbClr>
                </a:outerShdw>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28" name="椭圆 27"/>
              <p:cNvSpPr/>
              <p:nvPr>
                <p:custDataLst>
                  <p:tags r:id="rId16"/>
                </p:custDataLst>
              </p:nvPr>
            </p:nvSpPr>
            <p:spPr>
              <a:xfrm>
                <a:off x="24420" y="10668"/>
                <a:ext cx="2829" cy="2829"/>
              </a:xfrm>
              <a:prstGeom prst="ellipse">
                <a:avLst/>
              </a:prstGeom>
              <a:noFill/>
              <a:ln w="12700" cap="flat" cmpd="sng" algn="ctr">
                <a:gradFill>
                  <a:gsLst>
                    <a:gs pos="0">
                      <a:srgbClr val="376FFF"/>
                    </a:gs>
                    <a:gs pos="100000">
                      <a:srgbClr val="376FFF">
                        <a:lumMod val="60000"/>
                        <a:lumOff val="40000"/>
                      </a:srgbClr>
                    </a:gs>
                  </a:gsLst>
                  <a:lin ang="5400000" scaled="1"/>
                </a:gradFill>
                <a:prstDash val="solid"/>
                <a:miter lim="800000"/>
              </a:ln>
              <a:effectLst>
                <a:outerShdw blurRad="38100" dist="25400" dir="5400000" algn="t" rotWithShape="0">
                  <a:srgbClr val="376FFF">
                    <a:lumMod val="50000"/>
                    <a:alpha val="40000"/>
                  </a:srgbClr>
                </a:outerShdw>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29" name="标题"/>
              <p:cNvSpPr txBox="1"/>
              <p:nvPr>
                <p:custDataLst>
                  <p:tags r:id="rId17"/>
                </p:custDataLst>
              </p:nvPr>
            </p:nvSpPr>
            <p:spPr>
              <a:xfrm>
                <a:off x="24329" y="11900"/>
                <a:ext cx="3037" cy="525"/>
              </a:xfrm>
              <a:prstGeom prst="rect">
                <a:avLst/>
              </a:prstGeom>
              <a:noFill/>
            </p:spPr>
            <p:txBody>
              <a:bodyPr wrap="square" lIns="90170" tIns="46990" rIns="90170" bIns="0" rtlCol="0" anchor="ctr" anchorCtr="0"/>
              <a:lstStyle/>
              <a:p>
                <a:pPr algn="ctr">
                  <a:lnSpc>
                    <a:spcPct val="120000"/>
                  </a:lnSpc>
                </a:pPr>
                <a:r>
                  <a:rPr lang="zh-CN" altLang="en-US" sz="2800" b="1" spc="300" dirty="0">
                    <a:solidFill>
                      <a:srgbClr val="FFFFFF"/>
                    </a:solidFill>
                    <a:latin typeface="Helvetica Neue" panose="02000503000000020004" charset="0"/>
                    <a:ea typeface="黑体-简" panose="02000000000000000000" charset="-122"/>
                  </a:rPr>
                  <a:t>对比分析</a:t>
                </a:r>
                <a:endParaRPr lang="zh-CN" altLang="en-US" sz="2800" b="1" spc="300" dirty="0">
                  <a:solidFill>
                    <a:srgbClr val="FFFFFF"/>
                  </a:solidFill>
                  <a:latin typeface="Helvetica Neue" panose="02000503000000020004" charset="0"/>
                  <a:ea typeface="黑体-简" panose="02000000000000000000" charset="-122"/>
                </a:endParaRPr>
              </a:p>
              <a:p>
                <a:pPr algn="ctr">
                  <a:lnSpc>
                    <a:spcPct val="120000"/>
                  </a:lnSpc>
                </a:pPr>
                <a:r>
                  <a:rPr lang="zh-CN" altLang="en-US" sz="2800" b="1" spc="300" dirty="0">
                    <a:solidFill>
                      <a:srgbClr val="FFFFFF"/>
                    </a:solidFill>
                    <a:latin typeface="Helvetica Neue" panose="02000503000000020004" charset="0"/>
                    <a:ea typeface="黑体-简" panose="02000000000000000000" charset="-122"/>
                  </a:rPr>
                  <a:t>方法类别</a:t>
                </a:r>
                <a:endParaRPr lang="zh-CN" altLang="en-US" sz="2800" b="1" spc="300" dirty="0">
                  <a:solidFill>
                    <a:srgbClr val="FFFFFF"/>
                  </a:solidFill>
                  <a:latin typeface="Helvetica Neue" panose="02000503000000020004" charset="0"/>
                  <a:ea typeface="黑体-简" panose="02000000000000000000" charset="-122"/>
                </a:endParaRPr>
              </a:p>
            </p:txBody>
          </p:sp>
        </p:grpSp>
        <p:sp>
          <p:nvSpPr>
            <p:cNvPr id="30" name="正文"/>
            <p:cNvSpPr txBox="1"/>
            <p:nvPr>
              <p:custDataLst>
                <p:tags r:id="rId18"/>
              </p:custDataLst>
            </p:nvPr>
          </p:nvSpPr>
          <p:spPr>
            <a:xfrm>
              <a:off x="18478" y="4984"/>
              <a:ext cx="3464" cy="5519"/>
            </a:xfrm>
            <a:prstGeom prst="rect">
              <a:avLst/>
            </a:prstGeom>
            <a:noFill/>
          </p:spPr>
          <p:txBody>
            <a:bodyPr wrap="square" lIns="90170" tIns="46990" rIns="90170" bIns="46990" rtlCol="0" anchor="t" anchorCtr="0"/>
            <a:lstStyle/>
            <a:p>
              <a:pPr algn="l">
                <a:lnSpc>
                  <a:spcPct val="150000"/>
                </a:lnSpc>
              </a:pPr>
              <a:r>
                <a:rPr lang="zh-CN" altLang="en-US" sz="2400" spc="150" dirty="0">
                  <a:solidFill>
                    <a:srgbClr val="000000">
                      <a:lumMod val="75000"/>
                      <a:lumOff val="25000"/>
                    </a:srgbClr>
                  </a:solidFill>
                  <a:latin typeface="Helvetica Neue" panose="02000503000000020004" charset="0"/>
                  <a:ea typeface="黑体-简" panose="02000000000000000000" charset="-122"/>
                </a:rPr>
                <a:t>实际完成值与目标进行对比。例如每个公司每年都有自己的业绩目标或计划，所以首先可将目前的业绩与全年的业绩目标进行对比，看是否完成目标。如果一年还未过完，处于某阶段，可把目标按时间拆分再进行对比，或直接计算完成率，再与时间进度（截止当天累计天数</a:t>
              </a:r>
              <a:r>
                <a:rPr lang="en-US" altLang="zh-CN" sz="2400" spc="150" dirty="0">
                  <a:solidFill>
                    <a:srgbClr val="000000">
                      <a:lumMod val="75000"/>
                      <a:lumOff val="25000"/>
                    </a:srgbClr>
                  </a:solidFill>
                  <a:latin typeface="Helvetica Neue" panose="02000503000000020004" charset="0"/>
                  <a:ea typeface="黑体-简" panose="02000000000000000000" charset="-122"/>
                </a:rPr>
                <a:t>/</a:t>
              </a:r>
              <a:r>
                <a:rPr lang="zh-CN" altLang="en-US" sz="2400" spc="150" dirty="0">
                  <a:solidFill>
                    <a:srgbClr val="000000">
                      <a:lumMod val="75000"/>
                      <a:lumOff val="25000"/>
                    </a:srgbClr>
                  </a:solidFill>
                  <a:latin typeface="Helvetica Neue" panose="02000503000000020004" charset="0"/>
                  <a:ea typeface="黑体-简" panose="02000000000000000000" charset="-122"/>
                </a:rPr>
                <a:t>全年天数）进行对比。</a:t>
              </a:r>
              <a:endParaRPr lang="zh-CN" altLang="en-US" sz="2400" spc="150" dirty="0">
                <a:solidFill>
                  <a:srgbClr val="000000">
                    <a:lumMod val="75000"/>
                    <a:lumOff val="25000"/>
                  </a:srgbClr>
                </a:solidFill>
                <a:latin typeface="Helvetica Neue" panose="02000503000000020004" charset="0"/>
                <a:ea typeface="黑体-简" panose="02000000000000000000" charset="-122"/>
              </a:endParaRPr>
            </a:p>
          </p:txBody>
        </p:sp>
        <p:sp>
          <p:nvSpPr>
            <p:cNvPr id="31" name="标题"/>
            <p:cNvSpPr txBox="1"/>
            <p:nvPr>
              <p:custDataLst>
                <p:tags r:id="rId19"/>
              </p:custDataLst>
            </p:nvPr>
          </p:nvSpPr>
          <p:spPr>
            <a:xfrm>
              <a:off x="18478" y="4368"/>
              <a:ext cx="2617" cy="895"/>
            </a:xfrm>
            <a:prstGeom prst="rect">
              <a:avLst/>
            </a:prstGeom>
            <a:noFill/>
          </p:spPr>
          <p:txBody>
            <a:bodyPr wrap="square" lIns="90170" tIns="46990" rIns="90170" bIns="0" rtlCol="0" anchor="ctr" anchorCtr="0">
              <a:normAutofit/>
            </a:bodyPr>
            <a:lstStyle/>
            <a:p>
              <a:r>
                <a:rPr lang="zh-CN" altLang="en-US" sz="2800" b="1" spc="300" dirty="0">
                  <a:solidFill>
                    <a:srgbClr val="376FFF"/>
                  </a:solidFill>
                  <a:latin typeface="Helvetica Neue" panose="02000503000000020004" charset="0"/>
                  <a:ea typeface="黑体-简" panose="02000000000000000000" charset="-122"/>
                </a:rPr>
                <a:t>与目标对比</a:t>
              </a:r>
              <a:endParaRPr lang="zh-CN" altLang="en-US" sz="2800" b="1" spc="300" dirty="0">
                <a:solidFill>
                  <a:srgbClr val="376FFF"/>
                </a:solidFill>
                <a:latin typeface="Helvetica Neue" panose="02000503000000020004" charset="0"/>
                <a:ea typeface="黑体-简" panose="02000000000000000000" charset="-122"/>
              </a:endParaRPr>
            </a:p>
          </p:txBody>
        </p:sp>
        <p:sp>
          <p:nvSpPr>
            <p:cNvPr id="32" name="正文"/>
            <p:cNvSpPr txBox="1"/>
            <p:nvPr>
              <p:custDataLst>
                <p:tags r:id="rId20"/>
              </p:custDataLst>
            </p:nvPr>
          </p:nvSpPr>
          <p:spPr>
            <a:xfrm>
              <a:off x="14486" y="5763"/>
              <a:ext cx="3793" cy="5915"/>
            </a:xfrm>
            <a:prstGeom prst="rect">
              <a:avLst/>
            </a:prstGeom>
            <a:noFill/>
          </p:spPr>
          <p:txBody>
            <a:bodyPr wrap="square" lIns="90170" tIns="46990" rIns="90170" bIns="46990" rtlCol="0" anchor="t" anchorCtr="0"/>
            <a:lstStyle/>
            <a:p>
              <a:pPr algn="l">
                <a:lnSpc>
                  <a:spcPct val="150000"/>
                </a:lnSpc>
              </a:pPr>
              <a:r>
                <a:rPr lang="zh-CN" altLang="en-US" sz="2400" spc="150" dirty="0">
                  <a:solidFill>
                    <a:srgbClr val="000000">
                      <a:lumMod val="75000"/>
                      <a:lumOff val="25000"/>
                    </a:srgbClr>
                  </a:solidFill>
                  <a:latin typeface="Helvetica Neue" panose="02000503000000020004" charset="0"/>
                  <a:ea typeface="黑体-简" panose="02000000000000000000" charset="-122"/>
                </a:rPr>
                <a:t>时间是一种常用的、特殊的维度，时间维度上的对比，称为纵比。本月数据与上个月数据进行对比，就是环比；每个月份的数据与某一固定月份的数据进行对比，就是定基比。</a:t>
              </a:r>
              <a:endParaRPr lang="zh-CN" altLang="en-US" sz="2400" spc="150" dirty="0">
                <a:solidFill>
                  <a:srgbClr val="000000">
                    <a:lumMod val="75000"/>
                    <a:lumOff val="25000"/>
                  </a:srgbClr>
                </a:solidFill>
                <a:latin typeface="Helvetica Neue" panose="02000503000000020004" charset="0"/>
                <a:ea typeface="黑体-简" panose="02000000000000000000" charset="-122"/>
              </a:endParaRPr>
            </a:p>
            <a:p>
              <a:pPr algn="l">
                <a:lnSpc>
                  <a:spcPct val="150000"/>
                </a:lnSpc>
              </a:pPr>
              <a:endParaRPr lang="zh-CN" altLang="en-US" sz="2400" spc="150" dirty="0">
                <a:solidFill>
                  <a:srgbClr val="000000">
                    <a:lumMod val="75000"/>
                    <a:lumOff val="25000"/>
                  </a:srgbClr>
                </a:solidFill>
                <a:latin typeface="Helvetica Neue" panose="02000503000000020004" charset="0"/>
                <a:ea typeface="黑体-简" panose="02000000000000000000" charset="-122"/>
              </a:endParaRPr>
            </a:p>
            <a:p>
              <a:pPr algn="l">
                <a:lnSpc>
                  <a:spcPct val="150000"/>
                </a:lnSpc>
              </a:pPr>
              <a:r>
                <a:rPr lang="zh-CN" altLang="en-US" sz="2400" spc="150" dirty="0">
                  <a:solidFill>
                    <a:srgbClr val="000000">
                      <a:lumMod val="75000"/>
                      <a:lumOff val="25000"/>
                    </a:srgbClr>
                  </a:solidFill>
                  <a:latin typeface="Helvetica Neue" panose="02000503000000020004" charset="0"/>
                  <a:ea typeface="黑体-简" panose="02000000000000000000" charset="-122"/>
                </a:rPr>
                <a:t>通过时间前后的对比，可以知道在时间维度上</a:t>
              </a:r>
              <a:r>
                <a:rPr lang="zh-CN" altLang="en-US" sz="2400" spc="150" dirty="0">
                  <a:solidFill>
                    <a:srgbClr val="000000">
                      <a:lumMod val="75000"/>
                      <a:lumOff val="25000"/>
                    </a:srgbClr>
                  </a:solidFill>
                  <a:latin typeface="Helvetica Neue" panose="02000503000000020004" charset="0"/>
                  <a:ea typeface="黑体-简" panose="02000000000000000000" charset="-122"/>
                </a:rPr>
                <a:t>事物的发展变化是好是差，如新增用户数环比上月增长</a:t>
              </a:r>
              <a:r>
                <a:rPr lang="en-US" altLang="zh-CN" sz="2400" spc="150" dirty="0">
                  <a:solidFill>
                    <a:srgbClr val="000000">
                      <a:lumMod val="75000"/>
                      <a:lumOff val="25000"/>
                    </a:srgbClr>
                  </a:solidFill>
                  <a:latin typeface="Helvetica Neue" panose="02000503000000020004" charset="0"/>
                  <a:ea typeface="黑体-简" panose="02000000000000000000" charset="-122"/>
                </a:rPr>
                <a:t>10%</a:t>
              </a:r>
              <a:r>
                <a:rPr lang="zh-CN" altLang="en-US" sz="2400" spc="150" dirty="0">
                  <a:solidFill>
                    <a:srgbClr val="000000">
                      <a:lumMod val="75000"/>
                      <a:lumOff val="25000"/>
                    </a:srgbClr>
                  </a:solidFill>
                  <a:latin typeface="Helvetica Neue" panose="02000503000000020004" charset="0"/>
                  <a:ea typeface="黑体-简" panose="02000000000000000000" charset="-122"/>
                </a:rPr>
                <a:t>，同比去年增长</a:t>
              </a:r>
              <a:r>
                <a:rPr lang="en-US" altLang="zh-CN" sz="2400" spc="150" dirty="0">
                  <a:solidFill>
                    <a:srgbClr val="000000">
                      <a:lumMod val="75000"/>
                      <a:lumOff val="25000"/>
                    </a:srgbClr>
                  </a:solidFill>
                  <a:latin typeface="Helvetica Neue" panose="02000503000000020004" charset="0"/>
                  <a:ea typeface="黑体-简" panose="02000000000000000000" charset="-122"/>
                </a:rPr>
                <a:t>20%</a:t>
              </a:r>
              <a:r>
                <a:rPr lang="zh-CN" altLang="en-US" sz="2400" spc="150" dirty="0">
                  <a:solidFill>
                    <a:srgbClr val="000000">
                      <a:lumMod val="75000"/>
                      <a:lumOff val="25000"/>
                    </a:srgbClr>
                  </a:solidFill>
                  <a:latin typeface="Helvetica Neue" panose="02000503000000020004" charset="0"/>
                  <a:ea typeface="黑体-简" panose="02000000000000000000" charset="-122"/>
                </a:rPr>
                <a:t>。</a:t>
              </a:r>
              <a:endParaRPr lang="zh-CN" altLang="en-US" sz="2400" spc="150" dirty="0">
                <a:solidFill>
                  <a:srgbClr val="000000">
                    <a:lumMod val="75000"/>
                    <a:lumOff val="25000"/>
                  </a:srgbClr>
                </a:solidFill>
                <a:latin typeface="Helvetica Neue" panose="02000503000000020004" charset="0"/>
                <a:ea typeface="黑体-简" panose="02000000000000000000" charset="-122"/>
              </a:endParaRPr>
            </a:p>
          </p:txBody>
        </p:sp>
        <p:sp>
          <p:nvSpPr>
            <p:cNvPr id="33" name="标题"/>
            <p:cNvSpPr txBox="1"/>
            <p:nvPr>
              <p:custDataLst>
                <p:tags r:id="rId21"/>
              </p:custDataLst>
            </p:nvPr>
          </p:nvSpPr>
          <p:spPr>
            <a:xfrm>
              <a:off x="14801" y="5183"/>
              <a:ext cx="2617" cy="581"/>
            </a:xfrm>
            <a:prstGeom prst="rect">
              <a:avLst/>
            </a:prstGeom>
            <a:noFill/>
          </p:spPr>
          <p:txBody>
            <a:bodyPr wrap="square" lIns="90170" tIns="46990" rIns="90170" bIns="0" rtlCol="0" anchor="ctr" anchorCtr="0">
              <a:normAutofit/>
            </a:bodyPr>
            <a:lstStyle/>
            <a:p>
              <a:r>
                <a:rPr lang="zh-CN" altLang="en-US" sz="2800" b="1" spc="300" dirty="0">
                  <a:solidFill>
                    <a:srgbClr val="376FFF"/>
                  </a:solidFill>
                  <a:latin typeface="Helvetica Neue" panose="02000503000000020004" charset="0"/>
                  <a:ea typeface="黑体-简" panose="02000000000000000000" charset="-122"/>
                </a:rPr>
                <a:t>不同时期对比</a:t>
              </a:r>
              <a:endParaRPr lang="zh-CN" altLang="en-US" sz="2800" b="1" spc="300" dirty="0">
                <a:solidFill>
                  <a:srgbClr val="376FFF"/>
                </a:solidFill>
                <a:latin typeface="Helvetica Neue" panose="02000503000000020004" charset="0"/>
                <a:ea typeface="黑体-简" panose="02000000000000000000" charset="-122"/>
              </a:endParaRPr>
            </a:p>
          </p:txBody>
        </p:sp>
        <p:sp>
          <p:nvSpPr>
            <p:cNvPr id="34" name="正文"/>
            <p:cNvSpPr txBox="1"/>
            <p:nvPr>
              <p:custDataLst>
                <p:tags r:id="rId22"/>
              </p:custDataLst>
            </p:nvPr>
          </p:nvSpPr>
          <p:spPr>
            <a:xfrm>
              <a:off x="10606" y="6672"/>
              <a:ext cx="3571" cy="6664"/>
            </a:xfrm>
            <a:prstGeom prst="rect">
              <a:avLst/>
            </a:prstGeom>
            <a:noFill/>
          </p:spPr>
          <p:txBody>
            <a:bodyPr wrap="square" lIns="90170" tIns="46990" rIns="90170" bIns="46990" rtlCol="0" anchor="t" anchorCtr="0">
              <a:noAutofit/>
            </a:bodyPr>
            <a:lstStyle/>
            <a:p>
              <a:pPr algn="l">
                <a:lnSpc>
                  <a:spcPct val="150000"/>
                </a:lnSpc>
              </a:pPr>
              <a:r>
                <a:rPr lang="zh-CN" altLang="en-US" sz="2400" spc="150" dirty="0">
                  <a:solidFill>
                    <a:srgbClr val="000000">
                      <a:lumMod val="75000"/>
                      <a:lumOff val="25000"/>
                    </a:srgbClr>
                  </a:solidFill>
                  <a:latin typeface="Helvetica Neue" panose="02000503000000020004" charset="0"/>
                  <a:ea typeface="黑体-简" panose="02000000000000000000" charset="-122"/>
                </a:rPr>
                <a:t>同级类别对比，称为横比，如不同国家人口数、</a:t>
              </a:r>
              <a:r>
                <a:rPr lang="en-US" altLang="zh-CN" sz="2400" spc="150" dirty="0">
                  <a:solidFill>
                    <a:srgbClr val="000000">
                      <a:lumMod val="75000"/>
                      <a:lumOff val="25000"/>
                    </a:srgbClr>
                  </a:solidFill>
                  <a:latin typeface="Helvetica Neue" panose="02000503000000020004" charset="0"/>
                  <a:ea typeface="黑体-简" panose="02000000000000000000" charset="-122"/>
                </a:rPr>
                <a:t>GDP</a:t>
              </a:r>
              <a:r>
                <a:rPr lang="zh-CN" altLang="en-US" sz="2400" spc="150" dirty="0">
                  <a:solidFill>
                    <a:srgbClr val="000000">
                      <a:lumMod val="75000"/>
                      <a:lumOff val="25000"/>
                    </a:srgbClr>
                  </a:solidFill>
                  <a:latin typeface="Helvetica Neue" panose="02000503000000020004" charset="0"/>
                  <a:ea typeface="黑体-简" panose="02000000000000000000" charset="-122"/>
                </a:rPr>
                <a:t>的对比，不同省份收入、用户数对比，不同公司、不同部门之间的对比不同产品之间的对比，不同用户之间的对比等。</a:t>
              </a:r>
              <a:endParaRPr lang="zh-CN" altLang="en-US" sz="2400" spc="150" dirty="0">
                <a:solidFill>
                  <a:srgbClr val="000000">
                    <a:lumMod val="75000"/>
                    <a:lumOff val="25000"/>
                  </a:srgbClr>
                </a:solidFill>
                <a:latin typeface="Helvetica Neue" panose="02000503000000020004" charset="0"/>
                <a:ea typeface="黑体-简" panose="02000000000000000000" charset="-122"/>
              </a:endParaRPr>
            </a:p>
            <a:p>
              <a:pPr algn="l">
                <a:lnSpc>
                  <a:spcPct val="150000"/>
                </a:lnSpc>
              </a:pPr>
              <a:endParaRPr lang="zh-CN" altLang="en-US" sz="2400" spc="150" dirty="0">
                <a:solidFill>
                  <a:srgbClr val="000000">
                    <a:lumMod val="75000"/>
                    <a:lumOff val="25000"/>
                  </a:srgbClr>
                </a:solidFill>
                <a:latin typeface="Helvetica Neue" panose="02000503000000020004" charset="0"/>
                <a:ea typeface="黑体-简" panose="02000000000000000000" charset="-122"/>
              </a:endParaRPr>
            </a:p>
            <a:p>
              <a:pPr algn="l">
                <a:lnSpc>
                  <a:spcPct val="150000"/>
                </a:lnSpc>
              </a:pPr>
              <a:r>
                <a:rPr lang="zh-CN" altLang="en-US" sz="2400" spc="150" dirty="0">
                  <a:solidFill>
                    <a:srgbClr val="000000">
                      <a:lumMod val="75000"/>
                      <a:lumOff val="25000"/>
                    </a:srgbClr>
                  </a:solidFill>
                  <a:latin typeface="Helvetica Neue" panose="02000503000000020004" charset="0"/>
                  <a:ea typeface="黑体-简" panose="02000000000000000000" charset="-122"/>
                </a:rPr>
                <a:t>这样可以了解自身某一方面或各方面的发展水平在公司、集团内部或各地区处于什么样的位置，明确哪些指标是领先的，哪些是落后的，进而找出下一步发展的目标。</a:t>
              </a:r>
              <a:endParaRPr lang="zh-CN" altLang="en-US" sz="2400" spc="150" dirty="0">
                <a:solidFill>
                  <a:srgbClr val="000000">
                    <a:lumMod val="75000"/>
                    <a:lumOff val="25000"/>
                  </a:srgbClr>
                </a:solidFill>
                <a:latin typeface="Helvetica Neue" panose="02000503000000020004" charset="0"/>
                <a:ea typeface="黑体-简" panose="02000000000000000000" charset="-122"/>
              </a:endParaRPr>
            </a:p>
          </p:txBody>
        </p:sp>
        <p:sp>
          <p:nvSpPr>
            <p:cNvPr id="42" name="标题"/>
            <p:cNvSpPr txBox="1"/>
            <p:nvPr>
              <p:custDataLst>
                <p:tags r:id="rId23"/>
              </p:custDataLst>
            </p:nvPr>
          </p:nvSpPr>
          <p:spPr>
            <a:xfrm>
              <a:off x="10948" y="6092"/>
              <a:ext cx="2617" cy="580"/>
            </a:xfrm>
            <a:prstGeom prst="rect">
              <a:avLst/>
            </a:prstGeom>
            <a:noFill/>
          </p:spPr>
          <p:txBody>
            <a:bodyPr wrap="square" lIns="90170" tIns="46990" rIns="90170" bIns="0" rtlCol="0" anchor="ctr" anchorCtr="0">
              <a:normAutofit/>
            </a:bodyPr>
            <a:lstStyle/>
            <a:p>
              <a:r>
                <a:rPr lang="zh-CN" altLang="en-US" sz="2800" b="1" spc="300" dirty="0">
                  <a:solidFill>
                    <a:srgbClr val="376FFF"/>
                  </a:solidFill>
                  <a:latin typeface="Helvetica Neue" panose="02000503000000020004" charset="0"/>
                  <a:ea typeface="黑体-简" panose="02000000000000000000" charset="-122"/>
                </a:rPr>
                <a:t>同级类别对比</a:t>
              </a:r>
              <a:endParaRPr lang="zh-CN" altLang="en-US" sz="2800" b="1" spc="300" dirty="0">
                <a:solidFill>
                  <a:srgbClr val="376FFF"/>
                </a:solidFill>
                <a:latin typeface="Helvetica Neue" panose="02000503000000020004" charset="0"/>
                <a:ea typeface="黑体-简" panose="02000000000000000000" charset="-122"/>
              </a:endParaRPr>
            </a:p>
          </p:txBody>
        </p:sp>
      </p:grpSp>
    </p:spTree>
  </p:cSld>
  <p:clrMapOvr>
    <a:masterClrMapping/>
  </p:clrMapOvr>
  <p:transition spd="slow" advClick="0" advTm="0">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12212320"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对比分析方法（不同种类的销售额对比）</a:t>
              </a:r>
              <a:endParaRPr lang="zh-CN" altLang="en-US" sz="5000" dirty="0">
                <a:solidFill>
                  <a:srgbClr val="0C7BE0"/>
                </a:solidFill>
                <a:latin typeface="Helvetica Neue" panose="02000503000000020004" charset="0"/>
                <a:ea typeface="黑体-简" panose="02000000000000000000" charset="-122"/>
              </a:endParaRPr>
            </a:p>
          </p:txBody>
        </p:sp>
      </p:grpSp>
      <p:pic>
        <p:nvPicPr>
          <p:cNvPr id="4" name="图片 3"/>
          <p:cNvPicPr>
            <a:picLocks noChangeAspect="1"/>
          </p:cNvPicPr>
          <p:nvPr>
            <p:custDataLst>
              <p:tags r:id="rId3"/>
            </p:custDataLst>
          </p:nvPr>
        </p:nvPicPr>
        <p:blipFill>
          <a:blip r:embed="rId4"/>
          <a:stretch>
            <a:fillRect/>
          </a:stretch>
        </p:blipFill>
        <p:spPr>
          <a:xfrm>
            <a:off x="2665730" y="2380615"/>
            <a:ext cx="19052540" cy="9205595"/>
          </a:xfrm>
          <a:prstGeom prst="rect">
            <a:avLst/>
          </a:prstGeom>
        </p:spPr>
      </p:pic>
    </p:spTree>
  </p:cSld>
  <p:clrMapOvr>
    <a:masterClrMapping/>
  </p:clrMapOvr>
  <p:transition spd="slow" advClick="0" advTm="0">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12212320"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对比分析方法（不同时间的销售额对比）</a:t>
              </a:r>
              <a:endParaRPr lang="zh-CN" altLang="en-US" sz="5000" dirty="0">
                <a:solidFill>
                  <a:srgbClr val="0C7BE0"/>
                </a:solidFill>
                <a:latin typeface="Helvetica Neue" panose="02000503000000020004" charset="0"/>
                <a:ea typeface="黑体-简" panose="02000000000000000000" charset="-122"/>
              </a:endParaRPr>
            </a:p>
          </p:txBody>
        </p:sp>
      </p:grpSp>
      <p:pic>
        <p:nvPicPr>
          <p:cNvPr id="5" name="图片 4"/>
          <p:cNvPicPr>
            <a:picLocks noChangeAspect="1"/>
          </p:cNvPicPr>
          <p:nvPr>
            <p:custDataLst>
              <p:tags r:id="rId3"/>
            </p:custDataLst>
          </p:nvPr>
        </p:nvPicPr>
        <p:blipFill>
          <a:blip r:embed="rId4"/>
          <a:stretch>
            <a:fillRect/>
          </a:stretch>
        </p:blipFill>
        <p:spPr>
          <a:xfrm>
            <a:off x="2812322" y="2579370"/>
            <a:ext cx="18759356" cy="9205200"/>
          </a:xfrm>
          <a:prstGeom prst="rect">
            <a:avLst/>
          </a:prstGeom>
        </p:spPr>
      </p:pic>
    </p:spTree>
  </p:cSld>
  <p:clrMapOvr>
    <a:masterClrMapping/>
  </p:clrMapOvr>
  <p:transition spd="slow" advClick="0" advTm="0">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42792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分组分析方法</a:t>
              </a:r>
              <a:endParaRPr lang="zh-CN" altLang="en-US" sz="5000" dirty="0">
                <a:solidFill>
                  <a:srgbClr val="0C7BE0"/>
                </a:solidFill>
                <a:latin typeface="Helvetica Neue" panose="02000503000000020004" charset="0"/>
                <a:ea typeface="黑体-简" panose="02000000000000000000" charset="-122"/>
              </a:endParaRPr>
            </a:p>
          </p:txBody>
        </p:sp>
      </p:grpSp>
      <p:sp>
        <p:nvSpPr>
          <p:cNvPr id="41" name="弧形 40"/>
          <p:cNvSpPr/>
          <p:nvPr>
            <p:custDataLst>
              <p:tags r:id="rId3"/>
            </p:custDataLst>
          </p:nvPr>
        </p:nvSpPr>
        <p:spPr>
          <a:xfrm>
            <a:off x="3736873" y="312411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40" name="椭圆 39"/>
          <p:cNvSpPr/>
          <p:nvPr>
            <p:custDataLst>
              <p:tags r:id="rId4"/>
            </p:custDataLst>
          </p:nvPr>
        </p:nvSpPr>
        <p:spPr>
          <a:xfrm>
            <a:off x="4515932" y="4226457"/>
            <a:ext cx="4237655" cy="42376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5"/>
            </p:custDataLst>
          </p:nvPr>
        </p:nvSpPr>
        <p:spPr>
          <a:xfrm>
            <a:off x="5208447" y="590875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6"/>
            </p:custDataLst>
          </p:nvPr>
        </p:nvSpPr>
        <p:spPr>
          <a:xfrm>
            <a:off x="4901752" y="422645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分组分析方法</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7"/>
            </p:custDataLst>
          </p:nvPr>
        </p:nvSpPr>
        <p:spPr>
          <a:xfrm>
            <a:off x="10038427" y="596094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8"/>
            </p:custDataLst>
          </p:nvPr>
        </p:nvSpPr>
        <p:spPr>
          <a:xfrm>
            <a:off x="9783630" y="596166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9"/>
            </p:custDataLst>
          </p:nvPr>
        </p:nvSpPr>
        <p:spPr>
          <a:xfrm>
            <a:off x="9494488" y="590858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10"/>
            </p:custDataLst>
          </p:nvPr>
        </p:nvSpPr>
        <p:spPr>
          <a:xfrm>
            <a:off x="10284759" y="615017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9647120" y="6062280"/>
            <a:ext cx="420798" cy="420798"/>
          </a:xfrm>
          <a:prstGeom prst="rect">
            <a:avLst/>
          </a:prstGeom>
        </p:spPr>
      </p:pic>
      <p:sp>
        <p:nvSpPr>
          <p:cNvPr id="182" name="文本框 181"/>
          <p:cNvSpPr txBox="1"/>
          <p:nvPr>
            <p:custDataLst>
              <p:tags r:id="rId14"/>
            </p:custDataLst>
          </p:nvPr>
        </p:nvSpPr>
        <p:spPr>
          <a:xfrm>
            <a:off x="12730480" y="3126740"/>
            <a:ext cx="8177530" cy="6959600"/>
          </a:xfrm>
          <a:prstGeom prst="rect">
            <a:avLst/>
          </a:prstGeom>
          <a:noFill/>
        </p:spPr>
        <p:txBody>
          <a:bodyPr wrap="square" rtlCol="0">
            <a:noAutofit/>
          </a:bodyPr>
          <a:lstStyle/>
          <a:p>
            <a:pPr algn="l" fontAlgn="auto">
              <a:lnSpc>
                <a:spcPct val="130000"/>
              </a:lnSpc>
              <a:spcAft>
                <a:spcPts val="1000"/>
              </a:spcAft>
            </a:pPr>
            <a:r>
              <a:rPr lang="zh-CN" altLang="en-US" sz="3600" spc="150">
                <a:solidFill>
                  <a:srgbClr val="535353"/>
                </a:solidFill>
                <a:uFillTx/>
                <a:latin typeface="Heiti SC Medium" panose="02000000000000000000" charset="-122"/>
                <a:ea typeface="Heiti SC Medium" panose="02000000000000000000" charset="-122"/>
                <a:sym typeface="微软雅黑" charset="-122"/>
              </a:rPr>
              <a:t>分组分析，是指根据分组字段，将分析对象划分成不同的部分，以对比分析各组之间的差异的一种分析方法。</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a:p>
            <a:pPr algn="l" fontAlgn="auto">
              <a:lnSpc>
                <a:spcPct val="130000"/>
              </a:lnSpc>
              <a:spcAft>
                <a:spcPts val="1000"/>
              </a:spcAft>
            </a:pPr>
            <a:r>
              <a:rPr lang="zh-CN" altLang="en-US" sz="3600" spc="150">
                <a:solidFill>
                  <a:srgbClr val="535353"/>
                </a:solidFill>
                <a:uFillTx/>
                <a:latin typeface="Heiti SC Medium" panose="02000000000000000000" charset="-122"/>
                <a:ea typeface="Heiti SC Medium" panose="02000000000000000000" charset="-122"/>
                <a:sym typeface="微软雅黑" charset="-122"/>
              </a:rPr>
              <a:t>分组的目的就是为</a:t>
            </a:r>
            <a:r>
              <a:rPr lang="zh-CN" altLang="en-US" sz="3600" spc="150">
                <a:solidFill>
                  <a:srgbClr val="535353"/>
                </a:solidFill>
                <a:uFillTx/>
                <a:latin typeface="Heiti SC Medium" panose="02000000000000000000" charset="-122"/>
                <a:ea typeface="Heiti SC Medium" panose="02000000000000000000" charset="-122"/>
                <a:sym typeface="微软雅黑" charset="-122"/>
              </a:rPr>
              <a:t>了便于对比，把总体中具有不同性质的对象区分开，把性质相同的对象合并在一起，保持各组内对象属性的一致性、组与组之间的属性的差异性，以便进一步进行各组之间的对比分析。</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p:txBody>
      </p:sp>
    </p:spTree>
  </p:cSld>
  <p:clrMapOvr>
    <a:masterClrMapping/>
  </p:clrMapOvr>
  <p:transition spd="slow" advClick="0" advTm="0">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56508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分组分析方法类别</a:t>
              </a:r>
              <a:endParaRPr lang="zh-CN" altLang="en-US" sz="5000" dirty="0">
                <a:solidFill>
                  <a:srgbClr val="0C7BE0"/>
                </a:solidFill>
                <a:latin typeface="Helvetica Neue" panose="02000503000000020004" charset="0"/>
                <a:ea typeface="黑体-简" panose="02000000000000000000" charset="-122"/>
              </a:endParaRPr>
            </a:p>
          </p:txBody>
        </p:sp>
      </p:grpSp>
      <p:sp>
        <p:nvSpPr>
          <p:cNvPr id="29" name="标题"/>
          <p:cNvSpPr txBox="1"/>
          <p:nvPr>
            <p:custDataLst>
              <p:tags r:id="rId3"/>
            </p:custDataLst>
          </p:nvPr>
        </p:nvSpPr>
        <p:spPr>
          <a:xfrm>
            <a:off x="19484340" y="8324850"/>
            <a:ext cx="3765550" cy="601980"/>
          </a:xfrm>
          <a:prstGeom prst="rect">
            <a:avLst/>
          </a:prstGeom>
          <a:noFill/>
        </p:spPr>
        <p:txBody>
          <a:bodyPr wrap="square" lIns="90170" tIns="46990" rIns="90170" bIns="0" rtlCol="0" anchor="ctr" anchorCtr="0"/>
          <a:lstStyle/>
          <a:p>
            <a:pPr algn="ctr">
              <a:lnSpc>
                <a:spcPct val="120000"/>
              </a:lnSpc>
            </a:pPr>
            <a:r>
              <a:rPr lang="zh-CN" altLang="en-US" sz="2800" b="1" spc="300" dirty="0">
                <a:solidFill>
                  <a:srgbClr val="FFFFFF"/>
                </a:solidFill>
                <a:latin typeface="Helvetica Neue" panose="02000503000000020004" charset="0"/>
                <a:ea typeface="黑体-简" panose="02000000000000000000" charset="-122"/>
              </a:rPr>
              <a:t>对比分析</a:t>
            </a:r>
            <a:endParaRPr lang="zh-CN" altLang="en-US" sz="2800" b="1" spc="300" dirty="0">
              <a:solidFill>
                <a:srgbClr val="FFFFFF"/>
              </a:solidFill>
              <a:latin typeface="Helvetica Neue" panose="02000503000000020004" charset="0"/>
              <a:ea typeface="黑体-简" panose="02000000000000000000" charset="-122"/>
            </a:endParaRPr>
          </a:p>
          <a:p>
            <a:pPr algn="ctr">
              <a:lnSpc>
                <a:spcPct val="120000"/>
              </a:lnSpc>
            </a:pPr>
            <a:r>
              <a:rPr lang="zh-CN" altLang="en-US" sz="2800" b="1" spc="300" dirty="0">
                <a:solidFill>
                  <a:srgbClr val="FFFFFF"/>
                </a:solidFill>
                <a:latin typeface="Helvetica Neue" panose="02000503000000020004" charset="0"/>
                <a:ea typeface="黑体-简" panose="02000000000000000000" charset="-122"/>
              </a:rPr>
              <a:t>方法类别</a:t>
            </a:r>
            <a:endParaRPr lang="zh-CN" altLang="en-US" sz="2800" b="1" spc="300" dirty="0">
              <a:solidFill>
                <a:srgbClr val="FFFFFF"/>
              </a:solidFill>
              <a:latin typeface="Helvetica Neue" panose="02000503000000020004" charset="0"/>
              <a:ea typeface="黑体-简" panose="02000000000000000000" charset="-122"/>
            </a:endParaRPr>
          </a:p>
        </p:txBody>
      </p:sp>
      <p:sp>
        <p:nvSpPr>
          <p:cNvPr id="12" name="任意多边形 11"/>
          <p:cNvSpPr/>
          <p:nvPr>
            <p:custDataLst>
              <p:tags r:id="rId4"/>
            </p:custDataLst>
          </p:nvPr>
        </p:nvSpPr>
        <p:spPr>
          <a:xfrm>
            <a:off x="3066089" y="6481934"/>
            <a:ext cx="14174350" cy="5290743"/>
          </a:xfrm>
          <a:custGeom>
            <a:avLst/>
            <a:gdLst>
              <a:gd name="connsiteX0" fmla="*/ 0 w 11736"/>
              <a:gd name="connsiteY0" fmla="*/ 4241 h 4240"/>
              <a:gd name="connsiteX1" fmla="*/ 11736 w 11736"/>
              <a:gd name="connsiteY1" fmla="*/ 516 h 4240"/>
            </a:gdLst>
            <a:ahLst/>
            <a:cxnLst>
              <a:cxn ang="0">
                <a:pos x="connsiteX0" y="connsiteY0"/>
              </a:cxn>
              <a:cxn ang="0">
                <a:pos x="connsiteX1" y="connsiteY1"/>
              </a:cxn>
            </a:cxnLst>
            <a:rect l="l" t="t" r="r" b="b"/>
            <a:pathLst>
              <a:path w="11736" h="4241">
                <a:moveTo>
                  <a:pt x="0" y="4241"/>
                </a:moveTo>
                <a:cubicBezTo>
                  <a:pt x="159" y="3621"/>
                  <a:pt x="3750" y="-1640"/>
                  <a:pt x="11736" y="516"/>
                </a:cubicBezTo>
              </a:path>
            </a:pathLst>
          </a:custGeom>
          <a:noFill/>
          <a:ln w="25400">
            <a:gradFill>
              <a:gsLst>
                <a:gs pos="0">
                  <a:schemeClr val="accent1"/>
                </a:gs>
                <a:gs pos="100000">
                  <a:schemeClr val="accent1">
                    <a:lumMod val="20000"/>
                    <a:lumOff val="80000"/>
                  </a:schemeClr>
                </a:gs>
              </a:gsLst>
              <a:lin ang="5400000" scaled="0"/>
            </a:gradFill>
            <a:headEnd type="none" w="med" len="med"/>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en-US" altLang="zh-CN" sz="3600">
                <a:solidFill>
                  <a:schemeClr val="lt1">
                    <a:lumMod val="50000"/>
                  </a:schemeClr>
                </a:solidFill>
              </a:rPr>
              <a:t>       </a:t>
            </a:r>
            <a:endParaRPr lang="en-US" altLang="zh-CN" sz="3600">
              <a:solidFill>
                <a:schemeClr val="lt1">
                  <a:lumMod val="50000"/>
                </a:schemeClr>
              </a:solidFill>
            </a:endParaRPr>
          </a:p>
        </p:txBody>
      </p:sp>
      <p:sp>
        <p:nvSpPr>
          <p:cNvPr id="4" name="椭圆 3"/>
          <p:cNvSpPr/>
          <p:nvPr>
            <p:custDataLst>
              <p:tags r:id="rId5"/>
            </p:custDataLst>
          </p:nvPr>
        </p:nvSpPr>
        <p:spPr>
          <a:xfrm>
            <a:off x="2836545" y="11508202"/>
            <a:ext cx="444118" cy="444118"/>
          </a:xfrm>
          <a:prstGeom prst="ellipse">
            <a:avLst/>
          </a:prstGeom>
          <a:solidFill>
            <a:schemeClr val="lt1"/>
          </a:solidFill>
          <a:ln w="34925">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5" name="椭圆 4"/>
          <p:cNvSpPr/>
          <p:nvPr>
            <p:custDataLst>
              <p:tags r:id="rId6"/>
            </p:custDataLst>
          </p:nvPr>
        </p:nvSpPr>
        <p:spPr>
          <a:xfrm>
            <a:off x="6605310" y="7289705"/>
            <a:ext cx="1186394" cy="1186394"/>
          </a:xfrm>
          <a:prstGeom prst="ellipse">
            <a:avLst/>
          </a:prstGeom>
          <a:gradFill>
            <a:gsLst>
              <a:gs pos="60000">
                <a:srgbClr val="5F8CFF">
                  <a:alpha val="100000"/>
                </a:srgbClr>
              </a:gs>
              <a:gs pos="0">
                <a:schemeClr val="accent1"/>
              </a:gs>
              <a:gs pos="100000">
                <a:schemeClr val="accent1">
                  <a:lumMod val="60000"/>
                  <a:lumOff val="40000"/>
                </a:schemeClr>
              </a:gs>
            </a:gsLst>
            <a:lin ang="5400000" scaled="0"/>
          </a:gradFill>
          <a:ln>
            <a:noFill/>
          </a:ln>
          <a:effectLst>
            <a:outerShdw blurRad="50800" dist="254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13" name="椭圆 12"/>
          <p:cNvSpPr/>
          <p:nvPr>
            <p:custDataLst>
              <p:tags r:id="rId7"/>
            </p:custDataLst>
          </p:nvPr>
        </p:nvSpPr>
        <p:spPr>
          <a:xfrm>
            <a:off x="12105637" y="5846945"/>
            <a:ext cx="1268730" cy="1268730"/>
          </a:xfrm>
          <a:prstGeom prst="ellipse">
            <a:avLst/>
          </a:prstGeom>
          <a:gradFill>
            <a:gsLst>
              <a:gs pos="60000">
                <a:srgbClr val="5F8CFF">
                  <a:alpha val="100000"/>
                </a:srgbClr>
              </a:gs>
              <a:gs pos="0">
                <a:schemeClr val="accent1"/>
              </a:gs>
              <a:gs pos="100000">
                <a:schemeClr val="accent1">
                  <a:lumMod val="60000"/>
                  <a:lumOff val="40000"/>
                </a:schemeClr>
              </a:gs>
            </a:gsLst>
            <a:lin ang="5400000" scaled="0"/>
          </a:gradFill>
          <a:ln>
            <a:noFill/>
          </a:ln>
          <a:effectLst>
            <a:outerShdw blurRad="50800" dist="254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6" name="椭圆 5"/>
          <p:cNvSpPr/>
          <p:nvPr>
            <p:custDataLst>
              <p:tags r:id="rId8"/>
            </p:custDataLst>
          </p:nvPr>
        </p:nvSpPr>
        <p:spPr>
          <a:xfrm>
            <a:off x="17721983" y="6432033"/>
            <a:ext cx="3000292" cy="3000292"/>
          </a:xfrm>
          <a:prstGeom prst="ellipse">
            <a:avLst/>
          </a:prstGeom>
          <a:gradFill>
            <a:gsLst>
              <a:gs pos="60000">
                <a:srgbClr val="5F8CFF">
                  <a:alpha val="100000"/>
                </a:srgbClr>
              </a:gs>
              <a:gs pos="0">
                <a:schemeClr val="accent1"/>
              </a:gs>
              <a:gs pos="100000">
                <a:schemeClr val="accent1">
                  <a:lumMod val="60000"/>
                  <a:lumOff val="40000"/>
                </a:schemeClr>
              </a:gs>
            </a:gsLst>
            <a:lin ang="5400000" scaled="0"/>
          </a:gradFill>
          <a:ln>
            <a:noFill/>
          </a:ln>
          <a:effectLst>
            <a:outerShdw blurRad="63500" dist="381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8" name="椭圆 7"/>
          <p:cNvSpPr/>
          <p:nvPr>
            <p:custDataLst>
              <p:tags r:id="rId9"/>
            </p:custDataLst>
          </p:nvPr>
        </p:nvSpPr>
        <p:spPr>
          <a:xfrm>
            <a:off x="17457508" y="6167558"/>
            <a:ext cx="3529241" cy="3529241"/>
          </a:xfrm>
          <a:prstGeom prst="ellipse">
            <a:avLst/>
          </a:prstGeom>
          <a:noFill/>
          <a:ln>
            <a:gradFill>
              <a:gsLst>
                <a:gs pos="0">
                  <a:schemeClr val="accent1"/>
                </a:gs>
                <a:gs pos="100000">
                  <a:schemeClr val="accent1">
                    <a:lumMod val="60000"/>
                    <a:lumOff val="40000"/>
                  </a:schemeClr>
                </a:gs>
              </a:gsLst>
              <a:lin ang="5400000" scaled="1"/>
            </a:gradFill>
          </a:ln>
          <a:effectLst>
            <a:outerShdw blurRad="38100" dist="254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9" name="序号"/>
          <p:cNvSpPr txBox="1"/>
          <p:nvPr>
            <p:custDataLst>
              <p:tags r:id="rId10"/>
            </p:custDataLst>
          </p:nvPr>
        </p:nvSpPr>
        <p:spPr>
          <a:xfrm>
            <a:off x="6701370" y="7422566"/>
            <a:ext cx="994275" cy="920672"/>
          </a:xfrm>
          <a:prstGeom prst="rect">
            <a:avLst/>
          </a:prstGeom>
          <a:noFill/>
        </p:spPr>
        <p:txBody>
          <a:bodyPr wrap="square" lIns="180340" tIns="93980" rIns="180340" bIns="93980" rtlCol="0" anchor="ctr" anchorCtr="0">
            <a:normAutofit/>
          </a:bodyPr>
          <a:lstStyle/>
          <a:p>
            <a:pPr algn="ctr">
              <a:lnSpc>
                <a:spcPct val="110000"/>
              </a:lnSpc>
            </a:pPr>
            <a:r>
              <a:rPr lang="en-US" sz="4000" b="1">
                <a:solidFill>
                  <a:schemeClr val="bg1"/>
                </a:solidFill>
                <a:latin typeface="Arial" panose="020B0604020202090204" pitchFamily="34" charset="0"/>
                <a:ea typeface="微软雅黑" charset="-122"/>
              </a:rPr>
              <a:t>01</a:t>
            </a:r>
            <a:endParaRPr lang="en-US" sz="4000" b="1">
              <a:solidFill>
                <a:schemeClr val="bg1"/>
              </a:solidFill>
              <a:latin typeface="Arial" panose="020B0604020202090204" pitchFamily="34" charset="0"/>
              <a:ea typeface="微软雅黑" charset="-122"/>
            </a:endParaRPr>
          </a:p>
        </p:txBody>
      </p:sp>
      <p:sp>
        <p:nvSpPr>
          <p:cNvPr id="10" name="序号"/>
          <p:cNvSpPr txBox="1"/>
          <p:nvPr>
            <p:custDataLst>
              <p:tags r:id="rId11"/>
            </p:custDataLst>
          </p:nvPr>
        </p:nvSpPr>
        <p:spPr>
          <a:xfrm>
            <a:off x="12242864" y="6020975"/>
            <a:ext cx="994275" cy="920672"/>
          </a:xfrm>
          <a:prstGeom prst="rect">
            <a:avLst/>
          </a:prstGeom>
          <a:noFill/>
        </p:spPr>
        <p:txBody>
          <a:bodyPr wrap="square" lIns="180340" tIns="93980" rIns="180340" bIns="93980" rtlCol="0" anchor="ctr" anchorCtr="0">
            <a:normAutofit/>
          </a:bodyPr>
          <a:lstStyle/>
          <a:p>
            <a:pPr algn="ctr">
              <a:lnSpc>
                <a:spcPct val="110000"/>
              </a:lnSpc>
            </a:pPr>
            <a:r>
              <a:rPr lang="en-US" sz="4000" b="1">
                <a:solidFill>
                  <a:schemeClr val="bg1"/>
                </a:solidFill>
                <a:latin typeface="Arial" panose="020B0604020202090204" pitchFamily="34" charset="0"/>
                <a:ea typeface="微软雅黑" charset="-122"/>
              </a:rPr>
              <a:t>02</a:t>
            </a:r>
            <a:endParaRPr lang="en-US" sz="4000" b="1">
              <a:solidFill>
                <a:schemeClr val="bg1"/>
              </a:solidFill>
              <a:latin typeface="Arial" panose="020B0604020202090204" pitchFamily="34" charset="0"/>
              <a:ea typeface="微软雅黑" charset="-122"/>
            </a:endParaRPr>
          </a:p>
        </p:txBody>
      </p:sp>
      <p:sp>
        <p:nvSpPr>
          <p:cNvPr id="11" name="标题"/>
          <p:cNvSpPr txBox="1"/>
          <p:nvPr>
            <p:custDataLst>
              <p:tags r:id="rId12"/>
            </p:custDataLst>
          </p:nvPr>
        </p:nvSpPr>
        <p:spPr>
          <a:xfrm>
            <a:off x="17938115" y="7284720"/>
            <a:ext cx="2568575" cy="1185545"/>
          </a:xfrm>
          <a:prstGeom prst="rect">
            <a:avLst/>
          </a:prstGeom>
          <a:noFill/>
        </p:spPr>
        <p:txBody>
          <a:bodyPr wrap="square" lIns="180340" tIns="93980" rIns="180340" bIns="0" rtlCol="0" anchor="ctr" anchorCtr="0">
            <a:normAutofit fontScale="95000" lnSpcReduction="10000"/>
          </a:bodyPr>
          <a:lstStyle/>
          <a:p>
            <a:pPr algn="ctr"/>
            <a:r>
              <a:rPr lang="zh-CN" altLang="en-US" sz="4000" b="1" spc="300" dirty="0">
                <a:solidFill>
                  <a:schemeClr val="bg1"/>
                </a:solidFill>
                <a:latin typeface="Helvetica Neue" panose="02000503000000020004" charset="0"/>
                <a:ea typeface="黑体-简" panose="02000000000000000000" charset="-122"/>
              </a:rPr>
              <a:t>分组分析</a:t>
            </a:r>
            <a:endParaRPr lang="zh-CN" altLang="en-US" sz="4000" b="1" spc="300" dirty="0">
              <a:solidFill>
                <a:schemeClr val="bg1"/>
              </a:solidFill>
              <a:latin typeface="Helvetica Neue" panose="02000503000000020004" charset="0"/>
              <a:ea typeface="黑体-简" panose="02000000000000000000" charset="-122"/>
            </a:endParaRPr>
          </a:p>
          <a:p>
            <a:pPr algn="ctr"/>
            <a:r>
              <a:rPr lang="zh-CN" altLang="en-US" sz="4000" b="1" spc="300" dirty="0">
                <a:solidFill>
                  <a:schemeClr val="bg1"/>
                </a:solidFill>
                <a:latin typeface="Helvetica Neue" panose="02000503000000020004" charset="0"/>
                <a:ea typeface="黑体-简" panose="02000000000000000000" charset="-122"/>
              </a:rPr>
              <a:t>方法类别</a:t>
            </a:r>
            <a:endParaRPr lang="zh-CN" altLang="en-US" sz="4000" b="1" spc="300" dirty="0">
              <a:solidFill>
                <a:schemeClr val="bg1"/>
              </a:solidFill>
              <a:latin typeface="Helvetica Neue" panose="02000503000000020004" charset="0"/>
              <a:ea typeface="黑体-简" panose="02000000000000000000" charset="-122"/>
            </a:endParaRPr>
          </a:p>
        </p:txBody>
      </p:sp>
      <p:sp>
        <p:nvSpPr>
          <p:cNvPr id="14" name="正文"/>
          <p:cNvSpPr txBox="1"/>
          <p:nvPr>
            <p:custDataLst>
              <p:tags r:id="rId13"/>
            </p:custDataLst>
          </p:nvPr>
        </p:nvSpPr>
        <p:spPr>
          <a:xfrm>
            <a:off x="10790555" y="2199640"/>
            <a:ext cx="4321175" cy="3498215"/>
          </a:xfrm>
          <a:prstGeom prst="rect">
            <a:avLst/>
          </a:prstGeom>
          <a:noFill/>
        </p:spPr>
        <p:txBody>
          <a:bodyPr wrap="square" lIns="180340" tIns="93980" rIns="180340" bIns="93980" rtlCol="0" anchor="t" anchorCtr="0"/>
          <a:lstStyle/>
          <a:p>
            <a:pPr algn="l">
              <a:lnSpc>
                <a:spcPct val="150000"/>
              </a:lnSpc>
            </a:pPr>
            <a:r>
              <a:rPr lang="zh-CN" altLang="en-US" sz="2800" spc="150" dirty="0">
                <a:solidFill>
                  <a:srgbClr val="000000">
                    <a:lumMod val="75000"/>
                    <a:lumOff val="25000"/>
                  </a:srgbClr>
                </a:solidFill>
                <a:latin typeface="Heiti SC Medium" panose="02000000000000000000" charset="-122"/>
                <a:ea typeface="Heiti SC Medium" panose="02000000000000000000" charset="-122"/>
              </a:rPr>
              <a:t>也就是数值分组，根据分析目的将数值型数据进行等距或非等距分组，定量分组一般看分布，也就是分布分析。</a:t>
            </a:r>
            <a:endParaRPr lang="zh-CN" altLang="en-US" sz="2800" spc="150" dirty="0">
              <a:solidFill>
                <a:srgbClr val="000000">
                  <a:lumMod val="75000"/>
                  <a:lumOff val="25000"/>
                </a:srgbClr>
              </a:solidFill>
              <a:latin typeface="Heiti SC Medium" panose="02000000000000000000" charset="-122"/>
              <a:ea typeface="Heiti SC Medium" panose="02000000000000000000" charset="-122"/>
            </a:endParaRPr>
          </a:p>
        </p:txBody>
      </p:sp>
      <p:sp>
        <p:nvSpPr>
          <p:cNvPr id="37" name="标题"/>
          <p:cNvSpPr txBox="1"/>
          <p:nvPr>
            <p:custDataLst>
              <p:tags r:id="rId14"/>
            </p:custDataLst>
          </p:nvPr>
        </p:nvSpPr>
        <p:spPr>
          <a:xfrm>
            <a:off x="10790748" y="1430940"/>
            <a:ext cx="3264766" cy="723563"/>
          </a:xfrm>
          <a:prstGeom prst="rect">
            <a:avLst/>
          </a:prstGeom>
          <a:noFill/>
        </p:spPr>
        <p:txBody>
          <a:bodyPr wrap="square" lIns="180340" tIns="93980" rIns="180340" bIns="0" rtlCol="0" anchor="ctr" anchorCtr="0"/>
          <a:lstStyle/>
          <a:p>
            <a:pPr marL="0" indent="0" algn="l">
              <a:lnSpc>
                <a:spcPct val="100000"/>
              </a:lnSpc>
              <a:spcBef>
                <a:spcPts val="0"/>
              </a:spcBef>
              <a:spcAft>
                <a:spcPts val="0"/>
              </a:spcAft>
              <a:buSzPct val="100000"/>
            </a:pPr>
            <a:r>
              <a:rPr lang="zh-CN" altLang="en-US" sz="3200" b="1" spc="300" dirty="0">
                <a:solidFill>
                  <a:srgbClr val="376FFF"/>
                </a:solidFill>
                <a:latin typeface="Helvetica Neue" panose="02000503000000020004" charset="0"/>
                <a:ea typeface="黑体-简" panose="02000000000000000000" charset="-122"/>
              </a:rPr>
              <a:t>定量分组</a:t>
            </a:r>
            <a:endParaRPr lang="zh-CN" altLang="en-US" sz="3200" b="1" spc="300" dirty="0">
              <a:solidFill>
                <a:srgbClr val="376FFF"/>
              </a:solidFill>
              <a:latin typeface="Helvetica Neue" panose="02000503000000020004" charset="0"/>
              <a:ea typeface="黑体-简" panose="02000000000000000000" charset="-122"/>
            </a:endParaRPr>
          </a:p>
        </p:txBody>
      </p:sp>
      <p:sp>
        <p:nvSpPr>
          <p:cNvPr id="38" name="正文"/>
          <p:cNvSpPr txBox="1"/>
          <p:nvPr>
            <p:custDataLst>
              <p:tags r:id="rId15"/>
            </p:custDataLst>
          </p:nvPr>
        </p:nvSpPr>
        <p:spPr>
          <a:xfrm>
            <a:off x="4431030" y="3957955"/>
            <a:ext cx="4321175" cy="3375025"/>
          </a:xfrm>
          <a:prstGeom prst="rect">
            <a:avLst/>
          </a:prstGeom>
          <a:noFill/>
        </p:spPr>
        <p:txBody>
          <a:bodyPr wrap="square" lIns="180340" tIns="93980" rIns="180340" bIns="93980" rtlCol="0" anchor="t" anchorCtr="0"/>
          <a:lstStyle/>
          <a:p>
            <a:pPr marL="0" indent="0" algn="l">
              <a:lnSpc>
                <a:spcPct val="150000"/>
              </a:lnSpc>
              <a:spcBef>
                <a:spcPts val="0"/>
              </a:spcBef>
              <a:spcAft>
                <a:spcPts val="0"/>
              </a:spcAft>
              <a:buSzPct val="100000"/>
            </a:pPr>
            <a:r>
              <a:rPr lang="zh-CN" altLang="en-US" sz="2800" spc="150" dirty="0">
                <a:solidFill>
                  <a:srgbClr val="000000">
                    <a:lumMod val="75000"/>
                    <a:lumOff val="25000"/>
                  </a:srgbClr>
                </a:solidFill>
                <a:latin typeface="Heiti SC Medium" panose="02000000000000000000" charset="-122"/>
                <a:ea typeface="Heiti SC Medium" panose="02000000000000000000" charset="-122"/>
              </a:rPr>
              <a:t>它是按事物的固有属性划分的，如性别、学历、地区等属性，定性分组一般看结构，也就是结构分析。</a:t>
            </a:r>
            <a:endParaRPr lang="zh-CN" altLang="en-US" sz="2800" spc="150" dirty="0">
              <a:solidFill>
                <a:srgbClr val="000000">
                  <a:lumMod val="75000"/>
                  <a:lumOff val="25000"/>
                </a:srgbClr>
              </a:solidFill>
              <a:latin typeface="Heiti SC Medium" panose="02000000000000000000" charset="-122"/>
              <a:ea typeface="Heiti SC Medium" panose="02000000000000000000" charset="-122"/>
            </a:endParaRPr>
          </a:p>
        </p:txBody>
      </p:sp>
      <p:sp>
        <p:nvSpPr>
          <p:cNvPr id="39" name="标题"/>
          <p:cNvSpPr txBox="1"/>
          <p:nvPr>
            <p:custDataLst>
              <p:tags r:id="rId16"/>
            </p:custDataLst>
          </p:nvPr>
        </p:nvSpPr>
        <p:spPr>
          <a:xfrm>
            <a:off x="4430879" y="3189453"/>
            <a:ext cx="3264766" cy="723563"/>
          </a:xfrm>
          <a:prstGeom prst="rect">
            <a:avLst/>
          </a:prstGeom>
          <a:noFill/>
        </p:spPr>
        <p:txBody>
          <a:bodyPr wrap="square" lIns="180340" tIns="93980" rIns="180340" bIns="0" rtlCol="0" anchor="ctr" anchorCtr="0">
            <a:normAutofit/>
          </a:bodyPr>
          <a:lstStyle/>
          <a:p>
            <a:pPr marL="0" indent="0" algn="l">
              <a:lnSpc>
                <a:spcPct val="100000"/>
              </a:lnSpc>
              <a:spcBef>
                <a:spcPts val="0"/>
              </a:spcBef>
              <a:spcAft>
                <a:spcPts val="0"/>
              </a:spcAft>
              <a:buSzPct val="100000"/>
            </a:pPr>
            <a:r>
              <a:rPr lang="zh-CN" altLang="en-US" sz="3200" b="1" spc="300" dirty="0">
                <a:solidFill>
                  <a:srgbClr val="376FFF"/>
                </a:solidFill>
                <a:latin typeface="Helvetica Neue" panose="02000503000000020004" charset="0"/>
                <a:ea typeface="黑体-简" panose="02000000000000000000" charset="-122"/>
              </a:rPr>
              <a:t>定性分组</a:t>
            </a:r>
            <a:endParaRPr lang="zh-CN" altLang="en-US" sz="3200" b="1" spc="300" dirty="0">
              <a:solidFill>
                <a:srgbClr val="376FFF"/>
              </a:solidFill>
              <a:latin typeface="Helvetica Neue" panose="02000503000000020004" charset="0"/>
              <a:ea typeface="黑体-简" panose="02000000000000000000" charset="-122"/>
            </a:endParaRPr>
          </a:p>
        </p:txBody>
      </p:sp>
    </p:spTree>
    <p:custDataLst>
      <p:tags r:id="rId17"/>
    </p:custDataLst>
  </p:cSld>
  <p:clrMapOvr>
    <a:masterClrMapping/>
  </p:clrMapOvr>
  <p:transition spd="slow" advClick="0" advTm="0">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841438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dirty="0">
                  <a:solidFill>
                    <a:srgbClr val="0C7BE0"/>
                  </a:solidFill>
                  <a:latin typeface="Helvetica Neue" panose="02000503000000020004" charset="0"/>
                  <a:ea typeface="黑体-简" panose="02000000000000000000" charset="-122"/>
                  <a:sym typeface="+mn-ea"/>
                </a:rPr>
                <a:t>分组</a:t>
              </a:r>
              <a:r>
                <a:rPr lang="zh-CN" altLang="en-US" sz="5000" dirty="0">
                  <a:solidFill>
                    <a:srgbClr val="0C7BE0"/>
                  </a:solidFill>
                  <a:latin typeface="Helvetica Neue" panose="02000503000000020004" charset="0"/>
                  <a:ea typeface="黑体-简" panose="02000000000000000000" charset="-122"/>
                </a:rPr>
                <a:t>分析方法——定性分组</a:t>
              </a:r>
              <a:endParaRPr lang="zh-CN" altLang="en-US" sz="5000" dirty="0">
                <a:solidFill>
                  <a:srgbClr val="0C7BE0"/>
                </a:solidFill>
                <a:latin typeface="Helvetica Neue" panose="02000503000000020004" charset="0"/>
                <a:ea typeface="黑体-简" panose="02000000000000000000" charset="-122"/>
              </a:endParaRPr>
            </a:p>
          </p:txBody>
        </p:sp>
      </p:grpSp>
      <p:pic>
        <p:nvPicPr>
          <p:cNvPr id="13" name="图片 12"/>
          <p:cNvPicPr>
            <a:picLocks noChangeAspect="1"/>
          </p:cNvPicPr>
          <p:nvPr>
            <p:custDataLst>
              <p:tags r:id="rId3"/>
            </p:custDataLst>
          </p:nvPr>
        </p:nvPicPr>
        <p:blipFill>
          <a:blip r:embed="rId4"/>
          <a:stretch>
            <a:fillRect/>
          </a:stretch>
        </p:blipFill>
        <p:spPr>
          <a:xfrm>
            <a:off x="5764643" y="1805940"/>
            <a:ext cx="12854714" cy="10800000"/>
          </a:xfrm>
          <a:prstGeom prst="rect">
            <a:avLst/>
          </a:prstGeom>
        </p:spPr>
      </p:pic>
    </p:spTree>
  </p:cSld>
  <p:clrMapOvr>
    <a:masterClrMapping/>
  </p:clrMapOvr>
  <p:transition spd="slow" advClick="0" advTm="0">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841438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dirty="0">
                  <a:solidFill>
                    <a:srgbClr val="0C7BE0"/>
                  </a:solidFill>
                  <a:latin typeface="Helvetica Neue" panose="02000503000000020004" charset="0"/>
                  <a:ea typeface="黑体-简" panose="02000000000000000000" charset="-122"/>
                  <a:sym typeface="+mn-ea"/>
                </a:rPr>
                <a:t>分组</a:t>
              </a:r>
              <a:r>
                <a:rPr lang="zh-CN" altLang="en-US" sz="5000" dirty="0">
                  <a:solidFill>
                    <a:srgbClr val="0C7BE0"/>
                  </a:solidFill>
                  <a:latin typeface="Helvetica Neue" panose="02000503000000020004" charset="0"/>
                  <a:ea typeface="黑体-简" panose="02000000000000000000" charset="-122"/>
                </a:rPr>
                <a:t>分析方法——定性分组</a:t>
              </a:r>
              <a:endParaRPr lang="zh-CN" altLang="en-US" sz="5000" dirty="0">
                <a:solidFill>
                  <a:srgbClr val="0C7BE0"/>
                </a:solidFill>
                <a:latin typeface="Helvetica Neue" panose="02000503000000020004" charset="0"/>
                <a:ea typeface="黑体-简" panose="02000000000000000000" charset="-122"/>
              </a:endParaRPr>
            </a:p>
          </p:txBody>
        </p:sp>
      </p:grpSp>
      <p:pic>
        <p:nvPicPr>
          <p:cNvPr id="6" name="图片 5"/>
          <p:cNvPicPr>
            <a:picLocks noChangeAspect="1"/>
          </p:cNvPicPr>
          <p:nvPr>
            <p:custDataLst>
              <p:tags r:id="rId3"/>
            </p:custDataLst>
          </p:nvPr>
        </p:nvPicPr>
        <p:blipFill>
          <a:blip r:embed="rId4"/>
          <a:stretch>
            <a:fillRect/>
          </a:stretch>
        </p:blipFill>
        <p:spPr>
          <a:xfrm>
            <a:off x="5473020" y="1840230"/>
            <a:ext cx="13437960" cy="10800000"/>
          </a:xfrm>
          <a:prstGeom prst="rect">
            <a:avLst/>
          </a:prstGeom>
        </p:spPr>
      </p:pic>
    </p:spTree>
  </p:cSld>
  <p:clrMapOvr>
    <a:masterClrMapping/>
  </p:clrMapOvr>
  <p:transition spd="slow" advClick="0" advTm="0">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841438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dirty="0">
                  <a:solidFill>
                    <a:srgbClr val="0C7BE0"/>
                  </a:solidFill>
                  <a:latin typeface="Helvetica Neue" panose="02000503000000020004" charset="0"/>
                  <a:ea typeface="黑体-简" panose="02000000000000000000" charset="-122"/>
                  <a:sym typeface="+mn-ea"/>
                </a:rPr>
                <a:t>分组</a:t>
              </a:r>
              <a:r>
                <a:rPr lang="zh-CN" altLang="en-US" sz="5000" dirty="0">
                  <a:solidFill>
                    <a:srgbClr val="0C7BE0"/>
                  </a:solidFill>
                  <a:latin typeface="Helvetica Neue" panose="02000503000000020004" charset="0"/>
                  <a:ea typeface="黑体-简" panose="02000000000000000000" charset="-122"/>
                </a:rPr>
                <a:t>分析方法——定量分组</a:t>
              </a:r>
              <a:endParaRPr lang="zh-CN" altLang="en-US" sz="5000" dirty="0">
                <a:solidFill>
                  <a:srgbClr val="0C7BE0"/>
                </a:solidFill>
                <a:latin typeface="Helvetica Neue" panose="02000503000000020004" charset="0"/>
                <a:ea typeface="黑体-简" panose="02000000000000000000" charset="-122"/>
              </a:endParaRPr>
            </a:p>
          </p:txBody>
        </p:sp>
      </p:grpSp>
      <p:pic>
        <p:nvPicPr>
          <p:cNvPr id="10" name="图片 9"/>
          <p:cNvPicPr>
            <a:picLocks noChangeAspect="1"/>
          </p:cNvPicPr>
          <p:nvPr>
            <p:custDataLst>
              <p:tags r:id="rId3"/>
            </p:custDataLst>
          </p:nvPr>
        </p:nvPicPr>
        <p:blipFill>
          <a:blip r:embed="rId4"/>
          <a:stretch>
            <a:fillRect/>
          </a:stretch>
        </p:blipFill>
        <p:spPr>
          <a:xfrm>
            <a:off x="5306848" y="1919605"/>
            <a:ext cx="13770304" cy="10800000"/>
          </a:xfrm>
          <a:prstGeom prst="rect">
            <a:avLst/>
          </a:prstGeom>
        </p:spPr>
      </p:pic>
    </p:spTree>
  </p:cSld>
  <p:clrMapOvr>
    <a:masterClrMapping/>
  </p:clrMapOvr>
  <p:transition spd="slow" advClick="0" advTm="0">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6311900" y="1910080"/>
            <a:ext cx="13107035" cy="1979295"/>
            <a:chOff x="10668" y="2050"/>
            <a:chExt cx="19913" cy="2890"/>
          </a:xfrm>
        </p:grpSpPr>
        <p:sp>
          <p:nvSpPr>
            <p:cNvPr id="204" name="Dataease 快速安装与在线文档"/>
            <p:cNvSpPr txBox="1"/>
            <p:nvPr/>
          </p:nvSpPr>
          <p:spPr>
            <a:xfrm>
              <a:off x="14239" y="2804"/>
              <a:ext cx="16342" cy="1613"/>
            </a:xfrm>
            <a:prstGeom prst="rect">
              <a:avLst/>
            </a:prstGeom>
            <a:ln w="12700">
              <a:miter lim="400000"/>
            </a:ln>
          </p:spPr>
          <p:txBody>
            <a:bodyPr wrap="square" lIns="91438" tIns="91438" rIns="91438" bIns="91438">
              <a:spAutoFit/>
            </a:bodyPr>
            <a:lstStyle>
              <a:lvl1pPr indent="0" defTabSz="1828800">
                <a:defRPr sz="6000" b="1">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dirty="0">
                  <a:latin typeface="Helvetica Neue" panose="02000503000000020004" charset="0"/>
                  <a:ea typeface="黑体-简" panose="02000000000000000000" charset="-122"/>
                  <a:cs typeface="Trebuchet MS Bold" panose="020B0703020202090204" charset="0"/>
                </a:rPr>
                <a:t>数据分析方法概念</a:t>
              </a:r>
              <a:r>
                <a:rPr lang="en-US" altLang="zh-CN" dirty="0">
                  <a:latin typeface="Helvetica Neue" panose="02000503000000020004" charset="0"/>
                  <a:ea typeface="黑体-简" panose="02000000000000000000" charset="-122"/>
                  <a:cs typeface="Trebuchet MS Bold" panose="020B0703020202090204" charset="0"/>
                </a:rPr>
                <a:t>&amp;</a:t>
              </a:r>
              <a:r>
                <a:rPr lang="zh-CN" dirty="0">
                  <a:latin typeface="Helvetica Neue" panose="02000503000000020004" charset="0"/>
                  <a:ea typeface="黑体-简" panose="02000000000000000000" charset="-122"/>
                  <a:cs typeface="Trebuchet MS Bold" panose="020B0703020202090204" charset="0"/>
                </a:rPr>
                <a:t>分类</a:t>
              </a:r>
              <a:endParaRPr lang="zh-CN" dirty="0">
                <a:latin typeface="Helvetica Neue" panose="02000503000000020004" charset="0"/>
                <a:ea typeface="黑体-简" panose="02000000000000000000" charset="-122"/>
                <a:cs typeface="Trebuchet MS Bold" panose="020B0703020202090204" charset="0"/>
              </a:endParaRPr>
            </a:p>
          </p:txBody>
        </p:sp>
        <p:sp>
          <p:nvSpPr>
            <p:cNvPr id="208" name="1"/>
            <p:cNvSpPr/>
            <p:nvPr/>
          </p:nvSpPr>
          <p:spPr>
            <a:xfrm>
              <a:off x="10668" y="2050"/>
              <a:ext cx="2782" cy="2890"/>
            </a:xfrm>
            <a:prstGeom prst="diamond">
              <a:avLst/>
            </a:prstGeom>
            <a:solidFill>
              <a:schemeClr val="accent1"/>
            </a:solidFill>
            <a:ln w="12700">
              <a:miter lim="400000"/>
            </a:ln>
          </p:spPr>
          <p:txBody>
            <a:bodyPr tIns="91439" bIns="91439" anchor="ctr"/>
            <a:lstStyle>
              <a:lvl1pPr indent="0" algn="ctr" defTabSz="914400">
                <a:defRPr sz="10000" b="1">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algn="ctr"/>
              <a:r>
                <a:rPr sz="8300">
                  <a:latin typeface="Helvetica Neue" panose="02000503000000020004" charset="0"/>
                  <a:ea typeface="黑体-简" panose="02000000000000000000" charset="-122"/>
                </a:rPr>
                <a:t>1</a:t>
              </a:r>
              <a:endParaRPr sz="8300">
                <a:latin typeface="Helvetica Neue" panose="02000503000000020004" charset="0"/>
                <a:ea typeface="黑体-简" panose="02000000000000000000" charset="-122"/>
              </a:endParaRPr>
            </a:p>
          </p:txBody>
        </p:sp>
        <p:sp>
          <p:nvSpPr>
            <p:cNvPr id="209" name="线条"/>
            <p:cNvSpPr/>
            <p:nvPr/>
          </p:nvSpPr>
          <p:spPr>
            <a:xfrm>
              <a:off x="14225" y="4465"/>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2" name="组合 11"/>
          <p:cNvGrpSpPr/>
          <p:nvPr/>
        </p:nvGrpSpPr>
        <p:grpSpPr>
          <a:xfrm>
            <a:off x="6310630" y="4427855"/>
            <a:ext cx="13118465" cy="1979295"/>
            <a:chOff x="10668" y="5956"/>
            <a:chExt cx="19929" cy="2890"/>
          </a:xfrm>
        </p:grpSpPr>
        <p:sp>
          <p:nvSpPr>
            <p:cNvPr id="205" name="DataEase 功能架构介绍"/>
            <p:cNvSpPr txBox="1"/>
            <p:nvPr/>
          </p:nvSpPr>
          <p:spPr>
            <a:xfrm>
              <a:off x="14242" y="6811"/>
              <a:ext cx="16337"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sym typeface="+mn-ea"/>
                </a:rPr>
                <a:t>现状分析数据分析方法</a:t>
              </a:r>
              <a:endParaRPr lang="zh-CN" b="0" dirty="0">
                <a:latin typeface="Helvetica Neue" panose="02000503000000020004" charset="0"/>
                <a:ea typeface="黑体-简" panose="02000000000000000000" charset="-122"/>
                <a:sym typeface="+mn-ea"/>
              </a:endParaRPr>
            </a:p>
          </p:txBody>
        </p:sp>
        <p:sp>
          <p:nvSpPr>
            <p:cNvPr id="210" name="2"/>
            <p:cNvSpPr/>
            <p:nvPr/>
          </p:nvSpPr>
          <p:spPr>
            <a:xfrm>
              <a:off x="10668" y="5956"/>
              <a:ext cx="2783" cy="2890"/>
            </a:xfrm>
            <a:prstGeom prst="diamond">
              <a:avLst/>
            </a:prstGeom>
            <a:solidFill>
              <a:srgbClr val="535353"/>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algn="ctr"/>
              <a:r>
                <a:rPr sz="8300">
                  <a:latin typeface="Helvetica Neue" panose="02000503000000020004" charset="0"/>
                  <a:ea typeface="黑体-简" panose="02000000000000000000" charset="-122"/>
                </a:rPr>
                <a:t>2</a:t>
              </a:r>
              <a:endParaRPr sz="8300">
                <a:latin typeface="Helvetica Neue" panose="02000503000000020004" charset="0"/>
                <a:ea typeface="黑体-简" panose="02000000000000000000" charset="-122"/>
              </a:endParaRPr>
            </a:p>
          </p:txBody>
        </p:sp>
        <p:sp>
          <p:nvSpPr>
            <p:cNvPr id="213" name="线条"/>
            <p:cNvSpPr/>
            <p:nvPr/>
          </p:nvSpPr>
          <p:spPr>
            <a:xfrm>
              <a:off x="14242" y="8405"/>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3" name="组合 12"/>
          <p:cNvGrpSpPr/>
          <p:nvPr/>
        </p:nvGrpSpPr>
        <p:grpSpPr>
          <a:xfrm>
            <a:off x="6311265" y="6945630"/>
            <a:ext cx="13117195" cy="1979295"/>
            <a:chOff x="10668" y="11062"/>
            <a:chExt cx="19928" cy="2890"/>
          </a:xfrm>
        </p:grpSpPr>
        <p:sp>
          <p:nvSpPr>
            <p:cNvPr id="206" name="DataEase 数据分析与仪表板制作实战"/>
            <p:cNvSpPr txBox="1"/>
            <p:nvPr/>
          </p:nvSpPr>
          <p:spPr>
            <a:xfrm>
              <a:off x="14241" y="11894"/>
              <a:ext cx="16340"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sym typeface="+mn-ea"/>
                </a:rPr>
                <a:t>原因分析数据分析方法</a:t>
              </a:r>
              <a:endParaRPr lang="zh-CN" b="0" dirty="0">
                <a:latin typeface="Helvetica Neue" panose="02000503000000020004" charset="0"/>
                <a:ea typeface="黑体-简" panose="02000000000000000000" charset="-122"/>
                <a:sym typeface="+mn-ea"/>
              </a:endParaRPr>
            </a:p>
          </p:txBody>
        </p:sp>
        <p:sp>
          <p:nvSpPr>
            <p:cNvPr id="211" name="3"/>
            <p:cNvSpPr/>
            <p:nvPr/>
          </p:nvSpPr>
          <p:spPr>
            <a:xfrm>
              <a:off x="10668" y="11062"/>
              <a:ext cx="2782" cy="2890"/>
            </a:xfrm>
            <a:prstGeom prst="diamond">
              <a:avLst/>
            </a:prstGeom>
            <a:solidFill>
              <a:srgbClr val="535353"/>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algn="ctr"/>
              <a:r>
                <a:rPr sz="8300"/>
                <a:t>3</a:t>
              </a:r>
              <a:endParaRPr sz="8300"/>
            </a:p>
          </p:txBody>
        </p:sp>
        <p:sp>
          <p:nvSpPr>
            <p:cNvPr id="214" name="线条"/>
            <p:cNvSpPr/>
            <p:nvPr/>
          </p:nvSpPr>
          <p:spPr>
            <a:xfrm>
              <a:off x="14241" y="13543"/>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4" name="组合 13"/>
          <p:cNvGrpSpPr/>
          <p:nvPr/>
        </p:nvGrpSpPr>
        <p:grpSpPr>
          <a:xfrm>
            <a:off x="6311265" y="9463405"/>
            <a:ext cx="13117195" cy="1979295"/>
            <a:chOff x="10668" y="15568"/>
            <a:chExt cx="19928" cy="2890"/>
          </a:xfrm>
        </p:grpSpPr>
        <p:sp>
          <p:nvSpPr>
            <p:cNvPr id="207" name="DataEase 数据分析与仪表板制作实战"/>
            <p:cNvSpPr txBox="1"/>
            <p:nvPr/>
          </p:nvSpPr>
          <p:spPr>
            <a:xfrm>
              <a:off x="14241" y="16376"/>
              <a:ext cx="16340"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sym typeface="+mn-ea"/>
                </a:rPr>
                <a:t>预测分析数据分析方法</a:t>
              </a:r>
              <a:endParaRPr lang="zh-CN" b="0" dirty="0">
                <a:latin typeface="Helvetica Neue" panose="02000503000000020004" charset="0"/>
                <a:ea typeface="黑体-简" panose="02000000000000000000" charset="-122"/>
                <a:sym typeface="+mn-ea"/>
              </a:endParaRPr>
            </a:p>
          </p:txBody>
        </p:sp>
        <p:sp>
          <p:nvSpPr>
            <p:cNvPr id="212" name="4"/>
            <p:cNvSpPr/>
            <p:nvPr/>
          </p:nvSpPr>
          <p:spPr>
            <a:xfrm>
              <a:off x="10668" y="15568"/>
              <a:ext cx="2782" cy="2890"/>
            </a:xfrm>
            <a:prstGeom prst="diamond">
              <a:avLst/>
            </a:prstGeom>
            <a:solidFill>
              <a:srgbClr val="535353"/>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algn="ctr"/>
              <a:r>
                <a:rPr sz="8300"/>
                <a:t>4</a:t>
              </a:r>
              <a:endParaRPr sz="8300"/>
            </a:p>
          </p:txBody>
        </p:sp>
        <p:sp>
          <p:nvSpPr>
            <p:cNvPr id="215" name="线条"/>
            <p:cNvSpPr/>
            <p:nvPr/>
          </p:nvSpPr>
          <p:spPr>
            <a:xfrm>
              <a:off x="14241" y="17850"/>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841438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dirty="0">
                  <a:solidFill>
                    <a:srgbClr val="0C7BE0"/>
                  </a:solidFill>
                  <a:latin typeface="Helvetica Neue" panose="02000503000000020004" charset="0"/>
                  <a:ea typeface="黑体-简" panose="02000000000000000000" charset="-122"/>
                  <a:sym typeface="+mn-ea"/>
                </a:rPr>
                <a:t>分组</a:t>
              </a:r>
              <a:r>
                <a:rPr lang="zh-CN" altLang="en-US" sz="5000" dirty="0">
                  <a:solidFill>
                    <a:srgbClr val="0C7BE0"/>
                  </a:solidFill>
                  <a:latin typeface="Helvetica Neue" panose="02000503000000020004" charset="0"/>
                  <a:ea typeface="黑体-简" panose="02000000000000000000" charset="-122"/>
                </a:rPr>
                <a:t>分析方法——定量分组</a:t>
              </a:r>
              <a:endParaRPr lang="zh-CN" altLang="en-US" sz="5000" dirty="0">
                <a:solidFill>
                  <a:srgbClr val="0C7BE0"/>
                </a:solidFill>
                <a:latin typeface="Helvetica Neue" panose="02000503000000020004" charset="0"/>
                <a:ea typeface="黑体-简" panose="02000000000000000000" charset="-122"/>
              </a:endParaRPr>
            </a:p>
          </p:txBody>
        </p:sp>
      </p:grpSp>
      <p:pic>
        <p:nvPicPr>
          <p:cNvPr id="9" name="图片 8"/>
          <p:cNvPicPr>
            <a:picLocks noChangeAspect="1"/>
          </p:cNvPicPr>
          <p:nvPr>
            <p:custDataLst>
              <p:tags r:id="rId3"/>
            </p:custDataLst>
          </p:nvPr>
        </p:nvPicPr>
        <p:blipFill>
          <a:blip r:embed="rId4"/>
          <a:stretch>
            <a:fillRect/>
          </a:stretch>
        </p:blipFill>
        <p:spPr>
          <a:xfrm>
            <a:off x="5896122" y="1737360"/>
            <a:ext cx="12591755" cy="10800000"/>
          </a:xfrm>
          <a:prstGeom prst="rect">
            <a:avLst/>
          </a:prstGeom>
        </p:spPr>
      </p:pic>
    </p:spTree>
  </p:cSld>
  <p:clrMapOvr>
    <a:masterClrMapping/>
  </p:clrMapOvr>
  <p:transition spd="slow" advClick="0" advTm="0">
    <p:push dir="u"/>
  </p:transition>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0" name="椭圆 39"/>
          <p:cNvSpPr/>
          <p:nvPr>
            <p:custDataLst>
              <p:tags r:id="rId1"/>
            </p:custDataLst>
          </p:nvPr>
        </p:nvSpPr>
        <p:spPr>
          <a:xfrm>
            <a:off x="4479290" y="4226560"/>
            <a:ext cx="4274185" cy="42373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grpSp>
        <p:nvGrpSpPr>
          <p:cNvPr id="2" name="组合 1"/>
          <p:cNvGrpSpPr/>
          <p:nvPr/>
        </p:nvGrpSpPr>
        <p:grpSpPr>
          <a:xfrm>
            <a:off x="-20955" y="13970"/>
            <a:ext cx="4537075" cy="1744980"/>
            <a:chOff x="-33" y="-13"/>
            <a:chExt cx="9404" cy="2748"/>
          </a:xfrm>
        </p:grpSpPr>
        <p:sp>
          <p:nvSpPr>
            <p:cNvPr id="7" name="矩形"/>
            <p:cNvSpPr/>
            <p:nvPr>
              <p:custDataLst>
                <p:tags r:id="rId2"/>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3"/>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RFM </a:t>
              </a:r>
              <a:r>
                <a:rPr lang="zh-CN" altLang="en-US" sz="5000" dirty="0">
                  <a:solidFill>
                    <a:srgbClr val="0C7BE0"/>
                  </a:solidFill>
                  <a:latin typeface="Helvetica Neue" panose="02000503000000020004" charset="0"/>
                  <a:ea typeface="黑体-简" panose="02000000000000000000" charset="-122"/>
                </a:rPr>
                <a:t>分析方法</a:t>
              </a:r>
              <a:endParaRPr lang="zh-CN" altLang="en-US" sz="5000" dirty="0">
                <a:solidFill>
                  <a:srgbClr val="0C7BE0"/>
                </a:solidFill>
                <a:latin typeface="Helvetica Neue" panose="02000503000000020004" charset="0"/>
                <a:ea typeface="黑体-简" panose="02000000000000000000" charset="-122"/>
              </a:endParaRPr>
            </a:p>
          </p:txBody>
        </p:sp>
      </p:grpSp>
      <p:sp>
        <p:nvSpPr>
          <p:cNvPr id="41" name="弧形 40"/>
          <p:cNvSpPr/>
          <p:nvPr>
            <p:custDataLst>
              <p:tags r:id="rId4"/>
            </p:custDataLst>
          </p:nvPr>
        </p:nvSpPr>
        <p:spPr>
          <a:xfrm>
            <a:off x="3736873" y="312411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5"/>
            </p:custDataLst>
          </p:nvPr>
        </p:nvSpPr>
        <p:spPr>
          <a:xfrm>
            <a:off x="5208447" y="590875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6"/>
            </p:custDataLst>
          </p:nvPr>
        </p:nvSpPr>
        <p:spPr>
          <a:xfrm>
            <a:off x="4901752" y="422645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en-US" altLang="zh-CN" sz="3200" spc="300">
                <a:solidFill>
                  <a:schemeClr val="bg1">
                    <a:lumMod val="95000"/>
                  </a:schemeClr>
                </a:solidFill>
                <a:latin typeface="Helvetica Neue" panose="02000503000000020004" charset="0"/>
                <a:ea typeface="黑体-简" panose="02000000000000000000" charset="-122"/>
                <a:sym typeface="微软雅黑" charset="-122"/>
              </a:rPr>
              <a:t>RFM</a:t>
            </a: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分析方法</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7"/>
            </p:custDataLst>
          </p:nvPr>
        </p:nvSpPr>
        <p:spPr>
          <a:xfrm>
            <a:off x="10038427" y="596094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8"/>
            </p:custDataLst>
          </p:nvPr>
        </p:nvSpPr>
        <p:spPr>
          <a:xfrm>
            <a:off x="9783630" y="596166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9"/>
            </p:custDataLst>
          </p:nvPr>
        </p:nvSpPr>
        <p:spPr>
          <a:xfrm>
            <a:off x="9494488" y="590858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10"/>
            </p:custDataLst>
          </p:nvPr>
        </p:nvSpPr>
        <p:spPr>
          <a:xfrm>
            <a:off x="10284759" y="615017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9647120" y="6062280"/>
            <a:ext cx="420798" cy="420798"/>
          </a:xfrm>
          <a:prstGeom prst="rect">
            <a:avLst/>
          </a:prstGeom>
        </p:spPr>
      </p:pic>
      <p:sp>
        <p:nvSpPr>
          <p:cNvPr id="182" name="文本框 181"/>
          <p:cNvSpPr txBox="1"/>
          <p:nvPr>
            <p:custDataLst>
              <p:tags r:id="rId14"/>
            </p:custDataLst>
          </p:nvPr>
        </p:nvSpPr>
        <p:spPr>
          <a:xfrm>
            <a:off x="12730480" y="3507740"/>
            <a:ext cx="8177530" cy="5838190"/>
          </a:xfrm>
          <a:prstGeom prst="rect">
            <a:avLst/>
          </a:prstGeom>
          <a:noFill/>
        </p:spPr>
        <p:txBody>
          <a:bodyPr wrap="square" rtlCol="0">
            <a:noAutofit/>
          </a:bodyPr>
          <a:lstStyle/>
          <a:p>
            <a:pPr algn="l" fontAlgn="auto">
              <a:lnSpc>
                <a:spcPct val="130000"/>
              </a:lnSpc>
              <a:spcAft>
                <a:spcPts val="1000"/>
              </a:spcAft>
            </a:pPr>
            <a:r>
              <a:rPr lang="en-US" altLang="zh-CN" sz="3600" spc="150">
                <a:solidFill>
                  <a:srgbClr val="535353"/>
                </a:solidFill>
                <a:uFillTx/>
                <a:latin typeface="Helvetica Neue" panose="02000503000000020004" charset="0"/>
                <a:ea typeface="黑体-简" panose="02000000000000000000" charset="-122"/>
                <a:sym typeface="微软雅黑" charset="-122"/>
              </a:rPr>
              <a:t>RFM</a:t>
            </a:r>
            <a:r>
              <a:rPr lang="zh-CN" altLang="en-US" sz="3600" spc="150">
                <a:solidFill>
                  <a:srgbClr val="535353"/>
                </a:solidFill>
                <a:uFillTx/>
                <a:latin typeface="Helvetica Neue" panose="02000503000000020004" charset="0"/>
                <a:ea typeface="黑体-简" panose="02000000000000000000" charset="-122"/>
                <a:sym typeface="微软雅黑" charset="-122"/>
              </a:rPr>
              <a:t>分析，是根据客户活跃程度和交易金额贡献，进行客户价值细分的一种客户细分方法。</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en-US" altLang="zh-CN" sz="3600" spc="150">
                <a:solidFill>
                  <a:srgbClr val="535353"/>
                </a:solidFill>
                <a:uFillTx/>
                <a:latin typeface="Helvetica Neue" panose="02000503000000020004" charset="0"/>
                <a:ea typeface="黑体-简" panose="02000000000000000000" charset="-122"/>
                <a:sym typeface="微软雅黑" charset="-122"/>
              </a:rPr>
              <a:t>RFM</a:t>
            </a:r>
            <a:r>
              <a:rPr lang="zh-CN" altLang="en-US" sz="3600" spc="150">
                <a:solidFill>
                  <a:srgbClr val="535353"/>
                </a:solidFill>
                <a:uFillTx/>
                <a:latin typeface="Helvetica Neue" panose="02000503000000020004" charset="0"/>
                <a:ea typeface="黑体-简" panose="02000000000000000000" charset="-122"/>
                <a:sym typeface="微软雅黑" charset="-122"/>
              </a:rPr>
              <a:t>分析法其实是交叉分析在客户价值细分领域的一个经典应用。</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spc="150">
                <a:solidFill>
                  <a:srgbClr val="535353"/>
                </a:solidFill>
                <a:uFillTx/>
                <a:latin typeface="Helvetica Neue" panose="02000503000000020004" charset="0"/>
                <a:ea typeface="黑体-简" panose="02000000000000000000" charset="-122"/>
                <a:sym typeface="微软雅黑" charset="-122"/>
              </a:rPr>
              <a:t>主要</a:t>
            </a:r>
            <a:r>
              <a:rPr lang="zh-CN" altLang="en-US" sz="3600" spc="150">
                <a:solidFill>
                  <a:srgbClr val="535353"/>
                </a:solidFill>
                <a:uFillTx/>
                <a:latin typeface="Helvetica Neue" panose="02000503000000020004" charset="0"/>
                <a:ea typeface="黑体-简" panose="02000000000000000000" charset="-122"/>
                <a:sym typeface="微软雅黑" charset="-122"/>
              </a:rPr>
              <a:t>由三个指标组成，分别为</a:t>
            </a:r>
            <a:r>
              <a:rPr lang="en-US" altLang="zh-CN" sz="3600" spc="150">
                <a:solidFill>
                  <a:srgbClr val="535353"/>
                </a:solidFill>
                <a:uFillTx/>
                <a:latin typeface="Helvetica Neue" panose="02000503000000020004" charset="0"/>
                <a:ea typeface="黑体-简" panose="02000000000000000000" charset="-122"/>
                <a:sym typeface="微软雅黑" charset="-122"/>
              </a:rPr>
              <a:t> R </a:t>
            </a:r>
            <a:r>
              <a:rPr lang="zh-CN" altLang="en-US" sz="3600" spc="150">
                <a:solidFill>
                  <a:srgbClr val="535353"/>
                </a:solidFill>
                <a:uFillTx/>
                <a:latin typeface="Helvetica Neue" panose="02000503000000020004" charset="0"/>
                <a:ea typeface="黑体-简" panose="02000000000000000000" charset="-122"/>
                <a:sym typeface="微软雅黑" charset="-122"/>
              </a:rPr>
              <a:t>近度、</a:t>
            </a:r>
            <a:r>
              <a:rPr lang="en-US" altLang="zh-CN" sz="3600" spc="150">
                <a:solidFill>
                  <a:srgbClr val="535353"/>
                </a:solidFill>
                <a:uFillTx/>
                <a:latin typeface="Helvetica Neue" panose="02000503000000020004" charset="0"/>
                <a:ea typeface="黑体-简" panose="02000000000000000000" charset="-122"/>
                <a:sym typeface="微软雅黑" charset="-122"/>
              </a:rPr>
              <a:t>F </a:t>
            </a:r>
            <a:r>
              <a:rPr lang="zh-CN" altLang="en-US" sz="3600" spc="150">
                <a:solidFill>
                  <a:srgbClr val="535353"/>
                </a:solidFill>
                <a:uFillTx/>
                <a:latin typeface="Helvetica Neue" panose="02000503000000020004" charset="0"/>
                <a:ea typeface="黑体-简" panose="02000000000000000000" charset="-122"/>
                <a:sym typeface="微软雅黑" charset="-122"/>
              </a:rPr>
              <a:t>频度、</a:t>
            </a:r>
            <a:r>
              <a:rPr lang="en-US" altLang="zh-CN" sz="3600" spc="150">
                <a:solidFill>
                  <a:srgbClr val="535353"/>
                </a:solidFill>
                <a:uFillTx/>
                <a:latin typeface="Helvetica Neue" panose="02000503000000020004" charset="0"/>
                <a:ea typeface="黑体-简" panose="02000000000000000000" charset="-122"/>
                <a:sym typeface="微软雅黑" charset="-122"/>
              </a:rPr>
              <a:t>M </a:t>
            </a:r>
            <a:r>
              <a:rPr lang="zh-CN" altLang="en-US" sz="3600" spc="150">
                <a:solidFill>
                  <a:srgbClr val="535353"/>
                </a:solidFill>
                <a:uFillTx/>
                <a:latin typeface="Helvetica Neue" panose="02000503000000020004" charset="0"/>
                <a:ea typeface="黑体-简" panose="02000000000000000000" charset="-122"/>
                <a:sym typeface="微软雅黑" charset="-122"/>
              </a:rPr>
              <a:t>额度组成。</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p:txBody>
      </p:sp>
    </p:spTree>
  </p:cSld>
  <p:clrMapOvr>
    <a:masterClrMapping/>
  </p:clrMapOvr>
  <p:transition spd="slow" advClick="0" advTm="0">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42792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RFM </a:t>
              </a:r>
              <a:r>
                <a:rPr lang="zh-CN" altLang="en-US" sz="5000" dirty="0">
                  <a:solidFill>
                    <a:srgbClr val="0C7BE0"/>
                  </a:solidFill>
                  <a:latin typeface="Helvetica Neue" panose="02000503000000020004" charset="0"/>
                  <a:ea typeface="黑体-简" panose="02000000000000000000" charset="-122"/>
                </a:rPr>
                <a:t>指标意义</a:t>
              </a:r>
              <a:endParaRPr lang="zh-CN" altLang="en-US" sz="5000" dirty="0">
                <a:solidFill>
                  <a:srgbClr val="0C7BE0"/>
                </a:solidFill>
                <a:latin typeface="Helvetica Neue" panose="02000503000000020004" charset="0"/>
                <a:ea typeface="黑体-简" panose="02000000000000000000" charset="-122"/>
              </a:endParaRPr>
            </a:p>
          </p:txBody>
        </p:sp>
      </p:grpSp>
      <p:pic>
        <p:nvPicPr>
          <p:cNvPr id="4" name="图片 3"/>
          <p:cNvPicPr>
            <a:picLocks noChangeAspect="1"/>
          </p:cNvPicPr>
          <p:nvPr>
            <p:custDataLst>
              <p:tags r:id="rId3"/>
            </p:custDataLst>
          </p:nvPr>
        </p:nvPicPr>
        <p:blipFill>
          <a:blip r:embed="rId4"/>
          <a:stretch>
            <a:fillRect/>
          </a:stretch>
        </p:blipFill>
        <p:spPr>
          <a:xfrm>
            <a:off x="3083878" y="2959735"/>
            <a:ext cx="18216245" cy="8093710"/>
          </a:xfrm>
          <a:prstGeom prst="rect">
            <a:avLst/>
          </a:prstGeom>
        </p:spPr>
      </p:pic>
    </p:spTree>
  </p:cSld>
  <p:clrMapOvr>
    <a:masterClrMapping/>
  </p:clrMapOvr>
  <p:transition spd="slow" advClick="0" advTm="0">
    <p:push dir="u"/>
  </p:transition>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42792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RFM </a:t>
              </a:r>
              <a:r>
                <a:rPr lang="zh-CN" altLang="en-US" sz="5000" dirty="0">
                  <a:solidFill>
                    <a:srgbClr val="0C7BE0"/>
                  </a:solidFill>
                  <a:latin typeface="Helvetica Neue" panose="02000503000000020004" charset="0"/>
                  <a:ea typeface="黑体-简" panose="02000000000000000000" charset="-122"/>
                </a:rPr>
                <a:t>指标意义</a:t>
              </a:r>
              <a:endParaRPr lang="zh-CN" altLang="en-US" sz="5000" dirty="0">
                <a:solidFill>
                  <a:srgbClr val="0C7BE0"/>
                </a:solidFill>
                <a:latin typeface="Helvetica Neue" panose="02000503000000020004" charset="0"/>
                <a:ea typeface="黑体-简" panose="02000000000000000000" charset="-122"/>
              </a:endParaRPr>
            </a:p>
          </p:txBody>
        </p:sp>
      </p:grpSp>
      <p:pic>
        <p:nvPicPr>
          <p:cNvPr id="4" name="图片 3"/>
          <p:cNvPicPr>
            <a:picLocks noChangeAspect="1"/>
          </p:cNvPicPr>
          <p:nvPr>
            <p:custDataLst>
              <p:tags r:id="rId3"/>
            </p:custDataLst>
          </p:nvPr>
        </p:nvPicPr>
        <p:blipFill>
          <a:blip r:embed="rId4"/>
          <a:stretch>
            <a:fillRect/>
          </a:stretch>
        </p:blipFill>
        <p:spPr>
          <a:xfrm>
            <a:off x="1371014" y="5308573"/>
            <a:ext cx="11330676" cy="6110091"/>
          </a:xfrm>
          <a:prstGeom prst="rect">
            <a:avLst/>
          </a:prstGeom>
        </p:spPr>
      </p:pic>
      <p:sp>
        <p:nvSpPr>
          <p:cNvPr id="14" name="文本框 13"/>
          <p:cNvSpPr txBox="1"/>
          <p:nvPr>
            <p:custDataLst>
              <p:tags r:id="rId5"/>
            </p:custDataLst>
          </p:nvPr>
        </p:nvSpPr>
        <p:spPr>
          <a:xfrm>
            <a:off x="2855276" y="2469709"/>
            <a:ext cx="17645037" cy="15786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nSpc>
                <a:spcPct val="150000"/>
              </a:lnSpc>
            </a:pPr>
            <a:r>
              <a:rPr kumimoji="0" lang="en-US" altLang="zh-CN"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RFM</a:t>
            </a:r>
            <a:r>
              <a:rPr kumimoji="0" lang="zh-CN" altLang="en-US"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分析方法在会员价值分析中经常用到，把客户按最近一次消费</a:t>
            </a:r>
            <a:r>
              <a:rPr kumimoji="0" lang="en-US" altLang="zh-CN"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(Recency)</a:t>
            </a:r>
            <a:r>
              <a:rPr kumimoji="0" lang="zh-CN" altLang="en-US"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、消费频率</a:t>
            </a:r>
            <a:r>
              <a:rPr kumimoji="0" lang="en-US" altLang="zh-CN"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(Frequency)</a:t>
            </a:r>
            <a:r>
              <a:rPr kumimoji="0" lang="zh-CN" altLang="en-US"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、消费金额 </a:t>
            </a:r>
            <a:r>
              <a:rPr kumimoji="0" lang="en-US" altLang="zh-CN"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(Monetary)</a:t>
            </a:r>
            <a:r>
              <a:rPr kumimoji="0" lang="zh-CN" altLang="en-US"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三个维度分成八个等级，判断客户价值。</a:t>
            </a:r>
            <a:endParaRPr kumimoji="0" lang="zh-CN" altLang="en-US"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pic>
        <p:nvPicPr>
          <p:cNvPr id="5" name="图片 4"/>
          <p:cNvPicPr>
            <a:picLocks noChangeAspect="1"/>
          </p:cNvPicPr>
          <p:nvPr>
            <p:custDataLst>
              <p:tags r:id="rId6"/>
            </p:custDataLst>
          </p:nvPr>
        </p:nvPicPr>
        <p:blipFill>
          <a:blip r:embed="rId7"/>
          <a:stretch>
            <a:fillRect/>
          </a:stretch>
        </p:blipFill>
        <p:spPr>
          <a:xfrm>
            <a:off x="12574905" y="5436870"/>
            <a:ext cx="10599420" cy="5812155"/>
          </a:xfrm>
          <a:prstGeom prst="rect">
            <a:avLst/>
          </a:prstGeom>
        </p:spPr>
      </p:pic>
    </p:spTree>
  </p:cSld>
  <p:clrMapOvr>
    <a:masterClrMapping/>
  </p:clrMapOvr>
  <p:transition spd="slow" advClick="0" advTm="0">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4583430"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RFM 计算分值</a:t>
              </a:r>
              <a:endParaRPr lang="en-US" altLang="zh-CN" sz="5000" dirty="0">
                <a:solidFill>
                  <a:srgbClr val="0C7BE0"/>
                </a:solidFill>
                <a:latin typeface="Helvetica Neue" panose="02000503000000020004" charset="0"/>
                <a:ea typeface="黑体-简" panose="02000000000000000000" charset="-122"/>
              </a:endParaRPr>
            </a:p>
          </p:txBody>
        </p:sp>
      </p:grpSp>
      <p:sp>
        <p:nvSpPr>
          <p:cNvPr id="14" name="文本框 13"/>
          <p:cNvSpPr txBox="1"/>
          <p:nvPr>
            <p:custDataLst>
              <p:tags r:id="rId3"/>
            </p:custDataLst>
          </p:nvPr>
        </p:nvSpPr>
        <p:spPr>
          <a:xfrm>
            <a:off x="2978785" y="2232025"/>
            <a:ext cx="8058785" cy="4625975"/>
          </a:xfrm>
          <a:prstGeom prst="rect">
            <a:avLst/>
          </a:prstGeom>
          <a:noFill/>
          <a:ln w="127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2" algn="l">
              <a:lnSpc>
                <a:spcPct val="150000"/>
              </a:lnSpc>
            </a:pPr>
            <a:r>
              <a:rPr kumimoji="0" lang="en-US" altLang="zh-CN"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R</a:t>
            </a:r>
            <a:r>
              <a:rPr kumimoji="0" lang="zh-CN" altLang="en-US"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值计算：</a:t>
            </a:r>
            <a:endParaRPr kumimoji="0" lang="zh-CN" altLang="en-US"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距离今天的时间间隔</a:t>
            </a: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购买时间</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今日日期</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平均时间间隔</a:t>
            </a: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 Avg</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（距离今天的时间间隔）</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IF</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距离今天的时间间隔</a:t>
            </a: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&lt; </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平均时间间隔</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1</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else</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0</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sp>
        <p:nvSpPr>
          <p:cNvPr id="6" name="文本框 5"/>
          <p:cNvSpPr txBox="1"/>
          <p:nvPr>
            <p:custDataLst>
              <p:tags r:id="rId4"/>
            </p:custDataLst>
          </p:nvPr>
        </p:nvSpPr>
        <p:spPr>
          <a:xfrm>
            <a:off x="2978785" y="7733665"/>
            <a:ext cx="8058785" cy="4625975"/>
          </a:xfrm>
          <a:prstGeom prst="rect">
            <a:avLst/>
          </a:prstGeom>
          <a:noFill/>
          <a:ln w="127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2" algn="l">
              <a:lnSpc>
                <a:spcPct val="150000"/>
              </a:lnSpc>
            </a:pPr>
            <a:r>
              <a:rPr kumimoji="0" lang="en-US" altLang="zh-CN"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F</a:t>
            </a:r>
            <a:r>
              <a:rPr kumimoji="0" lang="zh-CN" altLang="en-US"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值计算：</a:t>
            </a:r>
            <a:endParaRPr kumimoji="0" lang="zh-CN" altLang="en-US"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平均消费次数</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 Avg</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Sum</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（消费次数））</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IF</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（消费次数</a:t>
            </a: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&gt; </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平均消费次数）</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1</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else</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0</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algn="l">
              <a:lnSpc>
                <a:spcPct val="150000"/>
              </a:lnSpc>
            </a:pP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sp>
        <p:nvSpPr>
          <p:cNvPr id="8" name="文本框 7"/>
          <p:cNvSpPr txBox="1"/>
          <p:nvPr>
            <p:custDataLst>
              <p:tags r:id="rId5"/>
            </p:custDataLst>
          </p:nvPr>
        </p:nvSpPr>
        <p:spPr>
          <a:xfrm>
            <a:off x="12753340" y="2231708"/>
            <a:ext cx="8058785" cy="5918200"/>
          </a:xfrm>
          <a:prstGeom prst="rect">
            <a:avLst/>
          </a:prstGeom>
          <a:noFill/>
          <a:ln w="127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2" algn="l">
              <a:lnSpc>
                <a:spcPct val="150000"/>
              </a:lnSpc>
            </a:pPr>
            <a:r>
              <a:rPr kumimoji="0" lang="en-US" altLang="zh-CN"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M</a:t>
            </a:r>
            <a:r>
              <a:rPr kumimoji="0" lang="zh-CN" altLang="en-US"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值计算：</a:t>
            </a:r>
            <a:endParaRPr kumimoji="0" lang="zh-CN" altLang="en-US"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所有用户平均消费金额</a:t>
            </a: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 Sum</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（消费金额）</a:t>
            </a: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 Sum</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（消费次数）</a:t>
            </a:r>
            <a:endPar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endParaRPr>
          </a:p>
          <a:p>
            <a:pPr lvl="2" algn="l">
              <a:lnSpc>
                <a:spcPct val="150000"/>
              </a:lnSpc>
            </a:pP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每个用户平均单次消费金额</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 </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Avg</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（消费金额）</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IF</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（每个用户平均单次消费金额</a:t>
            </a: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&gt; </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所有用户平均消费金额）</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1</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else</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algn="l">
              <a:lnSpc>
                <a:spcPct val="150000"/>
              </a:lnSpc>
            </a:pPr>
            <a:r>
              <a:rPr lang="en-US" altLang="zh-CN"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0</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spTree>
  </p:cSld>
  <p:clrMapOvr>
    <a:masterClrMapping/>
  </p:clrMapOvr>
  <p:transition spd="slow" advClick="0" advTm="0">
    <p:push dir="u"/>
  </p:transition>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4583430"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RFM 计算分值</a:t>
              </a:r>
              <a:endParaRPr lang="en-US" altLang="zh-CN" sz="5000" dirty="0">
                <a:solidFill>
                  <a:srgbClr val="0C7BE0"/>
                </a:solidFill>
                <a:latin typeface="Helvetica Neue" panose="02000503000000020004" charset="0"/>
                <a:ea typeface="黑体-简" panose="02000000000000000000" charset="-122"/>
              </a:endParaRPr>
            </a:p>
          </p:txBody>
        </p:sp>
      </p:grpSp>
      <p:pic>
        <p:nvPicPr>
          <p:cNvPr id="4" name="图片 3"/>
          <p:cNvPicPr>
            <a:picLocks noChangeAspect="1"/>
          </p:cNvPicPr>
          <p:nvPr>
            <p:custDataLst>
              <p:tags r:id="rId3"/>
            </p:custDataLst>
          </p:nvPr>
        </p:nvPicPr>
        <p:blipFill>
          <a:blip r:embed="rId4"/>
          <a:stretch>
            <a:fillRect/>
          </a:stretch>
        </p:blipFill>
        <p:spPr>
          <a:xfrm>
            <a:off x="9587230" y="3338830"/>
            <a:ext cx="13267690" cy="6365240"/>
          </a:xfrm>
          <a:prstGeom prst="rect">
            <a:avLst/>
          </a:prstGeom>
        </p:spPr>
      </p:pic>
      <p:sp>
        <p:nvSpPr>
          <p:cNvPr id="14" name="文本框 13"/>
          <p:cNvSpPr txBox="1"/>
          <p:nvPr>
            <p:custDataLst>
              <p:tags r:id="rId5"/>
            </p:custDataLst>
          </p:nvPr>
        </p:nvSpPr>
        <p:spPr>
          <a:xfrm>
            <a:off x="2185035" y="5332730"/>
            <a:ext cx="6731635" cy="2686685"/>
          </a:xfrm>
          <a:prstGeom prst="rect">
            <a:avLst/>
          </a:prstGeom>
          <a:noFill/>
          <a:ln w="127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2" algn="l">
              <a:lnSpc>
                <a:spcPct val="150000"/>
              </a:lnSpc>
            </a:pPr>
            <a:r>
              <a:rPr kumimoji="0" lang="en-US" altLang="zh-CN"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RFM</a:t>
            </a:r>
            <a:r>
              <a:rPr kumimoji="0" lang="zh-CN" altLang="en-US"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值计算：</a:t>
            </a:r>
            <a:endParaRPr kumimoji="0" lang="zh-CN" altLang="en-US" sz="2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indent="457200" algn="l">
              <a:lnSpc>
                <a:spcPct val="150000"/>
              </a:lnSpc>
            </a:pP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R</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值</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拼接</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F</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值</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拼接</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M</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值</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indent="457200" algn="l">
              <a:lnSpc>
                <a:spcPct val="150000"/>
              </a:lnSpc>
            </a:pP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得到三位</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0</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1</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组成的数据，根据分值进行客户类型的分类。</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spTree>
  </p:cSld>
  <p:clrMapOvr>
    <a:masterClrMapping/>
  </p:clrMapOvr>
  <p:transition spd="slow" advClick="0" advTm="0">
    <p:push dir="u"/>
  </p:transition>
</p:sld>
</file>

<file path=ppt/slides/slide2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6" name="图片 5"/>
          <p:cNvPicPr>
            <a:picLocks noChangeAspect="1"/>
          </p:cNvPicPr>
          <p:nvPr>
            <p:custDataLst>
              <p:tags r:id="rId1"/>
            </p:custDataLst>
          </p:nvPr>
        </p:nvPicPr>
        <p:blipFill>
          <a:blip r:embed="rId2"/>
          <a:stretch>
            <a:fillRect/>
          </a:stretch>
        </p:blipFill>
        <p:spPr>
          <a:xfrm>
            <a:off x="1027113" y="2144395"/>
            <a:ext cx="22329775" cy="10233025"/>
          </a:xfrm>
          <a:prstGeom prst="rect">
            <a:avLst/>
          </a:prstGeom>
        </p:spPr>
      </p:pic>
      <p:grpSp>
        <p:nvGrpSpPr>
          <p:cNvPr id="2" name="组合 1"/>
          <p:cNvGrpSpPr/>
          <p:nvPr/>
        </p:nvGrpSpPr>
        <p:grpSpPr>
          <a:xfrm>
            <a:off x="-20955" y="13970"/>
            <a:ext cx="4537075" cy="1744980"/>
            <a:chOff x="-33" y="-13"/>
            <a:chExt cx="9404" cy="2748"/>
          </a:xfrm>
        </p:grpSpPr>
        <p:sp>
          <p:nvSpPr>
            <p:cNvPr id="7" name="矩形"/>
            <p:cNvSpPr/>
            <p:nvPr>
              <p:custDataLst>
                <p:tags r:id="rId3"/>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4"/>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RFM </a:t>
              </a:r>
              <a:r>
                <a:rPr lang="zh-CN" altLang="en-US" sz="5000" dirty="0">
                  <a:solidFill>
                    <a:srgbClr val="0C7BE0"/>
                  </a:solidFill>
                  <a:latin typeface="Helvetica Neue" panose="02000503000000020004" charset="0"/>
                  <a:ea typeface="黑体-简" panose="02000000000000000000" charset="-122"/>
                </a:rPr>
                <a:t>分析方法</a:t>
              </a:r>
              <a:endParaRPr lang="zh-CN" altLang="en-US" sz="5000" dirty="0">
                <a:solidFill>
                  <a:srgbClr val="0C7BE0"/>
                </a:solidFill>
                <a:latin typeface="Helvetica Neue" panose="02000503000000020004" charset="0"/>
                <a:ea typeface="黑体-简" panose="02000000000000000000" charset="-122"/>
              </a:endParaRPr>
            </a:p>
          </p:txBody>
        </p:sp>
      </p:grpSp>
    </p:spTree>
  </p:cSld>
  <p:clrMapOvr>
    <a:masterClrMapping/>
  </p:clrMapOvr>
  <p:transition spd="slow" advClick="0" advTm="0">
    <p:push dir="u"/>
  </p:transition>
</p:sld>
</file>

<file path=ppt/slides/slide2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0" name="椭圆 39"/>
          <p:cNvSpPr/>
          <p:nvPr>
            <p:custDataLst>
              <p:tags r:id="rId1"/>
            </p:custDataLst>
          </p:nvPr>
        </p:nvSpPr>
        <p:spPr>
          <a:xfrm>
            <a:off x="4479290" y="4226560"/>
            <a:ext cx="4274185" cy="42373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grpSp>
        <p:nvGrpSpPr>
          <p:cNvPr id="2" name="组合 1"/>
          <p:cNvGrpSpPr/>
          <p:nvPr/>
        </p:nvGrpSpPr>
        <p:grpSpPr>
          <a:xfrm>
            <a:off x="-20955" y="13970"/>
            <a:ext cx="9016365" cy="1744980"/>
            <a:chOff x="-33" y="-13"/>
            <a:chExt cx="9404" cy="2748"/>
          </a:xfrm>
        </p:grpSpPr>
        <p:sp>
          <p:nvSpPr>
            <p:cNvPr id="7" name="矩形"/>
            <p:cNvSpPr/>
            <p:nvPr>
              <p:custDataLst>
                <p:tags r:id="rId2"/>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3"/>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ABC </a:t>
              </a:r>
              <a:r>
                <a:rPr lang="zh-CN" altLang="en-US" sz="5000" dirty="0">
                  <a:solidFill>
                    <a:srgbClr val="0C7BE0"/>
                  </a:solidFill>
                  <a:latin typeface="Helvetica Neue" panose="02000503000000020004" charset="0"/>
                  <a:ea typeface="黑体-简" panose="02000000000000000000" charset="-122"/>
                </a:rPr>
                <a:t>分析法（帕累托分析法）</a:t>
              </a:r>
              <a:endParaRPr lang="zh-CN" altLang="en-US" sz="5000" dirty="0">
                <a:solidFill>
                  <a:srgbClr val="0C7BE0"/>
                </a:solidFill>
                <a:latin typeface="Helvetica Neue" panose="02000503000000020004" charset="0"/>
                <a:ea typeface="黑体-简" panose="02000000000000000000" charset="-122"/>
              </a:endParaRPr>
            </a:p>
          </p:txBody>
        </p:sp>
      </p:grpSp>
      <p:sp>
        <p:nvSpPr>
          <p:cNvPr id="41" name="弧形 40"/>
          <p:cNvSpPr/>
          <p:nvPr>
            <p:custDataLst>
              <p:tags r:id="rId4"/>
            </p:custDataLst>
          </p:nvPr>
        </p:nvSpPr>
        <p:spPr>
          <a:xfrm>
            <a:off x="3736873" y="312411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5"/>
            </p:custDataLst>
          </p:nvPr>
        </p:nvSpPr>
        <p:spPr>
          <a:xfrm>
            <a:off x="5208447" y="590875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6"/>
            </p:custDataLst>
          </p:nvPr>
        </p:nvSpPr>
        <p:spPr>
          <a:xfrm>
            <a:off x="4901752" y="422645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en-US" altLang="zh-CN" sz="3200" spc="300">
                <a:solidFill>
                  <a:schemeClr val="bg1">
                    <a:lumMod val="95000"/>
                  </a:schemeClr>
                </a:solidFill>
                <a:latin typeface="Helvetica Neue" panose="02000503000000020004" charset="0"/>
                <a:ea typeface="黑体-简" panose="02000000000000000000" charset="-122"/>
                <a:sym typeface="微软雅黑" charset="-122"/>
              </a:rPr>
              <a:t>ABC</a:t>
            </a: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分析方法</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7"/>
            </p:custDataLst>
          </p:nvPr>
        </p:nvSpPr>
        <p:spPr>
          <a:xfrm>
            <a:off x="10038427" y="596094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8"/>
            </p:custDataLst>
          </p:nvPr>
        </p:nvSpPr>
        <p:spPr>
          <a:xfrm>
            <a:off x="9783630" y="596166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9"/>
            </p:custDataLst>
          </p:nvPr>
        </p:nvSpPr>
        <p:spPr>
          <a:xfrm>
            <a:off x="9494488" y="590858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10"/>
            </p:custDataLst>
          </p:nvPr>
        </p:nvSpPr>
        <p:spPr>
          <a:xfrm>
            <a:off x="10284759" y="615017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9647120" y="6062280"/>
            <a:ext cx="420798" cy="420798"/>
          </a:xfrm>
          <a:prstGeom prst="rect">
            <a:avLst/>
          </a:prstGeom>
        </p:spPr>
      </p:pic>
      <p:sp>
        <p:nvSpPr>
          <p:cNvPr id="182" name="文本框 181"/>
          <p:cNvSpPr txBox="1"/>
          <p:nvPr>
            <p:custDataLst>
              <p:tags r:id="rId14"/>
            </p:custDataLst>
          </p:nvPr>
        </p:nvSpPr>
        <p:spPr>
          <a:xfrm>
            <a:off x="12730480" y="4396740"/>
            <a:ext cx="8177530" cy="3940175"/>
          </a:xfrm>
          <a:prstGeom prst="rect">
            <a:avLst/>
          </a:prstGeom>
          <a:noFill/>
        </p:spPr>
        <p:txBody>
          <a:bodyPr wrap="square" rtlCol="0">
            <a:noAutofit/>
          </a:bodyPr>
          <a:lstStyle/>
          <a:p>
            <a:pPr algn="l" fontAlgn="auto">
              <a:lnSpc>
                <a:spcPct val="130000"/>
              </a:lnSpc>
              <a:spcAft>
                <a:spcPts val="1000"/>
              </a:spcAft>
            </a:pPr>
            <a:r>
              <a:rPr lang="en-US" altLang="zh-CN"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ABC</a:t>
            </a:r>
            <a:r>
              <a:rPr lang="zh-CN" altLang="en-US"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分类法是根据事物在技术、经济方面的主要特征，进行分类排列，从而实现区别对待区别管理的一种方法。</a:t>
            </a:r>
            <a:r>
              <a:rPr lang="en-US" altLang="zh-CN"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ABC</a:t>
            </a:r>
            <a:r>
              <a:rPr lang="zh-CN" altLang="en-US"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法则强调分清主次，并将管理对象划分为</a:t>
            </a:r>
            <a:r>
              <a:rPr lang="en-US" altLang="zh-CN"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A</a:t>
            </a:r>
            <a:r>
              <a:rPr lang="zh-CN" altLang="en-US"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a:t>
            </a:r>
            <a:r>
              <a:rPr lang="en-US" altLang="zh-CN"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B</a:t>
            </a:r>
            <a:r>
              <a:rPr lang="zh-CN" altLang="en-US"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a:t>
            </a:r>
            <a:r>
              <a:rPr lang="en-US" altLang="zh-CN"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C</a:t>
            </a:r>
            <a:r>
              <a:rPr lang="zh-CN" altLang="en-US" sz="36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三类。</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p:txBody>
      </p:sp>
    </p:spTree>
  </p:cSld>
  <p:clrMapOvr>
    <a:masterClrMapping/>
  </p:clrMapOvr>
  <p:transition spd="slow" advClick="0" advTm="0">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p:cNvSpPr/>
          <p:nvPr/>
        </p:nvSpPr>
        <p:spPr>
          <a:xfrm>
            <a:off x="2321169" y="4102098"/>
            <a:ext cx="351692" cy="375139"/>
          </a:xfrm>
          <a:prstGeom prst="ellipse">
            <a:avLst/>
          </a:prstGeom>
          <a:solidFill>
            <a:srgbClr val="0C7BE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4" name="文本框 13"/>
          <p:cNvSpPr txBox="1"/>
          <p:nvPr/>
        </p:nvSpPr>
        <p:spPr>
          <a:xfrm>
            <a:off x="2913061" y="3527024"/>
            <a:ext cx="17645037" cy="59182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lnSpc>
                <a:spcPct val="150000"/>
              </a:lnSpc>
            </a:pPr>
            <a:endParaRPr lang="en-US" altLang="zh-CN" sz="2800" dirty="0">
              <a:solidFill>
                <a:schemeClr val="tx1">
                  <a:lumMod val="65000"/>
                  <a:lumOff val="35000"/>
                </a:schemeClr>
              </a:solidFill>
              <a:latin typeface="Helvetica Neue" panose="02000503000000020004" charset="0"/>
              <a:ea typeface="黑体-简" panose="02000000000000000000" charset="-122"/>
            </a:endParaRPr>
          </a:p>
          <a:p>
            <a:pPr marL="514350" indent="-514350" algn="l">
              <a:lnSpc>
                <a:spcPct val="150000"/>
              </a:lnSpc>
              <a:buFont typeface="+mj-ea"/>
              <a:buAutoNum type="circleNumDbPlain"/>
            </a:pP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A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类商品：A类是最重要、</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销售量</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最高或者</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销售额</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最高的商品。通常占据总商品数量的比例较小，但对于企业的运营和利润贡献较大。对A类商品需要进行精细管理，以确保供应的稳定性和及时性。</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marL="514350" indent="-514350" algn="l">
              <a:lnSpc>
                <a:spcPct val="150000"/>
              </a:lnSpc>
              <a:buFont typeface="+mj-ea"/>
              <a:buAutoNum type="circleNumDbPlain"/>
            </a:pPr>
            <a:endParaRPr lang="zh-CN" altLang="en-US" sz="2800" b="0" dirty="0">
              <a:solidFill>
                <a:schemeClr val="tx1">
                  <a:lumMod val="65000"/>
                  <a:lumOff val="35000"/>
                </a:schemeClr>
              </a:solidFill>
              <a:latin typeface="Helvetica Neue" panose="02000503000000020004" charset="0"/>
              <a:ea typeface="黑体-简" panose="02000000000000000000" charset="-122"/>
            </a:endParaRPr>
          </a:p>
          <a:p>
            <a:pPr marL="514350" indent="-514350" algn="l">
              <a:lnSpc>
                <a:spcPct val="150000"/>
              </a:lnSpc>
              <a:buFont typeface="+mj-ea"/>
              <a:buAutoNum type="circleNumDbPlain"/>
            </a:pPr>
            <a:r>
              <a:rPr lang="zh-CN" altLang="en-US" sz="2800" b="0" dirty="0">
                <a:solidFill>
                  <a:schemeClr val="tx1">
                    <a:lumMod val="65000"/>
                    <a:lumOff val="35000"/>
                  </a:schemeClr>
                </a:solidFill>
                <a:latin typeface="Helvetica Neue" panose="02000503000000020004" charset="0"/>
                <a:ea typeface="黑体-简" panose="02000000000000000000" charset="-122"/>
              </a:rPr>
              <a:t>B 类商品：B类商品是次重要、</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销售量</a:t>
            </a:r>
            <a:r>
              <a:rPr lang="zh-CN" altLang="en-US" sz="2800" b="0" dirty="0">
                <a:solidFill>
                  <a:schemeClr val="tx1">
                    <a:lumMod val="65000"/>
                    <a:lumOff val="35000"/>
                  </a:schemeClr>
                </a:solidFill>
                <a:latin typeface="Helvetica Neue" panose="02000503000000020004" charset="0"/>
                <a:ea typeface="黑体-简" panose="02000000000000000000" charset="-122"/>
              </a:rPr>
              <a:t>次高或者</a:t>
            </a:r>
            <a:r>
              <a:rPr lang="zh-CN" altLang="en-US" sz="28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销售额</a:t>
            </a:r>
            <a:r>
              <a:rPr lang="zh-CN" altLang="en-US" sz="2800" b="0" dirty="0">
                <a:solidFill>
                  <a:schemeClr val="tx1">
                    <a:lumMod val="65000"/>
                    <a:lumOff val="35000"/>
                  </a:schemeClr>
                </a:solidFill>
                <a:latin typeface="Helvetica Neue" panose="02000503000000020004" charset="0"/>
                <a:ea typeface="黑体-简" panose="02000000000000000000" charset="-122"/>
              </a:rPr>
              <a:t>次高的商品。它们的重要性和价值相对于A类商品较低，但仍然对企业的运营和利润有一定的影响。对B类商品需要进行适度的管理和控制，以平衡供应和库存的成本。</a:t>
            </a:r>
            <a:endParaRPr lang="zh-CN" altLang="en-US" sz="2800" b="0" dirty="0">
              <a:solidFill>
                <a:schemeClr val="tx1">
                  <a:lumMod val="65000"/>
                  <a:lumOff val="35000"/>
                </a:schemeClr>
              </a:solidFill>
              <a:latin typeface="Helvetica Neue" panose="02000503000000020004" charset="0"/>
              <a:ea typeface="黑体-简" panose="02000000000000000000" charset="-122"/>
            </a:endParaRPr>
          </a:p>
          <a:p>
            <a:pPr marL="514350" indent="-514350" algn="l">
              <a:lnSpc>
                <a:spcPct val="150000"/>
              </a:lnSpc>
              <a:buFont typeface="+mj-ea"/>
              <a:buAutoNum type="circleNumDbPlain"/>
            </a:pP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marL="514350" indent="-514350" algn="l">
              <a:lnSpc>
                <a:spcPct val="150000"/>
              </a:lnSpc>
              <a:buFont typeface="+mj-ea"/>
              <a:buAutoNum type="circleNumDbPlain"/>
            </a:pP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C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类商品：</a:t>
            </a:r>
            <a:r>
              <a:rPr kumimoji="0"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C类</a:t>
            </a:r>
            <a:r>
              <a:rPr kumimoji="0" 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商品</a:t>
            </a:r>
            <a:r>
              <a:rPr kumimoji="0"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是最不重要、</a:t>
            </a:r>
            <a:r>
              <a:rPr kumimoji="0" 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销售量</a:t>
            </a:r>
            <a:r>
              <a:rPr kumimoji="0"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最低或者</a:t>
            </a:r>
            <a:r>
              <a:rPr kumimoji="0" 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销售额最</a:t>
            </a:r>
            <a:r>
              <a:rPr kumimoji="0"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低的</a:t>
            </a:r>
            <a:r>
              <a:rPr kumimoji="0" 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商品</a:t>
            </a:r>
            <a:r>
              <a:rPr kumimoji="0"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。它们通常占据总</a:t>
            </a:r>
            <a:r>
              <a:rPr kumimoji="0" 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商品</a:t>
            </a:r>
            <a:r>
              <a:rPr kumimoji="0"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数量的比例较大，但对企业的运营和利润贡献较小。对C类</a:t>
            </a:r>
            <a:r>
              <a:rPr kumimoji="0" 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商品</a:t>
            </a:r>
            <a:r>
              <a:rPr kumimoji="0"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可以采取较为简化的管理方式，以降低管理成本和库存成本。</a:t>
            </a:r>
            <a:endParaRPr kumimoji="0"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grpSp>
        <p:nvGrpSpPr>
          <p:cNvPr id="2" name="组合 1"/>
          <p:cNvGrpSpPr/>
          <p:nvPr/>
        </p:nvGrpSpPr>
        <p:grpSpPr>
          <a:xfrm>
            <a:off x="-20955" y="13970"/>
            <a:ext cx="90163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ABC </a:t>
              </a:r>
              <a:r>
                <a:rPr lang="zh-CN" altLang="en-US" sz="5000" dirty="0">
                  <a:solidFill>
                    <a:srgbClr val="0C7BE0"/>
                  </a:solidFill>
                  <a:latin typeface="Helvetica Neue" panose="02000503000000020004" charset="0"/>
                  <a:ea typeface="黑体-简" panose="02000000000000000000" charset="-122"/>
                </a:rPr>
                <a:t>分析法（帕累托分析法）</a:t>
              </a:r>
              <a:endParaRPr lang="zh-CN" altLang="en-US" sz="5000" dirty="0">
                <a:solidFill>
                  <a:srgbClr val="0C7BE0"/>
                </a:solidFill>
                <a:latin typeface="Helvetica Neue" panose="02000503000000020004" charset="0"/>
                <a:ea typeface="黑体-简" panose="02000000000000000000" charset="-122"/>
              </a:endParaRPr>
            </a:p>
          </p:txBody>
        </p:sp>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2855277" y="7517667"/>
            <a:ext cx="9964720" cy="5080826"/>
          </a:xfrm>
          <a:prstGeom prst="rect">
            <a:avLst/>
          </a:prstGeom>
        </p:spPr>
      </p:pic>
      <p:pic>
        <p:nvPicPr>
          <p:cNvPr id="5" name="图片 4"/>
          <p:cNvPicPr>
            <a:picLocks noChangeAspect="1"/>
          </p:cNvPicPr>
          <p:nvPr/>
        </p:nvPicPr>
        <p:blipFill>
          <a:blip r:embed="rId2"/>
          <a:stretch>
            <a:fillRect/>
          </a:stretch>
        </p:blipFill>
        <p:spPr>
          <a:xfrm>
            <a:off x="2855277" y="7517667"/>
            <a:ext cx="12524826" cy="5080826"/>
          </a:xfrm>
          <a:prstGeom prst="rect">
            <a:avLst/>
          </a:prstGeom>
        </p:spPr>
      </p:pic>
      <p:pic>
        <p:nvPicPr>
          <p:cNvPr id="7" name="图片 6"/>
          <p:cNvPicPr>
            <a:picLocks noChangeAspect="1"/>
          </p:cNvPicPr>
          <p:nvPr/>
        </p:nvPicPr>
        <p:blipFill>
          <a:blip r:embed="rId3"/>
          <a:stretch>
            <a:fillRect/>
          </a:stretch>
        </p:blipFill>
        <p:spPr>
          <a:xfrm>
            <a:off x="2855277" y="7517666"/>
            <a:ext cx="12524826" cy="5080826"/>
          </a:xfrm>
          <a:prstGeom prst="rect">
            <a:avLst/>
          </a:prstGeom>
          <a:solidFill>
            <a:srgbClr val="FFFFFF"/>
          </a:solidFill>
        </p:spPr>
      </p:pic>
      <p:pic>
        <p:nvPicPr>
          <p:cNvPr id="10" name="图片 9"/>
          <p:cNvPicPr>
            <a:picLocks noChangeAspect="1"/>
          </p:cNvPicPr>
          <p:nvPr/>
        </p:nvPicPr>
        <p:blipFill>
          <a:blip r:embed="rId4"/>
          <a:stretch>
            <a:fillRect/>
          </a:stretch>
        </p:blipFill>
        <p:spPr>
          <a:xfrm>
            <a:off x="2855276" y="7517664"/>
            <a:ext cx="15084931" cy="5080825"/>
          </a:xfrm>
          <a:prstGeom prst="rect">
            <a:avLst/>
          </a:prstGeom>
        </p:spPr>
      </p:pic>
      <p:pic>
        <p:nvPicPr>
          <p:cNvPr id="12" name="图片 11"/>
          <p:cNvPicPr>
            <a:picLocks noChangeAspect="1"/>
          </p:cNvPicPr>
          <p:nvPr/>
        </p:nvPicPr>
        <p:blipFill>
          <a:blip r:embed="rId5"/>
          <a:stretch>
            <a:fillRect/>
          </a:stretch>
        </p:blipFill>
        <p:spPr>
          <a:xfrm>
            <a:off x="2855277" y="7517661"/>
            <a:ext cx="17645036" cy="5080825"/>
          </a:xfrm>
          <a:prstGeom prst="rect">
            <a:avLst/>
          </a:prstGeom>
        </p:spPr>
      </p:pic>
      <p:sp>
        <p:nvSpPr>
          <p:cNvPr id="13" name="椭圆 12"/>
          <p:cNvSpPr/>
          <p:nvPr/>
        </p:nvSpPr>
        <p:spPr>
          <a:xfrm>
            <a:off x="2321169" y="2514598"/>
            <a:ext cx="351692" cy="375139"/>
          </a:xfrm>
          <a:prstGeom prst="ellipse">
            <a:avLst/>
          </a:prstGeom>
          <a:solidFill>
            <a:srgbClr val="0C7BE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4" name="文本框 13"/>
          <p:cNvSpPr txBox="1"/>
          <p:nvPr/>
        </p:nvSpPr>
        <p:spPr>
          <a:xfrm>
            <a:off x="2912426" y="2297347"/>
            <a:ext cx="17645037" cy="46259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lnSpc>
                <a:spcPct val="150000"/>
              </a:lnSpc>
            </a:pP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计算公式：</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marL="514350" indent="-514350" algn="l">
              <a:lnSpc>
                <a:spcPct val="150000"/>
              </a:lnSpc>
              <a:buFont typeface="+mj-ea"/>
              <a:buAutoNum type="circleNumDbPlain"/>
            </a:pP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先将数据按照销售额进行降序排序</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marL="514350" indent="-514350" algn="l">
              <a:lnSpc>
                <a:spcPct val="150000"/>
              </a:lnSpc>
              <a:buFont typeface="+mj-ea"/>
              <a:buAutoNum type="circleNumDbPlain"/>
            </a:pP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累计占比</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根据排序累计金额</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总销售额</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algn="l">
              <a:lnSpc>
                <a:spcPct val="150000"/>
              </a:lnSpc>
            </a:pPr>
            <a:endParaRPr lang="en-US" altLang="zh-CN" sz="2800" dirty="0">
              <a:solidFill>
                <a:schemeClr val="tx1">
                  <a:lumMod val="65000"/>
                  <a:lumOff val="35000"/>
                </a:schemeClr>
              </a:solidFill>
              <a:latin typeface="Helvetica Neue" panose="02000503000000020004" charset="0"/>
              <a:ea typeface="黑体-简" panose="02000000000000000000" charset="-122"/>
            </a:endParaRPr>
          </a:p>
          <a:p>
            <a:pPr marL="514350" indent="-514350" algn="l">
              <a:lnSpc>
                <a:spcPct val="150000"/>
              </a:lnSpc>
              <a:buFont typeface="+mj-ea"/>
              <a:buAutoNum type="circleNumDbPlain"/>
            </a:pP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A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类商品：</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0%</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 </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50%</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marL="514350" indent="-514350" algn="l">
              <a:lnSpc>
                <a:spcPct val="150000"/>
              </a:lnSpc>
              <a:buFont typeface="+mj-ea"/>
              <a:buAutoNum type="circleNumDbPlain"/>
            </a:pPr>
            <a:r>
              <a:rPr lang="zh-CN" altLang="en-US" sz="2800" b="0" dirty="0">
                <a:solidFill>
                  <a:schemeClr val="tx1">
                    <a:lumMod val="65000"/>
                    <a:lumOff val="35000"/>
                  </a:schemeClr>
                </a:solidFill>
                <a:latin typeface="Helvetica Neue" panose="02000503000000020004" charset="0"/>
                <a:ea typeface="黑体-简" panose="02000000000000000000" charset="-122"/>
              </a:rPr>
              <a:t>B 类商品：50% ～ 90%</a:t>
            </a:r>
            <a:endParaRPr lang="zh-CN" altLang="en-US" sz="2800" b="0" dirty="0">
              <a:solidFill>
                <a:schemeClr val="tx1">
                  <a:lumMod val="65000"/>
                  <a:lumOff val="35000"/>
                </a:schemeClr>
              </a:solidFill>
              <a:latin typeface="Helvetica Neue" panose="02000503000000020004" charset="0"/>
              <a:ea typeface="黑体-简" panose="02000000000000000000" charset="-122"/>
            </a:endParaRPr>
          </a:p>
          <a:p>
            <a:pPr marL="514350" indent="-514350" algn="l">
              <a:lnSpc>
                <a:spcPct val="150000"/>
              </a:lnSpc>
              <a:buFont typeface="+mj-ea"/>
              <a:buAutoNum type="circleNumDbPlain"/>
            </a:pP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C </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类商品：</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90%</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100%</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grpSp>
        <p:nvGrpSpPr>
          <p:cNvPr id="4" name="组合 3"/>
          <p:cNvGrpSpPr/>
          <p:nvPr/>
        </p:nvGrpSpPr>
        <p:grpSpPr>
          <a:xfrm>
            <a:off x="-20955" y="13970"/>
            <a:ext cx="9016365" cy="1744980"/>
            <a:chOff x="-33" y="-13"/>
            <a:chExt cx="9404" cy="2748"/>
          </a:xfrm>
        </p:grpSpPr>
        <p:sp>
          <p:nvSpPr>
            <p:cNvPr id="6" name="矩形"/>
            <p:cNvSpPr/>
            <p:nvPr>
              <p:custDataLst>
                <p:tags r:id="rId6"/>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8" name="数据可视化对企业的价值"/>
            <p:cNvSpPr txBox="1"/>
            <p:nvPr>
              <p:custDataLst>
                <p:tags r:id="rId7"/>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ABC </a:t>
              </a:r>
              <a:r>
                <a:rPr lang="zh-CN" altLang="en-US" sz="5000" dirty="0">
                  <a:solidFill>
                    <a:srgbClr val="0C7BE0"/>
                  </a:solidFill>
                  <a:latin typeface="Helvetica Neue" panose="02000503000000020004" charset="0"/>
                  <a:ea typeface="黑体-简" panose="02000000000000000000" charset="-122"/>
                </a:rPr>
                <a:t>分析法（帕累托分析法）</a:t>
              </a:r>
              <a:endParaRPr lang="zh-CN" altLang="en-US" sz="5000" dirty="0">
                <a:solidFill>
                  <a:srgbClr val="0C7BE0"/>
                </a:solidFill>
                <a:latin typeface="Helvetica Neue" panose="02000503000000020004" charset="0"/>
                <a:ea typeface="黑体-简" panose="02000000000000000000" charset="-122"/>
              </a:endParaRP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checkerboard(across)">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checkerboard(across)">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checkerboard(across)">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p:cNvSpPr/>
          <p:nvPr>
            <p:custDataLst>
              <p:tags r:id="rId1"/>
            </p:custDataLst>
          </p:nvPr>
        </p:nvSpPr>
        <p:spPr>
          <a:xfrm>
            <a:off x="-20955" y="0"/>
            <a:ext cx="6804025" cy="233680"/>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8" name="数据可视化对企业的价值"/>
          <p:cNvSpPr txBox="1"/>
          <p:nvPr>
            <p:custDataLst>
              <p:tags r:id="rId2"/>
            </p:custDataLst>
          </p:nvPr>
        </p:nvSpPr>
        <p:spPr>
          <a:xfrm>
            <a:off x="26035" y="255905"/>
            <a:ext cx="7480935"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什么是数据分析方法论？</a:t>
            </a:r>
            <a:endParaRPr lang="zh-CN" altLang="en-US" sz="5000" dirty="0">
              <a:solidFill>
                <a:srgbClr val="0C7BE0"/>
              </a:solidFill>
              <a:latin typeface="Helvetica Neue" panose="02000503000000020004" charset="0"/>
              <a:ea typeface="黑体-简" panose="02000000000000000000" charset="-122"/>
            </a:endParaRPr>
          </a:p>
        </p:txBody>
      </p:sp>
      <p:pic>
        <p:nvPicPr>
          <p:cNvPr id="4" name="https://photo-static-api.fotomore.com/creative/vcg/veer/400/new/VCG41N468111120.jpg?uid=386&amp;timestamp=1703586392&amp;sign=be098e9600feca6d02d3856128c4f7ca" descr="&amp;pky270_sjzg_VCG41N468111120&amp;2&amp;src_toppic_inpsrchzd1&amp;"/>
          <p:cNvPicPr>
            <a:picLocks noChangeAspect="1"/>
          </p:cNvPicPr>
          <p:nvPr/>
        </p:nvPicPr>
        <p:blipFill>
          <a:blip r:embed="rId3"/>
          <a:stretch>
            <a:fillRect/>
          </a:stretch>
        </p:blipFill>
        <p:spPr>
          <a:xfrm>
            <a:off x="3364230" y="5342255"/>
            <a:ext cx="4537710" cy="7707630"/>
          </a:xfrm>
          <a:prstGeom prst="rect">
            <a:avLst/>
          </a:prstGeom>
        </p:spPr>
      </p:pic>
      <p:sp>
        <p:nvSpPr>
          <p:cNvPr id="6" name="云形 5"/>
          <p:cNvSpPr/>
          <p:nvPr/>
        </p:nvSpPr>
        <p:spPr>
          <a:xfrm>
            <a:off x="8440420" y="1408430"/>
            <a:ext cx="12018010" cy="7706995"/>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1" name="云形 10"/>
          <p:cNvSpPr/>
          <p:nvPr>
            <p:custDataLst>
              <p:tags r:id="rId4"/>
            </p:custDataLst>
          </p:nvPr>
        </p:nvSpPr>
        <p:spPr>
          <a:xfrm>
            <a:off x="5885180" y="5205730"/>
            <a:ext cx="2348230" cy="1860550"/>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60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a:t>
            </a:r>
            <a:endParaRPr kumimoji="0" lang="zh-CN" altLang="en-US" sz="360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10" name="文本框 9"/>
          <p:cNvSpPr txBox="1"/>
          <p:nvPr/>
        </p:nvSpPr>
        <p:spPr>
          <a:xfrm>
            <a:off x="8657590" y="4457700"/>
            <a:ext cx="12566650" cy="186118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lstStyle/>
          <a:p>
            <a:pPr marL="0" marR="0" algn="l" defTabSz="821690" rtl="0" fontAlgn="auto" latinLnBrk="0" hangingPunct="0">
              <a:lnSpc>
                <a:spcPct val="130000"/>
              </a:lnSpc>
              <a:spcBef>
                <a:spcPts val="0"/>
              </a:spcBef>
              <a:spcAft>
                <a:spcPts val="0"/>
              </a:spcAft>
              <a:buClrTx/>
              <a:buSzTx/>
              <a:buFontTx/>
              <a:buNone/>
            </a:pPr>
            <a:r>
              <a:rPr lang="zh-CN" altLang="en-US" sz="8800">
                <a:solidFill>
                  <a:schemeClr val="tx1">
                    <a:lumMod val="65000"/>
                    <a:lumOff val="35000"/>
                  </a:schemeClr>
                </a:solidFill>
                <a:latin typeface="Helvetica Neue" panose="02000503000000020004" charset="0"/>
                <a:ea typeface="黑体-简" panose="02000000000000000000" charset="-122"/>
                <a:sym typeface="Helvetica Neue" panose="02000503000000020004"/>
              </a:rPr>
              <a:t>什么是数据分析方法论？</a:t>
            </a:r>
            <a:endParaRPr kumimoji="0" lang="zh-CN" altLang="en-US" sz="88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sp>
        <p:nvSpPr>
          <p:cNvPr id="2" name="云形 1"/>
          <p:cNvSpPr/>
          <p:nvPr>
            <p:custDataLst>
              <p:tags r:id="rId5"/>
            </p:custDataLst>
          </p:nvPr>
        </p:nvSpPr>
        <p:spPr>
          <a:xfrm>
            <a:off x="5758815" y="7228840"/>
            <a:ext cx="196215" cy="202565"/>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600" i="0" u="none" strike="noStrike" cap="none" spc="0" normalizeH="0" baseline="0">
              <a:ln>
                <a:noFill/>
              </a:ln>
              <a:solidFill>
                <a:srgbClr val="FFFFFF"/>
              </a:solidFill>
              <a:effectLst/>
              <a:uFillTx/>
              <a:latin typeface="Helvetica Neue Medium" panose="02000503000000020004"/>
              <a:ea typeface="宋体" charset="0"/>
              <a:cs typeface="Helvetica Neue Medium" panose="02000503000000020004"/>
              <a:sym typeface="Helvetica Neue Medium" panose="02000503000000020004"/>
            </a:endParaRPr>
          </a:p>
        </p:txBody>
      </p:sp>
      <p:sp>
        <p:nvSpPr>
          <p:cNvPr id="3" name="云形 2"/>
          <p:cNvSpPr/>
          <p:nvPr>
            <p:custDataLst>
              <p:tags r:id="rId6"/>
            </p:custDataLst>
          </p:nvPr>
        </p:nvSpPr>
        <p:spPr>
          <a:xfrm>
            <a:off x="6060440" y="6909435"/>
            <a:ext cx="462280" cy="436245"/>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600" i="0" u="none" strike="noStrike" cap="none" spc="0" normalizeH="0" baseline="0">
              <a:ln>
                <a:noFill/>
              </a:ln>
              <a:solidFill>
                <a:srgbClr val="FFFFFF"/>
              </a:solidFill>
              <a:effectLst/>
              <a:uFillTx/>
              <a:latin typeface="Helvetica Neue Medium" panose="02000503000000020004"/>
              <a:ea typeface="宋体" charset="0"/>
              <a:cs typeface="Helvetica Neue Medium" panose="02000503000000020004"/>
              <a:sym typeface="Helvetica Neue Medium" panose="02000503000000020004"/>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custDataLst>
              <p:tags r:id="rId1"/>
            </p:custDataLst>
          </p:nvPr>
        </p:nvPicPr>
        <p:blipFill>
          <a:blip r:embed="rId2"/>
          <a:stretch>
            <a:fillRect/>
          </a:stretch>
        </p:blipFill>
        <p:spPr>
          <a:xfrm>
            <a:off x="2608436" y="1270635"/>
            <a:ext cx="19167128" cy="11570400"/>
          </a:xfrm>
          <a:prstGeom prst="rect">
            <a:avLst/>
          </a:prstGeom>
        </p:spPr>
      </p:pic>
      <p:grpSp>
        <p:nvGrpSpPr>
          <p:cNvPr id="4" name="组合 3"/>
          <p:cNvGrpSpPr/>
          <p:nvPr/>
        </p:nvGrpSpPr>
        <p:grpSpPr>
          <a:xfrm>
            <a:off x="-20955" y="13970"/>
            <a:ext cx="9016365" cy="1744980"/>
            <a:chOff x="-33" y="-13"/>
            <a:chExt cx="9404" cy="2748"/>
          </a:xfrm>
        </p:grpSpPr>
        <p:sp>
          <p:nvSpPr>
            <p:cNvPr id="6" name="矩形"/>
            <p:cNvSpPr/>
            <p:nvPr>
              <p:custDataLst>
                <p:tags r:id="rId3"/>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8" name="数据可视化对企业的价值"/>
            <p:cNvSpPr txBox="1"/>
            <p:nvPr>
              <p:custDataLst>
                <p:tags r:id="rId4"/>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en-US" altLang="zh-CN" sz="5000" dirty="0">
                  <a:solidFill>
                    <a:srgbClr val="0C7BE0"/>
                  </a:solidFill>
                  <a:latin typeface="Helvetica Neue" panose="02000503000000020004" charset="0"/>
                  <a:ea typeface="黑体-简" panose="02000000000000000000" charset="-122"/>
                </a:rPr>
                <a:t>ABC </a:t>
              </a:r>
              <a:r>
                <a:rPr lang="zh-CN" altLang="en-US" sz="5000" dirty="0">
                  <a:solidFill>
                    <a:srgbClr val="0C7BE0"/>
                  </a:solidFill>
                  <a:latin typeface="Helvetica Neue" panose="02000503000000020004" charset="0"/>
                  <a:ea typeface="黑体-简" panose="02000000000000000000" charset="-122"/>
                </a:rPr>
                <a:t>分析法（帕累托分析法）</a:t>
              </a:r>
              <a:endParaRPr lang="zh-CN" altLang="en-US" sz="5000" dirty="0">
                <a:solidFill>
                  <a:srgbClr val="0C7BE0"/>
                </a:solidFill>
                <a:latin typeface="Helvetica Neue" panose="02000503000000020004" charset="0"/>
                <a:ea typeface="黑体-简" panose="02000000000000000000" charset="-122"/>
              </a:endParaRPr>
            </a:p>
          </p:txBody>
        </p:sp>
      </p:gr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6311900" y="1910080"/>
            <a:ext cx="13107035" cy="1979295"/>
            <a:chOff x="10668" y="2050"/>
            <a:chExt cx="19913" cy="2890"/>
          </a:xfrm>
        </p:grpSpPr>
        <p:sp>
          <p:nvSpPr>
            <p:cNvPr id="204" name="Dataease 快速安装与在线文档"/>
            <p:cNvSpPr txBox="1"/>
            <p:nvPr/>
          </p:nvSpPr>
          <p:spPr>
            <a:xfrm>
              <a:off x="14239" y="2804"/>
              <a:ext cx="16342" cy="1613"/>
            </a:xfrm>
            <a:prstGeom prst="rect">
              <a:avLst/>
            </a:prstGeom>
            <a:ln w="12700">
              <a:miter lim="400000"/>
            </a:ln>
          </p:spPr>
          <p:txBody>
            <a:bodyPr wrap="square" lIns="91438" tIns="91438" rIns="91438" bIns="91438">
              <a:spAutoFit/>
            </a:bodyPr>
            <a:lstStyle>
              <a:lvl1pPr indent="0" defTabSz="1828800">
                <a:defRPr sz="6000" b="1">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rPr>
                <a:t>数据分析方法概念</a:t>
              </a:r>
              <a:r>
                <a:rPr lang="en-US" altLang="zh-CN" b="0" dirty="0">
                  <a:latin typeface="Helvetica Neue" panose="02000503000000020004" charset="0"/>
                  <a:ea typeface="黑体-简" panose="02000000000000000000" charset="-122"/>
                </a:rPr>
                <a:t>&amp;</a:t>
              </a:r>
              <a:r>
                <a:rPr lang="zh-CN" b="0" dirty="0">
                  <a:latin typeface="Helvetica Neue" panose="02000503000000020004" charset="0"/>
                  <a:ea typeface="黑体-简" panose="02000000000000000000" charset="-122"/>
                </a:rPr>
                <a:t>分类</a:t>
              </a:r>
              <a:endParaRPr lang="zh-CN" b="0" dirty="0">
                <a:latin typeface="Helvetica Neue" panose="02000503000000020004" charset="0"/>
                <a:ea typeface="黑体-简" panose="02000000000000000000" charset="-122"/>
              </a:endParaRPr>
            </a:p>
          </p:txBody>
        </p:sp>
        <p:sp>
          <p:nvSpPr>
            <p:cNvPr id="208" name="1"/>
            <p:cNvSpPr/>
            <p:nvPr/>
          </p:nvSpPr>
          <p:spPr>
            <a:xfrm>
              <a:off x="10668" y="2050"/>
              <a:ext cx="2782" cy="2890"/>
            </a:xfrm>
            <a:prstGeom prst="diamond">
              <a:avLst/>
            </a:prstGeom>
            <a:solidFill>
              <a:srgbClr val="535353"/>
            </a:solidFill>
            <a:ln w="12700">
              <a:miter lim="400000"/>
            </a:ln>
          </p:spPr>
          <p:txBody>
            <a:bodyPr tIns="91439" bIns="91439" anchor="ctr"/>
            <a:lstStyle>
              <a:lvl1pPr indent="0" algn="ctr" defTabSz="914400">
                <a:defRPr sz="10000" b="1">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t>1</a:t>
              </a:r>
              <a:endParaRPr sz="8300"/>
            </a:p>
          </p:txBody>
        </p:sp>
        <p:sp>
          <p:nvSpPr>
            <p:cNvPr id="209" name="线条"/>
            <p:cNvSpPr/>
            <p:nvPr/>
          </p:nvSpPr>
          <p:spPr>
            <a:xfrm>
              <a:off x="14225" y="4465"/>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2" name="组合 11"/>
          <p:cNvGrpSpPr/>
          <p:nvPr/>
        </p:nvGrpSpPr>
        <p:grpSpPr>
          <a:xfrm>
            <a:off x="6310630" y="4427855"/>
            <a:ext cx="13118465" cy="1979295"/>
            <a:chOff x="10668" y="5956"/>
            <a:chExt cx="19929" cy="2890"/>
          </a:xfrm>
        </p:grpSpPr>
        <p:sp>
          <p:nvSpPr>
            <p:cNvPr id="205" name="DataEase 功能架构介绍"/>
            <p:cNvSpPr txBox="1"/>
            <p:nvPr/>
          </p:nvSpPr>
          <p:spPr>
            <a:xfrm>
              <a:off x="14242" y="6811"/>
              <a:ext cx="16337"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sym typeface="+mn-ea"/>
                </a:rPr>
                <a:t>现状分析数据分析方法</a:t>
              </a:r>
              <a:endParaRPr lang="zh-CN" b="0" dirty="0">
                <a:latin typeface="Helvetica Neue" panose="02000503000000020004" charset="0"/>
                <a:ea typeface="黑体-简" panose="02000000000000000000" charset="-122"/>
                <a:sym typeface="+mn-ea"/>
              </a:endParaRPr>
            </a:p>
          </p:txBody>
        </p:sp>
        <p:sp>
          <p:nvSpPr>
            <p:cNvPr id="210" name="2"/>
            <p:cNvSpPr/>
            <p:nvPr/>
          </p:nvSpPr>
          <p:spPr>
            <a:xfrm>
              <a:off x="10668" y="5956"/>
              <a:ext cx="2783" cy="2890"/>
            </a:xfrm>
            <a:prstGeom prst="diamond">
              <a:avLst/>
            </a:prstGeom>
            <a:solidFill>
              <a:srgbClr val="535353"/>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t>2</a:t>
              </a:r>
              <a:endParaRPr sz="8300"/>
            </a:p>
          </p:txBody>
        </p:sp>
        <p:sp>
          <p:nvSpPr>
            <p:cNvPr id="213" name="线条"/>
            <p:cNvSpPr/>
            <p:nvPr/>
          </p:nvSpPr>
          <p:spPr>
            <a:xfrm>
              <a:off x="14242" y="8405"/>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3" name="组合 12"/>
          <p:cNvGrpSpPr/>
          <p:nvPr/>
        </p:nvGrpSpPr>
        <p:grpSpPr>
          <a:xfrm>
            <a:off x="6311265" y="6945630"/>
            <a:ext cx="13117195" cy="1979295"/>
            <a:chOff x="10668" y="11062"/>
            <a:chExt cx="19928" cy="2890"/>
          </a:xfrm>
        </p:grpSpPr>
        <p:sp>
          <p:nvSpPr>
            <p:cNvPr id="206" name="DataEase 数据分析与仪表板制作实战"/>
            <p:cNvSpPr txBox="1"/>
            <p:nvPr/>
          </p:nvSpPr>
          <p:spPr>
            <a:xfrm>
              <a:off x="14241" y="11894"/>
              <a:ext cx="16340"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dirty="0">
                  <a:latin typeface="Helvetica Neue" panose="02000503000000020004" charset="0"/>
                  <a:ea typeface="黑体-简" panose="02000000000000000000" charset="-122"/>
                  <a:sym typeface="+mn-ea"/>
                </a:rPr>
                <a:t>原因分析数据分析方法</a:t>
              </a:r>
              <a:endParaRPr lang="zh-CN" dirty="0">
                <a:latin typeface="Helvetica Neue" panose="02000503000000020004" charset="0"/>
                <a:ea typeface="黑体-简" panose="02000000000000000000" charset="-122"/>
                <a:sym typeface="+mn-ea"/>
              </a:endParaRPr>
            </a:p>
          </p:txBody>
        </p:sp>
        <p:sp>
          <p:nvSpPr>
            <p:cNvPr id="211" name="3"/>
            <p:cNvSpPr/>
            <p:nvPr/>
          </p:nvSpPr>
          <p:spPr>
            <a:xfrm>
              <a:off x="10668" y="11062"/>
              <a:ext cx="2782" cy="2890"/>
            </a:xfrm>
            <a:prstGeom prst="diamond">
              <a:avLst/>
            </a:prstGeom>
            <a:solidFill>
              <a:srgbClr val="0F6FC6"/>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t>3</a:t>
              </a:r>
              <a:endParaRPr sz="8300"/>
            </a:p>
          </p:txBody>
        </p:sp>
        <p:sp>
          <p:nvSpPr>
            <p:cNvPr id="214" name="线条"/>
            <p:cNvSpPr/>
            <p:nvPr/>
          </p:nvSpPr>
          <p:spPr>
            <a:xfrm>
              <a:off x="14241" y="13543"/>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4" name="组合 13"/>
          <p:cNvGrpSpPr/>
          <p:nvPr/>
        </p:nvGrpSpPr>
        <p:grpSpPr>
          <a:xfrm>
            <a:off x="6311265" y="9463405"/>
            <a:ext cx="13117195" cy="1979295"/>
            <a:chOff x="10668" y="15568"/>
            <a:chExt cx="19928" cy="2890"/>
          </a:xfrm>
        </p:grpSpPr>
        <p:sp>
          <p:nvSpPr>
            <p:cNvPr id="207" name="DataEase 数据分析与仪表板制作实战"/>
            <p:cNvSpPr txBox="1"/>
            <p:nvPr/>
          </p:nvSpPr>
          <p:spPr>
            <a:xfrm>
              <a:off x="14241" y="16376"/>
              <a:ext cx="16340"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sym typeface="+mn-ea"/>
                </a:rPr>
                <a:t>预测分析数据分析方法</a:t>
              </a:r>
              <a:endParaRPr lang="zh-CN" b="0" dirty="0">
                <a:latin typeface="Helvetica Neue" panose="02000503000000020004" charset="0"/>
                <a:ea typeface="黑体-简" panose="02000000000000000000" charset="-122"/>
                <a:sym typeface="+mn-ea"/>
              </a:endParaRPr>
            </a:p>
          </p:txBody>
        </p:sp>
        <p:sp>
          <p:nvSpPr>
            <p:cNvPr id="212" name="4"/>
            <p:cNvSpPr/>
            <p:nvPr/>
          </p:nvSpPr>
          <p:spPr>
            <a:xfrm>
              <a:off x="10668" y="15568"/>
              <a:ext cx="2782" cy="2890"/>
            </a:xfrm>
            <a:prstGeom prst="diamond">
              <a:avLst/>
            </a:prstGeom>
            <a:solidFill>
              <a:srgbClr val="535353"/>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latin typeface="Trebuchet MS Bold" panose="020B0703020202090204" charset="0"/>
                  <a:cs typeface="Trebuchet MS Bold" panose="020B0703020202090204" charset="0"/>
                </a:rPr>
                <a:t>4</a:t>
              </a:r>
              <a:endParaRPr sz="8300">
                <a:latin typeface="Trebuchet MS Bold" panose="020B0703020202090204" charset="0"/>
                <a:cs typeface="Trebuchet MS Bold" panose="020B0703020202090204" charset="0"/>
              </a:endParaRPr>
            </a:p>
          </p:txBody>
        </p:sp>
        <p:sp>
          <p:nvSpPr>
            <p:cNvPr id="215" name="线条"/>
            <p:cNvSpPr/>
            <p:nvPr/>
          </p:nvSpPr>
          <p:spPr>
            <a:xfrm>
              <a:off x="14241" y="17850"/>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0" name="椭圆 39"/>
          <p:cNvSpPr/>
          <p:nvPr>
            <p:custDataLst>
              <p:tags r:id="rId1"/>
            </p:custDataLst>
          </p:nvPr>
        </p:nvSpPr>
        <p:spPr>
          <a:xfrm>
            <a:off x="4479290" y="4226560"/>
            <a:ext cx="4274185" cy="42373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grpSp>
        <p:nvGrpSpPr>
          <p:cNvPr id="2" name="组合 1"/>
          <p:cNvGrpSpPr/>
          <p:nvPr/>
        </p:nvGrpSpPr>
        <p:grpSpPr>
          <a:xfrm>
            <a:off x="-20955" y="13970"/>
            <a:ext cx="3607435" cy="1744980"/>
            <a:chOff x="-33" y="-13"/>
            <a:chExt cx="9404" cy="2748"/>
          </a:xfrm>
        </p:grpSpPr>
        <p:sp>
          <p:nvSpPr>
            <p:cNvPr id="7" name="矩形"/>
            <p:cNvSpPr/>
            <p:nvPr>
              <p:custDataLst>
                <p:tags r:id="rId2"/>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3"/>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结构分解法</a:t>
              </a:r>
              <a:endParaRPr lang="zh-CN" altLang="en-US" sz="5000" dirty="0">
                <a:solidFill>
                  <a:srgbClr val="0C7BE0"/>
                </a:solidFill>
                <a:latin typeface="Helvetica Neue" panose="02000503000000020004" charset="0"/>
                <a:ea typeface="黑体-简" panose="02000000000000000000" charset="-122"/>
              </a:endParaRPr>
            </a:p>
          </p:txBody>
        </p:sp>
      </p:grpSp>
      <p:sp>
        <p:nvSpPr>
          <p:cNvPr id="41" name="弧形 40"/>
          <p:cNvSpPr/>
          <p:nvPr>
            <p:custDataLst>
              <p:tags r:id="rId4"/>
            </p:custDataLst>
          </p:nvPr>
        </p:nvSpPr>
        <p:spPr>
          <a:xfrm>
            <a:off x="3736873" y="312411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5"/>
            </p:custDataLst>
          </p:nvPr>
        </p:nvSpPr>
        <p:spPr>
          <a:xfrm>
            <a:off x="5208447" y="590875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6"/>
            </p:custDataLst>
          </p:nvPr>
        </p:nvSpPr>
        <p:spPr>
          <a:xfrm>
            <a:off x="4901752" y="422645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结构分解法</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7"/>
            </p:custDataLst>
          </p:nvPr>
        </p:nvSpPr>
        <p:spPr>
          <a:xfrm>
            <a:off x="10038427" y="596094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8"/>
            </p:custDataLst>
          </p:nvPr>
        </p:nvSpPr>
        <p:spPr>
          <a:xfrm>
            <a:off x="9783630" y="596166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9"/>
            </p:custDataLst>
          </p:nvPr>
        </p:nvSpPr>
        <p:spPr>
          <a:xfrm>
            <a:off x="9494488" y="590858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10"/>
            </p:custDataLst>
          </p:nvPr>
        </p:nvSpPr>
        <p:spPr>
          <a:xfrm>
            <a:off x="10284759" y="615017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9647120" y="6062280"/>
            <a:ext cx="420798" cy="420798"/>
          </a:xfrm>
          <a:prstGeom prst="rect">
            <a:avLst/>
          </a:prstGeom>
        </p:spPr>
      </p:pic>
      <p:sp>
        <p:nvSpPr>
          <p:cNvPr id="182" name="文本框 181"/>
          <p:cNvSpPr txBox="1"/>
          <p:nvPr>
            <p:custDataLst>
              <p:tags r:id="rId14"/>
            </p:custDataLst>
          </p:nvPr>
        </p:nvSpPr>
        <p:spPr>
          <a:xfrm>
            <a:off x="12730480" y="2872740"/>
            <a:ext cx="8177530" cy="7782560"/>
          </a:xfrm>
          <a:prstGeom prst="rect">
            <a:avLst/>
          </a:prstGeom>
          <a:noFill/>
        </p:spPr>
        <p:txBody>
          <a:bodyPr wrap="square" rtlCol="0">
            <a:noAutofit/>
          </a:bodyPr>
          <a:lstStyle/>
          <a:p>
            <a:pPr algn="l" fontAlgn="auto">
              <a:lnSpc>
                <a:spcPct val="130000"/>
              </a:lnSpc>
              <a:spcAft>
                <a:spcPts val="1000"/>
              </a:spcAft>
            </a:pPr>
            <a:r>
              <a:rPr lang="zh-CN" altLang="en-US" sz="3600" spc="150">
                <a:solidFill>
                  <a:srgbClr val="535353"/>
                </a:solidFill>
                <a:uFillTx/>
                <a:latin typeface="Heiti SC Medium" panose="02000000000000000000" charset="-122"/>
                <a:ea typeface="Heiti SC Medium" panose="02000000000000000000" charset="-122"/>
                <a:sym typeface="微软雅黑" charset="-122"/>
              </a:rPr>
              <a:t>结构分解法采用金字塔形结构，可使业务结构的层次更分明、条理更清晰，简单明了地表达了各业务结构之间的关系。</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a:p>
            <a:pPr algn="l" fontAlgn="auto">
              <a:lnSpc>
                <a:spcPct val="130000"/>
              </a:lnSpc>
              <a:spcAft>
                <a:spcPts val="1000"/>
              </a:spcAft>
            </a:pPr>
            <a:r>
              <a:rPr lang="zh-CN" altLang="en-US" sz="3600" spc="150">
                <a:solidFill>
                  <a:srgbClr val="535353"/>
                </a:solidFill>
                <a:uFillTx/>
                <a:latin typeface="Heiti SC Medium" panose="02000000000000000000" charset="-122"/>
                <a:ea typeface="Heiti SC Medium" panose="02000000000000000000" charset="-122"/>
                <a:sym typeface="微软雅黑" charset="-122"/>
              </a:rPr>
              <a:t>可采用逻辑树方式进行对比分析，它是</a:t>
            </a:r>
            <a:r>
              <a:rPr lang="zh-CN" altLang="en-US" sz="3600" spc="150">
                <a:solidFill>
                  <a:srgbClr val="535353"/>
                </a:solidFill>
                <a:uFillTx/>
                <a:latin typeface="Heiti SC Medium" panose="02000000000000000000" charset="-122"/>
                <a:ea typeface="Heiti SC Medium" panose="02000000000000000000" charset="-122"/>
                <a:sym typeface="微软雅黑" charset="-122"/>
              </a:rPr>
              <a:t>将问题按项目组成结构进行分层罗列，从最高层开始，逐步向下扩展，如剥洋葱、剥笋一样，层层深入，分析项目构成的变化，直至找到问题所在。</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p:txBody>
      </p:sp>
    </p:spTree>
  </p:cSld>
  <p:clrMapOvr>
    <a:masterClrMapping/>
  </p:clrMapOvr>
  <p:transition spd="slow" advClick="0" advTm="0">
    <p:push dir="u"/>
  </p:transition>
</p:sld>
</file>

<file path=ppt/slides/slide3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13970"/>
            <a:ext cx="502475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结构分解法示例</a:t>
              </a:r>
              <a:endParaRPr lang="zh-CN" altLang="en-US" sz="5000" dirty="0">
                <a:solidFill>
                  <a:srgbClr val="0C7BE0"/>
                </a:solidFill>
                <a:latin typeface="Helvetica Neue" panose="02000503000000020004" charset="0"/>
                <a:ea typeface="黑体-简" panose="02000000000000000000" charset="-122"/>
              </a:endParaRPr>
            </a:p>
          </p:txBody>
        </p:sp>
      </p:grpSp>
      <p:pic>
        <p:nvPicPr>
          <p:cNvPr id="4" name="C9F754DE-2CAD-44b6-B708-469DEB6407EB-1" descr="wpsoffice"/>
          <p:cNvPicPr>
            <a:picLocks noChangeAspect="1"/>
          </p:cNvPicPr>
          <p:nvPr/>
        </p:nvPicPr>
        <p:blipFill>
          <a:blip r:embed="rId3"/>
          <a:stretch>
            <a:fillRect/>
          </a:stretch>
        </p:blipFill>
        <p:spPr>
          <a:xfrm>
            <a:off x="6275070" y="1759585"/>
            <a:ext cx="11017250" cy="10821670"/>
          </a:xfrm>
          <a:prstGeom prst="rect">
            <a:avLst/>
          </a:prstGeom>
        </p:spPr>
      </p:pic>
    </p:spTree>
  </p:cSld>
  <p:clrMapOvr>
    <a:masterClrMapping/>
  </p:clrMapOvr>
  <p:transition spd="slow" advClick="0" advTm="0">
    <p:push dir="u"/>
  </p:transition>
</p:sld>
</file>

<file path=ppt/slides/slide3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4" name="C9F754DE-2CAD-44b6-B708-469DEB6407EB-2" descr="wpsoffice"/>
          <p:cNvPicPr>
            <a:picLocks noChangeAspect="1"/>
          </p:cNvPicPr>
          <p:nvPr/>
        </p:nvPicPr>
        <p:blipFill>
          <a:blip r:embed="rId1">
            <a:alphaModFix amt="85000"/>
          </a:blip>
          <a:stretch>
            <a:fillRect/>
          </a:stretch>
        </p:blipFill>
        <p:spPr>
          <a:xfrm>
            <a:off x="5539740" y="2888615"/>
            <a:ext cx="18296255" cy="10773410"/>
          </a:xfrm>
          <a:prstGeom prst="rect">
            <a:avLst/>
          </a:prstGeom>
        </p:spPr>
      </p:pic>
      <p:grpSp>
        <p:nvGrpSpPr>
          <p:cNvPr id="2" name="组合 1"/>
          <p:cNvGrpSpPr/>
          <p:nvPr/>
        </p:nvGrpSpPr>
        <p:grpSpPr>
          <a:xfrm>
            <a:off x="-20955" y="13970"/>
            <a:ext cx="5024755" cy="1744980"/>
            <a:chOff x="-33" y="-13"/>
            <a:chExt cx="9404" cy="2748"/>
          </a:xfrm>
        </p:grpSpPr>
        <p:sp>
          <p:nvSpPr>
            <p:cNvPr id="7" name="矩形"/>
            <p:cNvSpPr/>
            <p:nvPr>
              <p:custDataLst>
                <p:tags r:id="rId2"/>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3"/>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结构分解法示例</a:t>
              </a:r>
              <a:endParaRPr lang="zh-CN" altLang="en-US" sz="5000" dirty="0">
                <a:solidFill>
                  <a:srgbClr val="0C7BE0"/>
                </a:solidFill>
                <a:latin typeface="Helvetica Neue" panose="02000503000000020004" charset="0"/>
                <a:ea typeface="黑体-简" panose="02000000000000000000" charset="-122"/>
              </a:endParaRPr>
            </a:p>
          </p:txBody>
        </p:sp>
      </p:grpSp>
      <p:grpSp>
        <p:nvGrpSpPr>
          <p:cNvPr id="12" name="组合 11"/>
          <p:cNvGrpSpPr/>
          <p:nvPr/>
        </p:nvGrpSpPr>
        <p:grpSpPr>
          <a:xfrm>
            <a:off x="464185" y="737870"/>
            <a:ext cx="9167872" cy="7067550"/>
            <a:chOff x="5298" y="2218"/>
            <a:chExt cx="26920" cy="18333"/>
          </a:xfrm>
        </p:grpSpPr>
        <p:pic>
          <p:nvPicPr>
            <p:cNvPr id="5" name="https://photo-static-api.fotomore.com/creative/vcg/veer/400/new/VCG41N468111120.jpg?uid=386&amp;timestamp=1703586392&amp;sign=be098e9600feca6d02d3856128c4f7ca" descr="&amp;pky270_sjzg_VCG41N468111120&amp;2&amp;src_toppic_inpsrchzd1&amp;"/>
            <p:cNvPicPr>
              <a:picLocks noChangeAspect="1"/>
            </p:cNvPicPr>
            <p:nvPr>
              <p:custDataLst>
                <p:tags r:id="rId4"/>
              </p:custDataLst>
            </p:nvPr>
          </p:nvPicPr>
          <p:blipFill>
            <a:blip r:embed="rId5"/>
            <a:stretch>
              <a:fillRect/>
            </a:stretch>
          </p:blipFill>
          <p:spPr>
            <a:xfrm>
              <a:off x="5298" y="8413"/>
              <a:ext cx="7146" cy="12138"/>
            </a:xfrm>
            <a:prstGeom prst="rect">
              <a:avLst/>
            </a:prstGeom>
          </p:spPr>
        </p:pic>
        <p:sp>
          <p:nvSpPr>
            <p:cNvPr id="6" name="云形 5"/>
            <p:cNvSpPr/>
            <p:nvPr>
              <p:custDataLst>
                <p:tags r:id="rId6"/>
              </p:custDataLst>
            </p:nvPr>
          </p:nvSpPr>
          <p:spPr>
            <a:xfrm>
              <a:off x="13292" y="2218"/>
              <a:ext cx="18926" cy="12137"/>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1" name="云形 10"/>
            <p:cNvSpPr/>
            <p:nvPr>
              <p:custDataLst>
                <p:tags r:id="rId7"/>
              </p:custDataLst>
            </p:nvPr>
          </p:nvSpPr>
          <p:spPr>
            <a:xfrm>
              <a:off x="9268" y="8198"/>
              <a:ext cx="3698" cy="2930"/>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60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a:t>
              </a:r>
              <a:endParaRPr kumimoji="0" lang="zh-CN" altLang="en-US" sz="360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10" name="文本框 9"/>
            <p:cNvSpPr txBox="1"/>
            <p:nvPr>
              <p:custDataLst>
                <p:tags r:id="rId8"/>
              </p:custDataLst>
            </p:nvPr>
          </p:nvSpPr>
          <p:spPr>
            <a:xfrm>
              <a:off x="15648" y="4733"/>
              <a:ext cx="16570" cy="7109"/>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lstStyle/>
            <a:p>
              <a:pPr marL="0" marR="0" algn="l" defTabSz="821690" rtl="0" fontAlgn="auto" latinLnBrk="0" hangingPunct="0">
                <a:lnSpc>
                  <a:spcPct val="130000"/>
                </a:lnSpc>
                <a:spcBef>
                  <a:spcPts val="0"/>
                </a:spcBef>
                <a:spcAft>
                  <a:spcPts val="0"/>
                </a:spcAft>
                <a:buClrTx/>
                <a:buSzTx/>
                <a:buFontTx/>
                <a:buNone/>
              </a:pPr>
              <a:r>
                <a:rPr kumimoji="0" lang="zh-CN" altLang="en-US" sz="44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小谢，公司</a:t>
              </a:r>
              <a:r>
                <a:rPr kumimoji="0" lang="en-US" altLang="zh-CN" sz="44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4</a:t>
              </a:r>
              <a:r>
                <a:rPr kumimoji="0" lang="zh-CN" altLang="en-US" sz="44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月收入比</a:t>
              </a:r>
              <a:r>
                <a:rPr kumimoji="0" lang="en-US" altLang="zh-CN" sz="44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3</a:t>
              </a:r>
              <a:r>
                <a:rPr kumimoji="0" lang="zh-CN" altLang="en-US" sz="44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月收入下降</a:t>
              </a:r>
              <a:r>
                <a:rPr kumimoji="0" lang="en-US" altLang="zh-CN" sz="44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10%</a:t>
              </a:r>
              <a:r>
                <a:rPr kumimoji="0" lang="zh-CN" altLang="en-US" sz="44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，是什么原因呢？</a:t>
              </a:r>
              <a:endParaRPr kumimoji="0" lang="zh-CN" altLang="en-US" sz="44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sp>
          <p:nvSpPr>
            <p:cNvPr id="8" name="云形 7"/>
            <p:cNvSpPr/>
            <p:nvPr>
              <p:custDataLst>
                <p:tags r:id="rId9"/>
              </p:custDataLst>
            </p:nvPr>
          </p:nvSpPr>
          <p:spPr>
            <a:xfrm>
              <a:off x="9069" y="11384"/>
              <a:ext cx="309" cy="319"/>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600" i="0" u="none" strike="noStrike" cap="none" spc="0" normalizeH="0" baseline="0">
                <a:ln>
                  <a:noFill/>
                </a:ln>
                <a:solidFill>
                  <a:srgbClr val="FFFFFF"/>
                </a:solidFill>
                <a:effectLst/>
                <a:uFillTx/>
                <a:latin typeface="Helvetica Neue Medium" panose="02000503000000020004"/>
                <a:ea typeface="宋体" charset="0"/>
                <a:cs typeface="Helvetica Neue Medium" panose="02000503000000020004"/>
                <a:sym typeface="Helvetica Neue Medium" panose="02000503000000020004"/>
              </a:endParaRPr>
            </a:p>
          </p:txBody>
        </p:sp>
        <p:sp>
          <p:nvSpPr>
            <p:cNvPr id="9" name="云形 8"/>
            <p:cNvSpPr/>
            <p:nvPr>
              <p:custDataLst>
                <p:tags r:id="rId10"/>
              </p:custDataLst>
            </p:nvPr>
          </p:nvSpPr>
          <p:spPr>
            <a:xfrm>
              <a:off x="9544" y="10881"/>
              <a:ext cx="728" cy="687"/>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600" i="0" u="none" strike="noStrike" cap="none" spc="0" normalizeH="0" baseline="0">
                <a:ln>
                  <a:noFill/>
                </a:ln>
                <a:solidFill>
                  <a:srgbClr val="FFFFFF"/>
                </a:solidFill>
                <a:effectLst/>
                <a:uFillTx/>
                <a:latin typeface="Helvetica Neue Medium" panose="02000503000000020004"/>
                <a:ea typeface="宋体" charset="0"/>
                <a:cs typeface="Helvetica Neue Medium" panose="02000503000000020004"/>
                <a:sym typeface="Helvetica Neue Medium" panose="02000503000000020004"/>
              </a:endParaRPr>
            </a:p>
          </p:txBody>
        </p:sp>
      </p:grpSp>
      <p:sp>
        <p:nvSpPr>
          <p:cNvPr id="15" name="下箭头 14"/>
          <p:cNvSpPr/>
          <p:nvPr/>
        </p:nvSpPr>
        <p:spPr>
          <a:xfrm>
            <a:off x="16627475" y="4172585"/>
            <a:ext cx="1028065" cy="1641475"/>
          </a:xfrm>
          <a:prstGeom prst="downArrow">
            <a:avLst/>
          </a:prstGeom>
          <a:solidFill>
            <a:schemeClr val="accent6"/>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18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10</a:t>
            </a:r>
            <a:r>
              <a:rPr kumimoji="0" lang="en-US" altLang="zh-CN" sz="12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a:t>
            </a:r>
            <a:endParaRPr kumimoji="0" lang="en-US" altLang="zh-CN" sz="12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16" name="下箭头 15"/>
          <p:cNvSpPr/>
          <p:nvPr>
            <p:custDataLst>
              <p:tags r:id="rId11"/>
            </p:custDataLst>
          </p:nvPr>
        </p:nvSpPr>
        <p:spPr>
          <a:xfrm>
            <a:off x="16163925" y="11147425"/>
            <a:ext cx="1341120" cy="1641475"/>
          </a:xfrm>
          <a:prstGeom prst="downArrow">
            <a:avLst/>
          </a:prstGeom>
          <a:solidFill>
            <a:schemeClr val="accent6"/>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20%</a:t>
            </a:r>
            <a:endParaRPr kumimoji="0" lang="en-US" altLang="zh-CN" sz="20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17" name="下箭头 16"/>
          <p:cNvSpPr/>
          <p:nvPr>
            <p:custDataLst>
              <p:tags r:id="rId12"/>
            </p:custDataLst>
          </p:nvPr>
        </p:nvSpPr>
        <p:spPr>
          <a:xfrm>
            <a:off x="12192000" y="11147425"/>
            <a:ext cx="1341120" cy="1641475"/>
          </a:xfrm>
          <a:prstGeom prst="downArrow">
            <a:avLst/>
          </a:prstGeom>
          <a:solidFill>
            <a:schemeClr val="accent6"/>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20%</a:t>
            </a:r>
            <a:endParaRPr kumimoji="0" lang="en-US" altLang="zh-CN" sz="20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13" name="下箭头 12"/>
          <p:cNvSpPr/>
          <p:nvPr>
            <p:custDataLst>
              <p:tags r:id="rId13"/>
            </p:custDataLst>
          </p:nvPr>
        </p:nvSpPr>
        <p:spPr>
          <a:xfrm>
            <a:off x="15850870" y="7294880"/>
            <a:ext cx="1341755" cy="1800860"/>
          </a:xfrm>
          <a:prstGeom prst="downArrow">
            <a:avLst/>
          </a:prstGeom>
          <a:solidFill>
            <a:schemeClr val="accent6"/>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22%</a:t>
            </a:r>
            <a:endParaRPr kumimoji="0" lang="en-US" altLang="zh-CN" sz="2000" b="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19" name="上箭头 18"/>
          <p:cNvSpPr/>
          <p:nvPr/>
        </p:nvSpPr>
        <p:spPr>
          <a:xfrm>
            <a:off x="6093460" y="11148060"/>
            <a:ext cx="1341755" cy="1481455"/>
          </a:xfrm>
          <a:prstGeom prst="upArrow">
            <a:avLst/>
          </a:prstGeom>
          <a:solidFill>
            <a:srgbClr val="CC4D4C"/>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13%</a:t>
            </a:r>
            <a:endPar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22" name="上箭头 21"/>
          <p:cNvSpPr/>
          <p:nvPr>
            <p:custDataLst>
              <p:tags r:id="rId14"/>
            </p:custDataLst>
          </p:nvPr>
        </p:nvSpPr>
        <p:spPr>
          <a:xfrm>
            <a:off x="10622280" y="11148060"/>
            <a:ext cx="1341755" cy="1481455"/>
          </a:xfrm>
          <a:prstGeom prst="upArrow">
            <a:avLst/>
          </a:prstGeom>
          <a:solidFill>
            <a:srgbClr val="CC4D4C"/>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16%</a:t>
            </a:r>
            <a:endPar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23" name="上箭头 22"/>
          <p:cNvSpPr/>
          <p:nvPr>
            <p:custDataLst>
              <p:tags r:id="rId15"/>
            </p:custDataLst>
          </p:nvPr>
        </p:nvSpPr>
        <p:spPr>
          <a:xfrm>
            <a:off x="9909810" y="7614285"/>
            <a:ext cx="1341755" cy="1481455"/>
          </a:xfrm>
          <a:prstGeom prst="upArrow">
            <a:avLst/>
          </a:prstGeom>
          <a:solidFill>
            <a:srgbClr val="CC4D4C"/>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15%</a:t>
            </a:r>
            <a:endPar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24" name="上箭头 23"/>
          <p:cNvSpPr/>
          <p:nvPr>
            <p:custDataLst>
              <p:tags r:id="rId16"/>
            </p:custDataLst>
          </p:nvPr>
        </p:nvSpPr>
        <p:spPr>
          <a:xfrm>
            <a:off x="21360130" y="7614285"/>
            <a:ext cx="1341755" cy="1481455"/>
          </a:xfrm>
          <a:prstGeom prst="upArrow">
            <a:avLst/>
          </a:prstGeom>
          <a:solidFill>
            <a:srgbClr val="CC4D4C"/>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6%</a:t>
            </a:r>
            <a:endPar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25" name="上箭头 24"/>
          <p:cNvSpPr/>
          <p:nvPr>
            <p:custDataLst>
              <p:tags r:id="rId17"/>
            </p:custDataLst>
          </p:nvPr>
        </p:nvSpPr>
        <p:spPr>
          <a:xfrm>
            <a:off x="17647920" y="11147425"/>
            <a:ext cx="1341755" cy="1481455"/>
          </a:xfrm>
          <a:prstGeom prst="upArrow">
            <a:avLst/>
          </a:prstGeom>
          <a:solidFill>
            <a:srgbClr val="CC4D4C"/>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3%</a:t>
            </a:r>
            <a:endPar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26" name="上箭头 25"/>
          <p:cNvSpPr/>
          <p:nvPr>
            <p:custDataLst>
              <p:tags r:id="rId18"/>
            </p:custDataLst>
          </p:nvPr>
        </p:nvSpPr>
        <p:spPr>
          <a:xfrm>
            <a:off x="22048470" y="11147425"/>
            <a:ext cx="1341755" cy="1481455"/>
          </a:xfrm>
          <a:prstGeom prst="upArrow">
            <a:avLst/>
          </a:prstGeom>
          <a:solidFill>
            <a:srgbClr val="CC4D4C"/>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8%</a:t>
            </a:r>
            <a:endParaRPr kumimoji="0" lang="en-US" altLang="zh-CN" sz="2000" b="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Tree>
  </p:cSld>
  <p:clrMapOvr>
    <a:masterClrMapping/>
  </p:clrMapOvr>
  <p:transition spd="slow" advClick="0" advTm="0">
    <p:push dir="u"/>
  </p:transition>
</p:sld>
</file>

<file path=ppt/slides/slide3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0" name="椭圆 39"/>
          <p:cNvSpPr/>
          <p:nvPr>
            <p:custDataLst>
              <p:tags r:id="rId1"/>
            </p:custDataLst>
          </p:nvPr>
        </p:nvSpPr>
        <p:spPr>
          <a:xfrm>
            <a:off x="4479290" y="4226560"/>
            <a:ext cx="4274185" cy="42373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grpSp>
        <p:nvGrpSpPr>
          <p:cNvPr id="2" name="组合 1"/>
          <p:cNvGrpSpPr/>
          <p:nvPr/>
        </p:nvGrpSpPr>
        <p:grpSpPr>
          <a:xfrm>
            <a:off x="-20955" y="13970"/>
            <a:ext cx="3607435" cy="1744980"/>
            <a:chOff x="-33" y="-13"/>
            <a:chExt cx="9404" cy="2748"/>
          </a:xfrm>
        </p:grpSpPr>
        <p:sp>
          <p:nvSpPr>
            <p:cNvPr id="7" name="矩形"/>
            <p:cNvSpPr/>
            <p:nvPr>
              <p:custDataLst>
                <p:tags r:id="rId2"/>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3"/>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因素分解法</a:t>
              </a:r>
              <a:endParaRPr lang="zh-CN" altLang="en-US" sz="5000" dirty="0">
                <a:solidFill>
                  <a:srgbClr val="0C7BE0"/>
                </a:solidFill>
                <a:latin typeface="Helvetica Neue" panose="02000503000000020004" charset="0"/>
                <a:ea typeface="黑体-简" panose="02000000000000000000" charset="-122"/>
              </a:endParaRPr>
            </a:p>
          </p:txBody>
        </p:sp>
      </p:grpSp>
      <p:sp>
        <p:nvSpPr>
          <p:cNvPr id="41" name="弧形 40"/>
          <p:cNvSpPr/>
          <p:nvPr>
            <p:custDataLst>
              <p:tags r:id="rId4"/>
            </p:custDataLst>
          </p:nvPr>
        </p:nvSpPr>
        <p:spPr>
          <a:xfrm>
            <a:off x="3736873" y="312411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5"/>
            </p:custDataLst>
          </p:nvPr>
        </p:nvSpPr>
        <p:spPr>
          <a:xfrm>
            <a:off x="5208447" y="590875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6"/>
            </p:custDataLst>
          </p:nvPr>
        </p:nvSpPr>
        <p:spPr>
          <a:xfrm>
            <a:off x="4901752" y="422645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因素分解法</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7"/>
            </p:custDataLst>
          </p:nvPr>
        </p:nvSpPr>
        <p:spPr>
          <a:xfrm>
            <a:off x="10038427" y="596094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8"/>
            </p:custDataLst>
          </p:nvPr>
        </p:nvSpPr>
        <p:spPr>
          <a:xfrm>
            <a:off x="9783630" y="596166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9"/>
            </p:custDataLst>
          </p:nvPr>
        </p:nvSpPr>
        <p:spPr>
          <a:xfrm>
            <a:off x="9494488" y="590858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10"/>
            </p:custDataLst>
          </p:nvPr>
        </p:nvSpPr>
        <p:spPr>
          <a:xfrm>
            <a:off x="10284759" y="615017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9647120" y="6062280"/>
            <a:ext cx="420798" cy="420798"/>
          </a:xfrm>
          <a:prstGeom prst="rect">
            <a:avLst/>
          </a:prstGeom>
        </p:spPr>
      </p:pic>
      <p:sp>
        <p:nvSpPr>
          <p:cNvPr id="182" name="文本框 181"/>
          <p:cNvSpPr txBox="1"/>
          <p:nvPr>
            <p:custDataLst>
              <p:tags r:id="rId14"/>
            </p:custDataLst>
          </p:nvPr>
        </p:nvSpPr>
        <p:spPr>
          <a:xfrm>
            <a:off x="12730480" y="2042160"/>
            <a:ext cx="8177530" cy="9163050"/>
          </a:xfrm>
          <a:prstGeom prst="rect">
            <a:avLst/>
          </a:prstGeom>
          <a:noFill/>
        </p:spPr>
        <p:txBody>
          <a:bodyPr wrap="square" rtlCol="0">
            <a:noAutofit/>
          </a:bodyPr>
          <a:lstStyle/>
          <a:p>
            <a:pPr algn="l" fontAlgn="auto">
              <a:lnSpc>
                <a:spcPct val="130000"/>
              </a:lnSpc>
              <a:spcAft>
                <a:spcPts val="1000"/>
              </a:spcAft>
            </a:pPr>
            <a:r>
              <a:rPr lang="zh-CN" altLang="en-US" sz="3600" spc="150">
                <a:solidFill>
                  <a:srgbClr val="535353"/>
                </a:solidFill>
                <a:uFillTx/>
                <a:latin typeface="Helvetica Neue" panose="02000503000000020004" charset="0"/>
                <a:ea typeface="黑体-简" panose="02000000000000000000" charset="-122"/>
                <a:sym typeface="微软雅黑" charset="-122"/>
              </a:rPr>
              <a:t>因素分解法把综合性指标分解为各个原始因素，主要用于分析有明确数量关联关系的各因素之间的变动对综合指标变动量的影响程度，从而确定影响指标变化的原因。</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spc="150">
                <a:solidFill>
                  <a:srgbClr val="535353"/>
                </a:solidFill>
                <a:uFillTx/>
                <a:latin typeface="Helvetica Neue" panose="02000503000000020004" charset="0"/>
                <a:ea typeface="黑体-简" panose="02000000000000000000" charset="-122"/>
                <a:sym typeface="微软雅黑" charset="-122"/>
              </a:rPr>
              <a:t>因素分析法的具体操作步骤如下：</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spc="150">
                <a:solidFill>
                  <a:srgbClr val="535353"/>
                </a:solidFill>
                <a:uFillTx/>
                <a:latin typeface="Helvetica Neue" panose="02000503000000020004" charset="0"/>
                <a:ea typeface="黑体-简" panose="02000000000000000000" charset="-122"/>
                <a:sym typeface="微软雅黑" charset="-122"/>
              </a:rPr>
              <a:t>（</a:t>
            </a:r>
            <a:r>
              <a:rPr lang="en-US" altLang="zh-CN" sz="3600" spc="150">
                <a:solidFill>
                  <a:srgbClr val="535353"/>
                </a:solidFill>
                <a:uFillTx/>
                <a:latin typeface="Helvetica Neue" panose="02000503000000020004" charset="0"/>
                <a:ea typeface="黑体-简" panose="02000000000000000000" charset="-122"/>
                <a:sym typeface="微软雅黑" charset="-122"/>
              </a:rPr>
              <a:t>1</a:t>
            </a:r>
            <a:r>
              <a:rPr lang="zh-CN" altLang="en-US" sz="3600" spc="150">
                <a:solidFill>
                  <a:srgbClr val="535353"/>
                </a:solidFill>
                <a:uFillTx/>
                <a:latin typeface="Helvetica Neue" panose="02000503000000020004" charset="0"/>
                <a:ea typeface="黑体-简" panose="02000000000000000000" charset="-122"/>
                <a:sym typeface="微软雅黑" charset="-122"/>
              </a:rPr>
              <a:t>）确定指标由哪些因素构成</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spc="150">
                <a:solidFill>
                  <a:srgbClr val="535353"/>
                </a:solidFill>
                <a:uFillTx/>
                <a:latin typeface="Helvetica Neue" panose="02000503000000020004" charset="0"/>
                <a:ea typeface="黑体-简" panose="02000000000000000000" charset="-122"/>
                <a:sym typeface="微软雅黑" charset="-122"/>
              </a:rPr>
              <a:t>（</a:t>
            </a:r>
            <a:r>
              <a:rPr lang="en-US" altLang="zh-CN" sz="3600" spc="150">
                <a:solidFill>
                  <a:srgbClr val="535353"/>
                </a:solidFill>
                <a:uFillTx/>
                <a:latin typeface="Helvetica Neue" panose="02000503000000020004" charset="0"/>
                <a:ea typeface="黑体-简" panose="02000000000000000000" charset="-122"/>
                <a:sym typeface="微软雅黑" charset="-122"/>
              </a:rPr>
              <a:t>2</a:t>
            </a:r>
            <a:r>
              <a:rPr lang="zh-CN" altLang="en-US" sz="3600" spc="150">
                <a:solidFill>
                  <a:srgbClr val="535353"/>
                </a:solidFill>
                <a:uFillTx/>
                <a:latin typeface="Helvetica Neue" panose="02000503000000020004" charset="0"/>
                <a:ea typeface="黑体-简" panose="02000000000000000000" charset="-122"/>
                <a:sym typeface="微软雅黑" charset="-122"/>
              </a:rPr>
              <a:t>）确定</a:t>
            </a:r>
            <a:r>
              <a:rPr lang="zh-CN" altLang="en-US" sz="3600" spc="150">
                <a:solidFill>
                  <a:srgbClr val="535353"/>
                </a:solidFill>
                <a:uFillTx/>
                <a:latin typeface="Helvetica Neue" panose="02000503000000020004" charset="0"/>
                <a:ea typeface="黑体-简" panose="02000000000000000000" charset="-122"/>
                <a:sym typeface="微软雅黑" charset="-122"/>
              </a:rPr>
              <a:t>各因素与指标的关系，如加、减、乘、除或函数等。</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spc="150">
                <a:solidFill>
                  <a:srgbClr val="535353"/>
                </a:solidFill>
                <a:uFillTx/>
                <a:latin typeface="Helvetica Neue" panose="02000503000000020004" charset="0"/>
                <a:ea typeface="黑体-简" panose="02000000000000000000" charset="-122"/>
                <a:sym typeface="微软雅黑" charset="-122"/>
              </a:rPr>
              <a:t>（</a:t>
            </a:r>
            <a:r>
              <a:rPr lang="en-US" altLang="zh-CN" sz="3600" spc="150">
                <a:solidFill>
                  <a:srgbClr val="535353"/>
                </a:solidFill>
                <a:uFillTx/>
                <a:latin typeface="Helvetica Neue" panose="02000503000000020004" charset="0"/>
                <a:ea typeface="黑体-简" panose="02000000000000000000" charset="-122"/>
                <a:sym typeface="微软雅黑" charset="-122"/>
              </a:rPr>
              <a:t>3</a:t>
            </a:r>
            <a:r>
              <a:rPr lang="zh-CN" altLang="en-US" sz="3600" spc="150">
                <a:solidFill>
                  <a:srgbClr val="535353"/>
                </a:solidFill>
                <a:uFillTx/>
                <a:latin typeface="Helvetica Neue" panose="02000503000000020004" charset="0"/>
                <a:ea typeface="黑体-简" panose="02000000000000000000" charset="-122"/>
                <a:sym typeface="微软雅黑" charset="-122"/>
              </a:rPr>
              <a:t>）测定、分析因素对指标变动的影响方向和程度。</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p:txBody>
      </p:sp>
    </p:spTree>
  </p:cSld>
  <p:clrMapOvr>
    <a:masterClrMapping/>
  </p:clrMapOvr>
  <p:transition spd="slow" advClick="0" advTm="0">
    <p:push dir="u"/>
  </p:transition>
</p:sld>
</file>

<file path=ppt/slides/slide3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13970"/>
            <a:ext cx="67176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典型应用</a:t>
              </a:r>
              <a:r>
                <a:rPr lang="en-US" altLang="zh-CN" sz="5000" dirty="0">
                  <a:solidFill>
                    <a:srgbClr val="0C7BE0"/>
                  </a:solidFill>
                  <a:latin typeface="Helvetica Neue" panose="02000503000000020004" charset="0"/>
                  <a:ea typeface="黑体-简" panose="02000000000000000000" charset="-122"/>
                </a:rPr>
                <a:t>-</a:t>
              </a:r>
              <a:r>
                <a:rPr lang="zh-CN" altLang="en-US" sz="5000" dirty="0">
                  <a:solidFill>
                    <a:srgbClr val="0C7BE0"/>
                  </a:solidFill>
                  <a:latin typeface="Helvetica Neue" panose="02000503000000020004" charset="0"/>
                  <a:ea typeface="黑体-简" panose="02000000000000000000" charset="-122"/>
                </a:rPr>
                <a:t>杜邦分析法</a:t>
              </a:r>
              <a:endParaRPr lang="zh-CN" altLang="en-US" sz="5000" dirty="0">
                <a:solidFill>
                  <a:srgbClr val="0C7BE0"/>
                </a:solidFill>
                <a:latin typeface="Helvetica Neue" panose="02000503000000020004" charset="0"/>
                <a:ea typeface="黑体-简" panose="02000000000000000000" charset="-122"/>
              </a:endParaRPr>
            </a:p>
          </p:txBody>
        </p:sp>
      </p:grpSp>
      <p:pic>
        <p:nvPicPr>
          <p:cNvPr id="5" name="图片 4"/>
          <p:cNvPicPr>
            <a:picLocks noChangeAspect="1"/>
          </p:cNvPicPr>
          <p:nvPr>
            <p:custDataLst>
              <p:tags r:id="rId3"/>
            </p:custDataLst>
          </p:nvPr>
        </p:nvPicPr>
        <p:blipFill>
          <a:blip r:embed="rId4">
            <a:alphaModFix amt="70000"/>
          </a:blip>
          <a:stretch>
            <a:fillRect/>
          </a:stretch>
        </p:blipFill>
        <p:spPr>
          <a:xfrm>
            <a:off x="803910" y="2852420"/>
            <a:ext cx="22775545" cy="8673465"/>
          </a:xfrm>
          <a:prstGeom prst="rect">
            <a:avLst/>
          </a:prstGeom>
        </p:spPr>
      </p:pic>
    </p:spTree>
  </p:cSld>
  <p:clrMapOvr>
    <a:masterClrMapping/>
  </p:clrMapOvr>
  <p:transition spd="slow" advClick="0" advTm="0">
    <p:push dir="u"/>
  </p:transition>
</p:sld>
</file>

<file path=ppt/slides/slide3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13970"/>
            <a:ext cx="67176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典型应用</a:t>
              </a:r>
              <a:r>
                <a:rPr lang="en-US" altLang="zh-CN" sz="5000" dirty="0">
                  <a:solidFill>
                    <a:srgbClr val="0C7BE0"/>
                  </a:solidFill>
                  <a:latin typeface="Helvetica Neue" panose="02000503000000020004" charset="0"/>
                  <a:ea typeface="黑体-简" panose="02000000000000000000" charset="-122"/>
                </a:rPr>
                <a:t>-</a:t>
              </a:r>
              <a:r>
                <a:rPr lang="zh-CN" altLang="en-US" sz="5000" dirty="0">
                  <a:solidFill>
                    <a:srgbClr val="0C7BE0"/>
                  </a:solidFill>
                  <a:latin typeface="Helvetica Neue" panose="02000503000000020004" charset="0"/>
                  <a:ea typeface="黑体-简" panose="02000000000000000000" charset="-122"/>
                </a:rPr>
                <a:t>杜邦分析法</a:t>
              </a:r>
              <a:endParaRPr lang="zh-CN" altLang="en-US" sz="5000" dirty="0">
                <a:solidFill>
                  <a:srgbClr val="0C7BE0"/>
                </a:solidFill>
                <a:latin typeface="Helvetica Neue" panose="02000503000000020004" charset="0"/>
                <a:ea typeface="黑体-简" panose="02000000000000000000" charset="-122"/>
              </a:endParaRPr>
            </a:p>
          </p:txBody>
        </p:sp>
      </p:grpSp>
      <p:pic>
        <p:nvPicPr>
          <p:cNvPr id="4" name="图片 3"/>
          <p:cNvPicPr>
            <a:picLocks noChangeAspect="1"/>
          </p:cNvPicPr>
          <p:nvPr>
            <p:custDataLst>
              <p:tags r:id="rId3"/>
            </p:custDataLst>
          </p:nvPr>
        </p:nvPicPr>
        <p:blipFill>
          <a:blip r:embed="rId4"/>
          <a:stretch>
            <a:fillRect/>
          </a:stretch>
        </p:blipFill>
        <p:spPr>
          <a:xfrm>
            <a:off x="10121265" y="748665"/>
            <a:ext cx="12352655" cy="12405995"/>
          </a:xfrm>
          <a:prstGeom prst="rect">
            <a:avLst/>
          </a:prstGeom>
        </p:spPr>
      </p:pic>
      <p:sp>
        <p:nvSpPr>
          <p:cNvPr id="182" name="文本框 181"/>
          <p:cNvSpPr txBox="1"/>
          <p:nvPr>
            <p:custDataLst>
              <p:tags r:id="rId5"/>
            </p:custDataLst>
          </p:nvPr>
        </p:nvSpPr>
        <p:spPr>
          <a:xfrm>
            <a:off x="859155" y="3049905"/>
            <a:ext cx="8177530" cy="7990840"/>
          </a:xfrm>
          <a:prstGeom prst="rect">
            <a:avLst/>
          </a:prstGeom>
          <a:noFill/>
        </p:spPr>
        <p:txBody>
          <a:bodyPr wrap="square" rtlCol="0">
            <a:noAutofit/>
          </a:bodyPr>
          <a:lstStyle/>
          <a:p>
            <a:pPr algn="l" fontAlgn="auto">
              <a:lnSpc>
                <a:spcPct val="130000"/>
              </a:lnSpc>
              <a:spcAft>
                <a:spcPts val="1000"/>
              </a:spcAft>
            </a:pPr>
            <a:r>
              <a:rPr lang="zh-CN" altLang="en-US" sz="3600" b="0" spc="150">
                <a:solidFill>
                  <a:srgbClr val="535353"/>
                </a:solidFill>
                <a:uFillTx/>
                <a:latin typeface="Helvetica Neue" panose="02000503000000020004" charset="0"/>
                <a:ea typeface="黑体-简" panose="02000000000000000000" charset="-122"/>
                <a:sym typeface="微软雅黑" charset="-122"/>
              </a:rPr>
              <a:t>金山办公公布的杜邦分析图。</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b="0" spc="150">
                <a:solidFill>
                  <a:srgbClr val="535353"/>
                </a:solidFill>
                <a:uFillTx/>
                <a:latin typeface="Helvetica Neue" panose="02000503000000020004" charset="0"/>
                <a:ea typeface="黑体-简" panose="02000000000000000000" charset="-122"/>
                <a:sym typeface="微软雅黑" charset="-122"/>
              </a:rPr>
              <a:t>访问地址：</a:t>
            </a:r>
            <a:r>
              <a:rPr lang="zh-CN" altLang="en-US" sz="3600" b="0" spc="150">
                <a:solidFill>
                  <a:srgbClr val="535353"/>
                </a:solidFill>
                <a:uFillTx/>
                <a:latin typeface="Helvetica Neue" panose="02000503000000020004" charset="0"/>
                <a:ea typeface="黑体-简" panose="02000000000000000000" charset="-122"/>
                <a:sym typeface="微软雅黑" charset="-122"/>
                <a:hlinkClick r:id="rId6" action="ppaction://hlinkfile"/>
              </a:rPr>
              <a:t>https://stockpage.10jqka.com.cn/688111/finance/#assetdebt</a:t>
            </a:r>
            <a:endParaRPr lang="zh-CN" altLang="en-US" sz="3600" b="0" spc="150">
              <a:solidFill>
                <a:srgbClr val="535353"/>
              </a:solidFill>
              <a:uFillTx/>
              <a:latin typeface="Helvetica Neue" panose="02000503000000020004" charset="0"/>
              <a:ea typeface="黑体-简" panose="02000000000000000000" charset="-122"/>
              <a:sym typeface="微软雅黑" charset="-122"/>
              <a:hlinkClick r:id="rId6" action="ppaction://hlinkfile"/>
            </a:endParaRPr>
          </a:p>
          <a:p>
            <a:pPr algn="l" fontAlgn="auto">
              <a:lnSpc>
                <a:spcPct val="130000"/>
              </a:lnSpc>
              <a:spcAft>
                <a:spcPts val="1000"/>
              </a:spcAft>
            </a:pP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b="0" spc="150">
                <a:solidFill>
                  <a:srgbClr val="535353"/>
                </a:solidFill>
                <a:uFillTx/>
                <a:latin typeface="Helvetica Neue" panose="02000503000000020004" charset="0"/>
                <a:ea typeface="黑体-简" panose="02000000000000000000" charset="-122"/>
                <a:sym typeface="微软雅黑" charset="-122"/>
              </a:rPr>
              <a:t>杜邦分析体系的特点是将若干个用以评价企业经营效率和财务状况的比率按其内在联系有机的结合起来，形成一个完整的指标体系，并最终通过权益收益率来综合</a:t>
            </a:r>
            <a:r>
              <a:rPr lang="zh-CN" altLang="en-US" sz="3600" b="0" spc="150">
                <a:solidFill>
                  <a:srgbClr val="535353"/>
                </a:solidFill>
                <a:uFillTx/>
                <a:latin typeface="Helvetica Neue" panose="02000503000000020004" charset="0"/>
                <a:ea typeface="黑体-简" panose="02000000000000000000" charset="-122"/>
                <a:sym typeface="微软雅黑" charset="-122"/>
              </a:rPr>
              <a:t>反应。</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p:txBody>
      </p:sp>
    </p:spTree>
  </p:cSld>
  <p:clrMapOvr>
    <a:masterClrMapping/>
  </p:clrMapOvr>
  <p:transition spd="slow" advClick="0" advTm="0">
    <p:push dir="u"/>
  </p:transition>
</p:sld>
</file>

<file path=ppt/slides/slide3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13970"/>
            <a:ext cx="67176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典型应用</a:t>
              </a:r>
              <a:r>
                <a:rPr lang="en-US" altLang="zh-CN" sz="5000" dirty="0">
                  <a:solidFill>
                    <a:srgbClr val="0C7BE0"/>
                  </a:solidFill>
                  <a:latin typeface="Helvetica Neue" panose="02000503000000020004" charset="0"/>
                  <a:ea typeface="黑体-简" panose="02000000000000000000" charset="-122"/>
                </a:rPr>
                <a:t>-</a:t>
              </a:r>
              <a:r>
                <a:rPr lang="zh-CN" altLang="en-US" sz="5000" dirty="0">
                  <a:solidFill>
                    <a:srgbClr val="0C7BE0"/>
                  </a:solidFill>
                  <a:latin typeface="Helvetica Neue" panose="02000503000000020004" charset="0"/>
                  <a:ea typeface="黑体-简" panose="02000000000000000000" charset="-122"/>
                </a:rPr>
                <a:t>杜邦分析法</a:t>
              </a:r>
              <a:endParaRPr lang="zh-CN" altLang="en-US" sz="5000" dirty="0">
                <a:solidFill>
                  <a:srgbClr val="0C7BE0"/>
                </a:solidFill>
                <a:latin typeface="Helvetica Neue" panose="02000503000000020004" charset="0"/>
                <a:ea typeface="黑体-简" panose="02000000000000000000" charset="-122"/>
              </a:endParaRPr>
            </a:p>
          </p:txBody>
        </p:sp>
      </p:grpSp>
      <p:sp>
        <p:nvSpPr>
          <p:cNvPr id="182" name="文本框 181"/>
          <p:cNvSpPr txBox="1"/>
          <p:nvPr>
            <p:custDataLst>
              <p:tags r:id="rId3"/>
            </p:custDataLst>
          </p:nvPr>
        </p:nvSpPr>
        <p:spPr>
          <a:xfrm>
            <a:off x="1229995" y="2287905"/>
            <a:ext cx="21466175" cy="10436225"/>
          </a:xfrm>
          <a:prstGeom prst="rect">
            <a:avLst/>
          </a:prstGeom>
          <a:noFill/>
        </p:spPr>
        <p:txBody>
          <a:bodyPr wrap="square" rtlCol="0">
            <a:noAutofit/>
          </a:bodyPr>
          <a:lstStyle/>
          <a:p>
            <a:pPr algn="l" fontAlgn="auto">
              <a:lnSpc>
                <a:spcPct val="130000"/>
              </a:lnSpc>
              <a:spcAft>
                <a:spcPts val="1000"/>
              </a:spcAft>
            </a:pPr>
            <a:r>
              <a:rPr lang="zh-CN" altLang="en-US" sz="3600" b="0" spc="150">
                <a:solidFill>
                  <a:srgbClr val="535353"/>
                </a:solidFill>
                <a:uFillTx/>
                <a:latin typeface="Helvetica Neue" panose="02000503000000020004" charset="0"/>
                <a:ea typeface="黑体-简" panose="02000000000000000000" charset="-122"/>
                <a:sym typeface="微软雅黑" charset="-122"/>
              </a:rPr>
              <a:t>杜邦分析图提供了下列主要的财务指标关系的信息：</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b="0" spc="150">
                <a:solidFill>
                  <a:srgbClr val="535353"/>
                </a:solidFill>
                <a:uFillTx/>
                <a:latin typeface="Helvetica Neue" panose="02000503000000020004" charset="0"/>
                <a:ea typeface="黑体-简" panose="02000000000000000000" charset="-122"/>
                <a:sym typeface="微软雅黑" charset="-122"/>
              </a:rPr>
              <a:t>（1）</a:t>
            </a:r>
            <a:r>
              <a:rPr lang="zh-CN" altLang="en-US" sz="3600" spc="150">
                <a:solidFill>
                  <a:srgbClr val="535353"/>
                </a:solidFill>
                <a:uFillTx/>
                <a:latin typeface="Heiti SC Medium" panose="02000000000000000000" charset="-122"/>
                <a:ea typeface="Heiti SC Medium" panose="02000000000000000000" charset="-122"/>
                <a:sym typeface="微软雅黑" charset="-122"/>
              </a:rPr>
              <a:t>净资产收益率</a:t>
            </a:r>
            <a:r>
              <a:rPr lang="zh-CN" altLang="en-US" sz="3600" b="0" spc="150">
                <a:solidFill>
                  <a:srgbClr val="535353"/>
                </a:solidFill>
                <a:uFillTx/>
                <a:latin typeface="Helvetica Neue" panose="02000503000000020004" charset="0"/>
                <a:ea typeface="黑体-简" panose="02000000000000000000" charset="-122"/>
                <a:sym typeface="微软雅黑" charset="-122"/>
              </a:rPr>
              <a:t>是一个综合性最强的财务比率，是杜邦分析系统的核心。它反映所有者投入资本的获利能力，同时反映企业筹资、投资、资产运营等活动的效率。决定净资产收益率高低的因素有三个方面：权益乘数、销售净利率和总资产周转率，它们分别反映了企业的负债比率、盈利能力比率和资产管理比率。</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b="0" spc="150">
                <a:solidFill>
                  <a:srgbClr val="535353"/>
                </a:solidFill>
                <a:uFillTx/>
                <a:latin typeface="Helvetica Neue" panose="02000503000000020004" charset="0"/>
                <a:ea typeface="黑体-简" panose="02000000000000000000" charset="-122"/>
                <a:sym typeface="微软雅黑" charset="-122"/>
              </a:rPr>
              <a:t>（2）</a:t>
            </a:r>
            <a:r>
              <a:rPr lang="zh-CN" altLang="en-US" sz="3600" spc="150">
                <a:solidFill>
                  <a:srgbClr val="535353"/>
                </a:solidFill>
                <a:uFillTx/>
                <a:latin typeface="Heiti SC Medium" panose="02000000000000000000" charset="-122"/>
                <a:ea typeface="Heiti SC Medium" panose="02000000000000000000" charset="-122"/>
                <a:sym typeface="微软雅黑" charset="-122"/>
              </a:rPr>
              <a:t>权益乘数</a:t>
            </a:r>
            <a:r>
              <a:rPr lang="zh-CN" altLang="en-US" sz="3600" b="0" spc="150">
                <a:solidFill>
                  <a:srgbClr val="535353"/>
                </a:solidFill>
                <a:uFillTx/>
                <a:latin typeface="Helvetica Neue" panose="02000503000000020004" charset="0"/>
                <a:ea typeface="黑体-简" panose="02000000000000000000" charset="-122"/>
                <a:sym typeface="微软雅黑" charset="-122"/>
              </a:rPr>
              <a:t>主要受资产负债率影响。负债比率越大，权益乘数越高，说明企业有较高的负债程度，给企业带来较多杠杆利益，同时也给企业带来了较多风险。</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r>
              <a:rPr lang="zh-CN" altLang="en-US" sz="3600" b="0" spc="150">
                <a:solidFill>
                  <a:srgbClr val="535353"/>
                </a:solidFill>
                <a:uFillTx/>
                <a:latin typeface="Helvetica Neue" panose="02000503000000020004" charset="0"/>
                <a:ea typeface="黑体-简" panose="02000000000000000000" charset="-122"/>
                <a:sym typeface="微软雅黑" charset="-122"/>
              </a:rPr>
              <a:t>（3）</a:t>
            </a:r>
            <a:r>
              <a:rPr lang="zh-CN" altLang="en-US" sz="3600" spc="150">
                <a:solidFill>
                  <a:srgbClr val="535353"/>
                </a:solidFill>
                <a:uFillTx/>
                <a:latin typeface="Heiti SC Medium" panose="02000000000000000000" charset="-122"/>
                <a:ea typeface="Heiti SC Medium" panose="02000000000000000000" charset="-122"/>
                <a:sym typeface="微软雅黑" charset="-122"/>
              </a:rPr>
              <a:t>总资产收益率</a:t>
            </a:r>
            <a:r>
              <a:rPr lang="zh-CN" altLang="en-US" sz="3600" b="0" spc="150">
                <a:solidFill>
                  <a:srgbClr val="535353"/>
                </a:solidFill>
                <a:uFillTx/>
                <a:latin typeface="Helvetica Neue" panose="02000503000000020004" charset="0"/>
                <a:ea typeface="黑体-简" panose="02000000000000000000" charset="-122"/>
                <a:sym typeface="微软雅黑" charset="-122"/>
              </a:rPr>
              <a:t>也是一个重要的财务比率，综合性也较强。它是销售净利率和总资产周转率的乘积，因此，要进一步从销售成果和资产营运两方面来分析。</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algn="l" fontAlgn="auto">
              <a:lnSpc>
                <a:spcPct val="130000"/>
              </a:lnSpc>
              <a:spcAft>
                <a:spcPts val="1000"/>
              </a:spcAft>
            </a:pP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p:txBody>
      </p:sp>
    </p:spTree>
  </p:cSld>
  <p:clrMapOvr>
    <a:masterClrMapping/>
  </p:clrMapOvr>
  <p:transition spd="slow" advClick="0" advTm="0">
    <p:push dir="u"/>
  </p:transition>
</p:sld>
</file>

<file path=ppt/slides/slide3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13970"/>
            <a:ext cx="671766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典型应用</a:t>
              </a:r>
              <a:r>
                <a:rPr lang="en-US" altLang="zh-CN" sz="5000" dirty="0">
                  <a:solidFill>
                    <a:srgbClr val="0C7BE0"/>
                  </a:solidFill>
                  <a:latin typeface="Helvetica Neue" panose="02000503000000020004" charset="0"/>
                  <a:ea typeface="黑体-简" panose="02000000000000000000" charset="-122"/>
                </a:rPr>
                <a:t>-</a:t>
              </a:r>
              <a:r>
                <a:rPr lang="zh-CN" altLang="en-US" sz="5000" dirty="0">
                  <a:solidFill>
                    <a:srgbClr val="0C7BE0"/>
                  </a:solidFill>
                  <a:latin typeface="Helvetica Neue" panose="02000503000000020004" charset="0"/>
                  <a:ea typeface="黑体-简" panose="02000000000000000000" charset="-122"/>
                </a:rPr>
                <a:t>杜邦分析法</a:t>
              </a:r>
              <a:endParaRPr lang="zh-CN" altLang="en-US" sz="5000" dirty="0">
                <a:solidFill>
                  <a:srgbClr val="0C7BE0"/>
                </a:solidFill>
                <a:latin typeface="Helvetica Neue" panose="02000503000000020004" charset="0"/>
                <a:ea typeface="黑体-简" panose="02000000000000000000" charset="-122"/>
              </a:endParaRPr>
            </a:p>
          </p:txBody>
        </p:sp>
      </p:grpSp>
      <p:sp>
        <p:nvSpPr>
          <p:cNvPr id="182" name="文本框 181"/>
          <p:cNvSpPr txBox="1"/>
          <p:nvPr>
            <p:custDataLst>
              <p:tags r:id="rId3"/>
            </p:custDataLst>
          </p:nvPr>
        </p:nvSpPr>
        <p:spPr>
          <a:xfrm>
            <a:off x="2373630" y="2287905"/>
            <a:ext cx="18790285" cy="6433185"/>
          </a:xfrm>
          <a:prstGeom prst="rect">
            <a:avLst/>
          </a:prstGeom>
          <a:noFill/>
        </p:spPr>
        <p:txBody>
          <a:bodyPr wrap="square" rtlCol="0">
            <a:noAutofit/>
          </a:bodyPr>
          <a:lstStyle/>
          <a:p>
            <a:pPr indent="457200" algn="l" fontAlgn="auto">
              <a:lnSpc>
                <a:spcPct val="160000"/>
              </a:lnSpc>
              <a:spcAft>
                <a:spcPts val="1000"/>
              </a:spcAft>
            </a:pPr>
            <a:r>
              <a:rPr lang="zh-CN" altLang="en-US" sz="3600" b="0" spc="150">
                <a:solidFill>
                  <a:srgbClr val="535353"/>
                </a:solidFill>
                <a:latin typeface="Helvetica Neue" panose="02000503000000020004" charset="0"/>
                <a:ea typeface="黑体-简" panose="02000000000000000000" charset="-122"/>
                <a:sym typeface="微软雅黑" charset="-122"/>
              </a:rPr>
              <a:t>　</a:t>
            </a:r>
            <a:r>
              <a:rPr lang="zh-CN" altLang="en-US" sz="3600" spc="150">
                <a:solidFill>
                  <a:srgbClr val="535353"/>
                </a:solidFill>
                <a:uFillTx/>
                <a:latin typeface="Heiti SC Medium" panose="02000000000000000000" charset="-122"/>
                <a:ea typeface="Heiti SC Medium" panose="02000000000000000000" charset="-122"/>
                <a:sym typeface="微软雅黑" charset="-122"/>
              </a:rPr>
              <a:t>销售净利率</a:t>
            </a:r>
            <a:r>
              <a:rPr lang="zh-CN" altLang="en-US" sz="3600" b="0" spc="150">
                <a:solidFill>
                  <a:srgbClr val="535353"/>
                </a:solidFill>
                <a:uFillTx/>
                <a:latin typeface="Helvetica Neue" panose="02000503000000020004" charset="0"/>
                <a:ea typeface="黑体-简" panose="02000000000000000000" charset="-122"/>
                <a:sym typeface="微软雅黑" charset="-122"/>
              </a:rPr>
              <a:t>反映了企业净利润与营业收入的关系，从这个意义上看提高销售净利率是提高企业盈利能力的关键所在。</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indent="457200" algn="l" fontAlgn="auto">
              <a:lnSpc>
                <a:spcPct val="160000"/>
              </a:lnSpc>
              <a:spcAft>
                <a:spcPts val="1000"/>
              </a:spcAft>
            </a:pPr>
            <a:r>
              <a:rPr lang="en-US" altLang="zh-CN" sz="3600" b="0" spc="150">
                <a:solidFill>
                  <a:srgbClr val="535353"/>
                </a:solidFill>
                <a:uFillTx/>
                <a:latin typeface="Helvetica Neue" panose="02000503000000020004" charset="0"/>
                <a:ea typeface="黑体-简" panose="02000000000000000000" charset="-122"/>
                <a:sym typeface="微软雅黑" charset="-122"/>
              </a:rPr>
              <a:t>  </a:t>
            </a:r>
            <a:r>
              <a:rPr lang="zh-CN" altLang="en-US" sz="3600" b="0" spc="150">
                <a:solidFill>
                  <a:srgbClr val="535353"/>
                </a:solidFill>
                <a:uFillTx/>
                <a:latin typeface="Helvetica Neue" panose="02000503000000020004" charset="0"/>
                <a:ea typeface="黑体-简" panose="02000000000000000000" charset="-122"/>
                <a:sym typeface="微软雅黑" charset="-122"/>
              </a:rPr>
              <a:t>要想</a:t>
            </a:r>
            <a:r>
              <a:rPr lang="zh-CN" altLang="en-US" sz="3600" spc="150">
                <a:solidFill>
                  <a:srgbClr val="535353"/>
                </a:solidFill>
                <a:uFillTx/>
                <a:latin typeface="Heiti SC Medium" panose="02000000000000000000" charset="-122"/>
                <a:ea typeface="Heiti SC Medium" panose="02000000000000000000" charset="-122"/>
                <a:sym typeface="微软雅黑" charset="-122"/>
              </a:rPr>
              <a:t>提高销售净利率</a:t>
            </a:r>
            <a:r>
              <a:rPr lang="zh-CN" altLang="en-US" sz="3600" b="0" spc="150">
                <a:solidFill>
                  <a:srgbClr val="535353"/>
                </a:solidFill>
                <a:uFillTx/>
                <a:latin typeface="Helvetica Neue" panose="02000503000000020004" charset="0"/>
                <a:ea typeface="黑体-简" panose="02000000000000000000" charset="-122"/>
                <a:sym typeface="微软雅黑" charset="-122"/>
              </a:rPr>
              <a:t>：一是要扩大营业收入；二是降低总成本费用。</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indent="457200" algn="l" fontAlgn="auto">
              <a:lnSpc>
                <a:spcPct val="160000"/>
              </a:lnSpc>
              <a:spcAft>
                <a:spcPts val="1000"/>
              </a:spcAft>
            </a:pPr>
            <a:r>
              <a:rPr lang="en-US" altLang="zh-CN" sz="3600" b="0" spc="150">
                <a:solidFill>
                  <a:srgbClr val="FF0000"/>
                </a:solidFill>
                <a:uFillTx/>
                <a:latin typeface="Helvetica Neue" panose="02000503000000020004" charset="0"/>
                <a:ea typeface="黑体-简" panose="02000000000000000000" charset="-122"/>
                <a:sym typeface="微软雅黑" charset="-122"/>
              </a:rPr>
              <a:t> </a:t>
            </a:r>
            <a:r>
              <a:rPr lang="zh-CN" altLang="en-US" sz="3600" b="0" spc="150">
                <a:solidFill>
                  <a:srgbClr val="535353"/>
                </a:solidFill>
                <a:uFillTx/>
                <a:latin typeface="Helvetica Neue" panose="02000503000000020004" charset="0"/>
                <a:ea typeface="黑体-简" panose="02000000000000000000" charset="-122"/>
                <a:sym typeface="微软雅黑" charset="-122"/>
              </a:rPr>
              <a:t> 而</a:t>
            </a:r>
            <a:r>
              <a:rPr lang="zh-CN" altLang="en-US" sz="3600" spc="150">
                <a:solidFill>
                  <a:srgbClr val="535353"/>
                </a:solidFill>
                <a:uFillTx/>
                <a:latin typeface="Heiti SC Medium" panose="02000000000000000000" charset="-122"/>
                <a:ea typeface="Heiti SC Medium" panose="02000000000000000000" charset="-122"/>
                <a:sym typeface="微软雅黑" charset="-122"/>
              </a:rPr>
              <a:t>降低各项成本费用开支</a:t>
            </a:r>
            <a:r>
              <a:rPr lang="zh-CN" altLang="en-US" sz="3600" b="0" spc="150">
                <a:solidFill>
                  <a:srgbClr val="535353"/>
                </a:solidFill>
                <a:uFillTx/>
                <a:latin typeface="Helvetica Neue" panose="02000503000000020004" charset="0"/>
                <a:ea typeface="黑体-简" panose="02000000000000000000" charset="-122"/>
                <a:sym typeface="微软雅黑" charset="-122"/>
              </a:rPr>
              <a:t>是企业财务管理的一项重要内容。通过各项成本费用开支的列示，有利于企业进行成本费用的结构分析，加强成本控制，以便为寻求降低成本费用的途径提供依据。</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p:txBody>
      </p:sp>
    </p:spTree>
  </p:cSld>
  <p:clrMapOvr>
    <a:masterClrMapping/>
  </p:clrMapOvr>
  <p:transition spd="slow" advClick="0" advTm="0">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561080" y="2461895"/>
            <a:ext cx="5433060" cy="2989580"/>
          </a:xfrm>
          <a:prstGeom prst="rightArrow">
            <a:avLst/>
          </a:prstGeom>
          <a:gradFill>
            <a:gsLst>
              <a:gs pos="0">
                <a:srgbClr val="2C89CE"/>
              </a:gs>
              <a:gs pos="100000">
                <a:srgbClr val="034373"/>
              </a:gs>
            </a:gsLst>
            <a:lin ang="5400000" scaled="0"/>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400"/>
          </a:p>
        </p:txBody>
      </p:sp>
      <p:sp>
        <p:nvSpPr>
          <p:cNvPr id="14" name="TextBox 16"/>
          <p:cNvSpPr txBox="1"/>
          <p:nvPr/>
        </p:nvSpPr>
        <p:spPr>
          <a:xfrm>
            <a:off x="9220200" y="2204720"/>
            <a:ext cx="12217400" cy="3380740"/>
          </a:xfrm>
          <a:prstGeom prst="rect">
            <a:avLst/>
          </a:prstGeom>
          <a:noFill/>
        </p:spPr>
        <p:txBody>
          <a:bodyPr wrap="square" lIns="182852" tIns="91428" rIns="182852" bIns="91428">
            <a:spAutoFit/>
          </a:bodyPr>
          <a:lstStyle/>
          <a:p>
            <a:pPr algn="l" defTabSz="1218565">
              <a:lnSpc>
                <a:spcPct val="130000"/>
              </a:lnSpc>
              <a:defRPr/>
            </a:pPr>
            <a:r>
              <a:rPr lang="zh-CN" altLang="en-US" sz="3200" kern="0" dirty="0">
                <a:solidFill>
                  <a:srgbClr val="757170"/>
                </a:solidFill>
                <a:latin typeface="Helvetica Neue" panose="02000503000000020004" charset="0"/>
                <a:ea typeface="黑体-简" panose="02000000000000000000" charset="-122"/>
              </a:rPr>
              <a:t>数据分析方法论主要是用来指导数据分析师进行一次完整的数据分析，它更多的是指数据分析思路，比如从那几封面开展数据分析？各方面包含什么内容和指标？</a:t>
            </a:r>
            <a:endParaRPr lang="zh-CN" altLang="en-US" sz="3200" kern="0" dirty="0">
              <a:solidFill>
                <a:srgbClr val="757170"/>
              </a:solidFill>
              <a:latin typeface="Helvetica Neue" panose="02000503000000020004" charset="0"/>
              <a:ea typeface="黑体-简" panose="02000000000000000000" charset="-122"/>
            </a:endParaRPr>
          </a:p>
          <a:p>
            <a:pPr algn="l" defTabSz="1218565">
              <a:lnSpc>
                <a:spcPct val="130000"/>
              </a:lnSpc>
              <a:defRPr/>
            </a:pPr>
            <a:r>
              <a:rPr lang="zh-CN" altLang="en-US" sz="3200" kern="0" dirty="0">
                <a:solidFill>
                  <a:srgbClr val="757170"/>
                </a:solidFill>
                <a:latin typeface="Helvetica Neue" panose="02000503000000020004" charset="0"/>
                <a:ea typeface="黑体-简" panose="02000000000000000000" charset="-122"/>
              </a:rPr>
              <a:t>数据分析方法主要从宏观角度</a:t>
            </a:r>
            <a:r>
              <a:rPr lang="zh-CN" altLang="en-US" sz="3200" kern="0" dirty="0">
                <a:solidFill>
                  <a:srgbClr val="757170"/>
                </a:solidFill>
                <a:latin typeface="Helvetica Neue" panose="02000503000000020004" charset="0"/>
                <a:ea typeface="黑体-简" panose="02000000000000000000" charset="-122"/>
              </a:rPr>
              <a:t>指导如何进行数据分析，它就像一个数据分析的前期规划，指导着后期数据分析工作的开展。</a:t>
            </a:r>
            <a:endParaRPr lang="zh-CN" altLang="en-US" sz="3200" kern="0" dirty="0">
              <a:solidFill>
                <a:srgbClr val="757170"/>
              </a:solidFill>
              <a:latin typeface="Helvetica Neue" panose="02000503000000020004" charset="0"/>
              <a:ea typeface="黑体-简" panose="02000000000000000000" charset="-122"/>
            </a:endParaRPr>
          </a:p>
        </p:txBody>
      </p:sp>
      <p:sp>
        <p:nvSpPr>
          <p:cNvPr id="17" name="TextBox 19"/>
          <p:cNvSpPr txBox="1"/>
          <p:nvPr/>
        </p:nvSpPr>
        <p:spPr>
          <a:xfrm>
            <a:off x="3517265" y="3304540"/>
            <a:ext cx="5734685" cy="1301750"/>
          </a:xfrm>
          <a:prstGeom prst="rect">
            <a:avLst/>
          </a:prstGeom>
          <a:noFill/>
        </p:spPr>
        <p:txBody>
          <a:bodyPr wrap="square" lIns="182852" tIns="91428" rIns="182852" bIns="91428">
            <a:spAutoFit/>
          </a:bodyPr>
          <a:lstStyle/>
          <a:p>
            <a:pPr algn="l" defTabSz="1218565">
              <a:lnSpc>
                <a:spcPct val="130000"/>
              </a:lnSpc>
              <a:defRPr/>
            </a:pPr>
            <a:r>
              <a:rPr lang="zh-CN" altLang="en-US" sz="5600" b="1" kern="0" dirty="0">
                <a:solidFill>
                  <a:schemeClr val="bg1">
                    <a:lumMod val="95000"/>
                  </a:schemeClr>
                </a:solidFill>
                <a:latin typeface="Helvetica Neue" panose="02000503000000020004" charset="0"/>
                <a:ea typeface="黑体-简" panose="02000000000000000000" charset="-122"/>
              </a:rPr>
              <a:t>数据分析方法论</a:t>
            </a:r>
            <a:endParaRPr lang="zh-CN" altLang="en-US" sz="5600" b="1" kern="0" dirty="0">
              <a:solidFill>
                <a:schemeClr val="bg1">
                  <a:lumMod val="95000"/>
                </a:schemeClr>
              </a:solidFill>
              <a:latin typeface="Helvetica Neue" panose="02000503000000020004" charset="0"/>
              <a:ea typeface="黑体-简" panose="02000000000000000000" charset="-122"/>
            </a:endParaRPr>
          </a:p>
        </p:txBody>
      </p:sp>
      <p:grpSp>
        <p:nvGrpSpPr>
          <p:cNvPr id="2" name="组合 1"/>
          <p:cNvGrpSpPr/>
          <p:nvPr/>
        </p:nvGrpSpPr>
        <p:grpSpPr>
          <a:xfrm>
            <a:off x="-20955" y="-8255"/>
            <a:ext cx="5714365" cy="1744980"/>
            <a:chOff x="-33" y="-13"/>
            <a:chExt cx="9404" cy="2748"/>
          </a:xfrm>
        </p:grpSpPr>
        <p:sp>
          <p:nvSpPr>
            <p:cNvPr id="3"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数据分析方法概念</a:t>
              </a:r>
              <a:endParaRPr lang="zh-CN" altLang="en-US" sz="5000" dirty="0">
                <a:solidFill>
                  <a:srgbClr val="0C7BE0"/>
                </a:solidFill>
                <a:latin typeface="Helvetica Neue" panose="02000503000000020004" charset="0"/>
                <a:ea typeface="黑体-简" panose="02000000000000000000" charset="-122"/>
              </a:endParaRPr>
            </a:p>
          </p:txBody>
        </p:sp>
      </p:grpSp>
      <p:grpSp>
        <p:nvGrpSpPr>
          <p:cNvPr id="34" name="组合 33"/>
          <p:cNvGrpSpPr/>
          <p:nvPr/>
        </p:nvGrpSpPr>
        <p:grpSpPr>
          <a:xfrm>
            <a:off x="4577398" y="6885940"/>
            <a:ext cx="15229205" cy="5114925"/>
            <a:chOff x="1034" y="2916"/>
            <a:chExt cx="17095" cy="6869"/>
          </a:xfrm>
        </p:grpSpPr>
        <p:cxnSp>
          <p:nvCxnSpPr>
            <p:cNvPr id="5" name="直接连接符 4"/>
            <p:cNvCxnSpPr/>
            <p:nvPr>
              <p:custDataLst>
                <p:tags r:id="rId3"/>
              </p:custDataLst>
            </p:nvPr>
          </p:nvCxnSpPr>
          <p:spPr>
            <a:xfrm flipV="1">
              <a:off x="6166" y="6732"/>
              <a:ext cx="0" cy="1947"/>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custDataLst>
                <p:tags r:id="rId4"/>
              </p:custDataLst>
            </p:nvPr>
          </p:nvCxnSpPr>
          <p:spPr>
            <a:xfrm flipV="1">
              <a:off x="8446" y="4785"/>
              <a:ext cx="0" cy="4929"/>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p:cNvCxnSpPr/>
            <p:nvPr>
              <p:custDataLst>
                <p:tags r:id="rId5"/>
              </p:custDataLst>
            </p:nvPr>
          </p:nvCxnSpPr>
          <p:spPr>
            <a:xfrm flipV="1">
              <a:off x="10757" y="3664"/>
              <a:ext cx="0" cy="4168"/>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custDataLst>
                <p:tags r:id="rId6"/>
              </p:custDataLst>
            </p:nvPr>
          </p:nvCxnSpPr>
          <p:spPr>
            <a:xfrm flipV="1">
              <a:off x="13067" y="5615"/>
              <a:ext cx="0" cy="3421"/>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7" name="椭圆 6"/>
            <p:cNvSpPr/>
            <p:nvPr>
              <p:custDataLst>
                <p:tags r:id="rId7"/>
              </p:custDataLst>
            </p:nvPr>
          </p:nvSpPr>
          <p:spPr>
            <a:xfrm>
              <a:off x="5466" y="5884"/>
              <a:ext cx="1338" cy="13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905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p>
          </p:txBody>
        </p:sp>
        <p:sp>
          <p:nvSpPr>
            <p:cNvPr id="15" name="椭圆 14"/>
            <p:cNvSpPr/>
            <p:nvPr>
              <p:custDataLst>
                <p:tags r:id="rId8"/>
              </p:custDataLst>
            </p:nvPr>
          </p:nvSpPr>
          <p:spPr>
            <a:xfrm>
              <a:off x="7777" y="3888"/>
              <a:ext cx="1338" cy="13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p>
          </p:txBody>
        </p:sp>
        <p:sp>
          <p:nvSpPr>
            <p:cNvPr id="16" name="椭圆 15"/>
            <p:cNvSpPr/>
            <p:nvPr>
              <p:custDataLst>
                <p:tags r:id="rId9"/>
              </p:custDataLst>
            </p:nvPr>
          </p:nvSpPr>
          <p:spPr>
            <a:xfrm>
              <a:off x="12398" y="4755"/>
              <a:ext cx="1338" cy="13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905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p>
          </p:txBody>
        </p:sp>
        <p:sp>
          <p:nvSpPr>
            <p:cNvPr id="11" name="椭圆 10"/>
            <p:cNvSpPr/>
            <p:nvPr>
              <p:custDataLst>
                <p:tags r:id="rId10"/>
              </p:custDataLst>
            </p:nvPr>
          </p:nvSpPr>
          <p:spPr>
            <a:xfrm>
              <a:off x="10088" y="2965"/>
              <a:ext cx="1338" cy="13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p>
          </p:txBody>
        </p:sp>
        <p:sp>
          <p:nvSpPr>
            <p:cNvPr id="18" name="矩形 17"/>
            <p:cNvSpPr/>
            <p:nvPr>
              <p:custDataLst>
                <p:tags r:id="rId11"/>
              </p:custDataLst>
            </p:nvPr>
          </p:nvSpPr>
          <p:spPr>
            <a:xfrm>
              <a:off x="8520" y="8217"/>
              <a:ext cx="2906" cy="784"/>
            </a:xfrm>
            <a:prstGeom prst="rect">
              <a:avLst/>
            </a:prstGeom>
          </p:spPr>
          <p:txBody>
            <a:bodyPr wrap="square" anchor="ctr">
              <a:spAutoFit/>
            </a:bodyPr>
            <a:lstStyle/>
            <a:p>
              <a:pPr algn="just">
                <a:lnSpc>
                  <a:spcPct val="120000"/>
                </a:lnSpc>
              </a:pPr>
              <a:r>
                <a:rPr lang="zh-CN" altLang="en-US" sz="2665" dirty="0">
                  <a:solidFill>
                    <a:srgbClr val="3574A0"/>
                  </a:solidFill>
                  <a:latin typeface="Helvetica Neue" panose="02000503000000020004" charset="0"/>
                  <a:ea typeface="黑体-简" panose="02000000000000000000" charset="-122"/>
                </a:rPr>
                <a:t>数据分析方法论</a:t>
              </a:r>
              <a:endParaRPr lang="zh-CN" altLang="en-US" sz="2665" dirty="0">
                <a:solidFill>
                  <a:srgbClr val="3574A0"/>
                </a:solidFill>
                <a:latin typeface="Helvetica Neue" panose="02000503000000020004" charset="0"/>
                <a:ea typeface="黑体-简" panose="02000000000000000000" charset="-122"/>
              </a:endParaRPr>
            </a:p>
          </p:txBody>
        </p:sp>
        <p:sp>
          <p:nvSpPr>
            <p:cNvPr id="12" name="矩形 11"/>
            <p:cNvSpPr/>
            <p:nvPr>
              <p:custDataLst>
                <p:tags r:id="rId12"/>
              </p:custDataLst>
            </p:nvPr>
          </p:nvSpPr>
          <p:spPr>
            <a:xfrm>
              <a:off x="1034" y="5835"/>
              <a:ext cx="4363" cy="653"/>
            </a:xfrm>
            <a:prstGeom prst="rect">
              <a:avLst/>
            </a:prstGeom>
          </p:spPr>
          <p:txBody>
            <a:bodyPr wrap="square">
              <a:spAutoFit/>
            </a:bodyPr>
            <a:lstStyle/>
            <a:p>
              <a:pPr algn="r">
                <a:lnSpc>
                  <a:spcPct val="120000"/>
                </a:lnSpc>
              </a:pPr>
              <a:r>
                <a:rPr lang="en-US" altLang="zh-CN" sz="2135" dirty="0">
                  <a:solidFill>
                    <a:schemeClr val="tx1">
                      <a:lumMod val="75000"/>
                      <a:lumOff val="25000"/>
                    </a:schemeClr>
                  </a:solidFill>
                  <a:latin typeface="Helvetica Neue" panose="02000503000000020004" charset="0"/>
                  <a:ea typeface="黑体-简" panose="02000000000000000000" charset="-122"/>
                </a:rPr>
                <a:t>5W2H</a:t>
              </a:r>
              <a:r>
                <a:rPr lang="zh-CN" altLang="en-US" sz="2135" dirty="0">
                  <a:solidFill>
                    <a:schemeClr val="tx1">
                      <a:lumMod val="75000"/>
                      <a:lumOff val="25000"/>
                    </a:schemeClr>
                  </a:solidFill>
                  <a:latin typeface="Helvetica Neue" panose="02000503000000020004" charset="0"/>
                  <a:ea typeface="黑体-简" panose="02000000000000000000" charset="-122"/>
                </a:rPr>
                <a:t>分析法</a:t>
              </a:r>
              <a:endParaRPr lang="zh-CN" altLang="en-US" sz="2135" dirty="0">
                <a:solidFill>
                  <a:schemeClr val="tx1">
                    <a:lumMod val="75000"/>
                    <a:lumOff val="25000"/>
                  </a:schemeClr>
                </a:solidFill>
                <a:latin typeface="Helvetica Neue" panose="02000503000000020004" charset="0"/>
                <a:ea typeface="黑体-简" panose="02000000000000000000" charset="-122"/>
              </a:endParaRPr>
            </a:p>
          </p:txBody>
        </p:sp>
        <p:sp>
          <p:nvSpPr>
            <p:cNvPr id="20" name="矩形 19"/>
            <p:cNvSpPr/>
            <p:nvPr>
              <p:custDataLst>
                <p:tags r:id="rId13"/>
              </p:custDataLst>
            </p:nvPr>
          </p:nvSpPr>
          <p:spPr>
            <a:xfrm>
              <a:off x="3419" y="3840"/>
              <a:ext cx="4363" cy="653"/>
            </a:xfrm>
            <a:prstGeom prst="rect">
              <a:avLst/>
            </a:prstGeom>
          </p:spPr>
          <p:txBody>
            <a:bodyPr wrap="square">
              <a:spAutoFit/>
            </a:bodyPr>
            <a:lstStyle/>
            <a:p>
              <a:pPr algn="r">
                <a:lnSpc>
                  <a:spcPct val="120000"/>
                </a:lnSpc>
              </a:pPr>
              <a:r>
                <a:rPr lang="en-US" altLang="zh-CN" sz="2135" dirty="0">
                  <a:solidFill>
                    <a:schemeClr val="tx1">
                      <a:lumMod val="75000"/>
                      <a:lumOff val="25000"/>
                    </a:schemeClr>
                  </a:solidFill>
                  <a:latin typeface="Helvetica Neue" panose="02000503000000020004" charset="0"/>
                  <a:ea typeface="黑体-简" panose="02000000000000000000" charset="-122"/>
                </a:rPr>
                <a:t>PEST</a:t>
              </a:r>
              <a:r>
                <a:rPr lang="zh-CN" altLang="en-US" sz="2135" dirty="0">
                  <a:solidFill>
                    <a:schemeClr val="tx1">
                      <a:lumMod val="75000"/>
                      <a:lumOff val="25000"/>
                    </a:schemeClr>
                  </a:solidFill>
                  <a:latin typeface="Helvetica Neue" panose="02000503000000020004" charset="0"/>
                  <a:ea typeface="黑体-简" panose="02000000000000000000" charset="-122"/>
                </a:rPr>
                <a:t>分析法</a:t>
              </a:r>
              <a:endParaRPr lang="zh-CN" altLang="en-US" sz="2135" dirty="0">
                <a:solidFill>
                  <a:schemeClr val="tx1">
                    <a:lumMod val="75000"/>
                    <a:lumOff val="25000"/>
                  </a:schemeClr>
                </a:solidFill>
                <a:latin typeface="Helvetica Neue" panose="02000503000000020004" charset="0"/>
                <a:ea typeface="黑体-简" panose="02000000000000000000" charset="-122"/>
              </a:endParaRPr>
            </a:p>
          </p:txBody>
        </p:sp>
        <p:sp>
          <p:nvSpPr>
            <p:cNvPr id="22" name="矩形 21"/>
            <p:cNvSpPr/>
            <p:nvPr>
              <p:custDataLst>
                <p:tags r:id="rId14"/>
              </p:custDataLst>
            </p:nvPr>
          </p:nvSpPr>
          <p:spPr>
            <a:xfrm>
              <a:off x="13766" y="4707"/>
              <a:ext cx="4363" cy="653"/>
            </a:xfrm>
            <a:prstGeom prst="rect">
              <a:avLst/>
            </a:prstGeom>
          </p:spPr>
          <p:txBody>
            <a:bodyPr wrap="square">
              <a:spAutoFit/>
            </a:bodyPr>
            <a:lstStyle/>
            <a:p>
              <a:pPr algn="l">
                <a:lnSpc>
                  <a:spcPct val="120000"/>
                </a:lnSpc>
              </a:pPr>
              <a:r>
                <a:rPr lang="en-US" altLang="zh-CN" sz="2135" dirty="0">
                  <a:solidFill>
                    <a:schemeClr val="tx1">
                      <a:lumMod val="75000"/>
                      <a:lumOff val="25000"/>
                    </a:schemeClr>
                  </a:solidFill>
                  <a:latin typeface="Helvetica Neue" panose="02000503000000020004" charset="0"/>
                  <a:ea typeface="黑体-简" panose="02000000000000000000" charset="-122"/>
                </a:rPr>
                <a:t>4P</a:t>
              </a:r>
              <a:r>
                <a:rPr lang="zh-CN" altLang="en-US" sz="2135" dirty="0">
                  <a:solidFill>
                    <a:schemeClr val="tx1">
                      <a:lumMod val="75000"/>
                      <a:lumOff val="25000"/>
                    </a:schemeClr>
                  </a:solidFill>
                  <a:latin typeface="Helvetica Neue" panose="02000503000000020004" charset="0"/>
                  <a:ea typeface="黑体-简" panose="02000000000000000000" charset="-122"/>
                </a:rPr>
                <a:t>营销理论</a:t>
              </a:r>
              <a:endParaRPr lang="zh-CN" altLang="en-US" sz="2135" dirty="0">
                <a:solidFill>
                  <a:schemeClr val="tx1">
                    <a:lumMod val="75000"/>
                    <a:lumOff val="25000"/>
                  </a:schemeClr>
                </a:solidFill>
                <a:latin typeface="Helvetica Neue" panose="02000503000000020004" charset="0"/>
                <a:ea typeface="黑体-简" panose="02000000000000000000" charset="-122"/>
              </a:endParaRPr>
            </a:p>
          </p:txBody>
        </p:sp>
        <p:sp>
          <p:nvSpPr>
            <p:cNvPr id="23" name="矩形 22"/>
            <p:cNvSpPr/>
            <p:nvPr>
              <p:custDataLst>
                <p:tags r:id="rId15"/>
              </p:custDataLst>
            </p:nvPr>
          </p:nvSpPr>
          <p:spPr>
            <a:xfrm>
              <a:off x="11426" y="2916"/>
              <a:ext cx="4363" cy="653"/>
            </a:xfrm>
            <a:prstGeom prst="rect">
              <a:avLst/>
            </a:prstGeom>
          </p:spPr>
          <p:txBody>
            <a:bodyPr wrap="square">
              <a:spAutoFit/>
            </a:bodyPr>
            <a:lstStyle/>
            <a:p>
              <a:pPr algn="l">
                <a:lnSpc>
                  <a:spcPct val="120000"/>
                </a:lnSpc>
              </a:pPr>
              <a:r>
                <a:rPr lang="zh-CN" altLang="en-US" sz="2135" dirty="0">
                  <a:solidFill>
                    <a:schemeClr val="tx1">
                      <a:lumMod val="75000"/>
                      <a:lumOff val="25000"/>
                    </a:schemeClr>
                  </a:solidFill>
                  <a:latin typeface="Helvetica Neue" panose="02000503000000020004" charset="0"/>
                  <a:ea typeface="黑体-简" panose="02000000000000000000" charset="-122"/>
                </a:rPr>
                <a:t>逻辑数分析法</a:t>
              </a:r>
              <a:endParaRPr lang="zh-CN" altLang="en-US" sz="2135" dirty="0">
                <a:solidFill>
                  <a:schemeClr val="tx1">
                    <a:lumMod val="75000"/>
                    <a:lumOff val="25000"/>
                  </a:schemeClr>
                </a:solidFill>
                <a:latin typeface="Helvetica Neue" panose="02000503000000020004" charset="0"/>
                <a:ea typeface="黑体-简" panose="02000000000000000000" charset="-122"/>
              </a:endParaRPr>
            </a:p>
          </p:txBody>
        </p:sp>
        <p:sp>
          <p:nvSpPr>
            <p:cNvPr id="24" name="椭圆 23"/>
            <p:cNvSpPr/>
            <p:nvPr>
              <p:custDataLst>
                <p:tags r:id="rId16"/>
              </p:custDataLst>
            </p:nvPr>
          </p:nvSpPr>
          <p:spPr>
            <a:xfrm>
              <a:off x="6117" y="7348"/>
              <a:ext cx="7248" cy="2437"/>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5" name="椭圆 24"/>
            <p:cNvSpPr/>
            <p:nvPr>
              <p:custDataLst>
                <p:tags r:id="rId17"/>
              </p:custDataLst>
            </p:nvPr>
          </p:nvSpPr>
          <p:spPr>
            <a:xfrm>
              <a:off x="7277" y="7738"/>
              <a:ext cx="4927" cy="1656"/>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6" name="椭圆 25"/>
            <p:cNvSpPr/>
            <p:nvPr>
              <p:custDataLst>
                <p:tags r:id="rId18"/>
              </p:custDataLst>
            </p:nvPr>
          </p:nvSpPr>
          <p:spPr>
            <a:xfrm>
              <a:off x="5573" y="5990"/>
              <a:ext cx="1125" cy="1125"/>
            </a:xfrm>
            <a:prstGeom prst="ellipse">
              <a:avLst/>
            </a:prstGeom>
            <a:gradFill>
              <a:gsLst>
                <a:gs pos="0">
                  <a:srgbClr val="2C89CE"/>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7" name="文本框 9"/>
            <p:cNvSpPr txBox="1"/>
            <p:nvPr>
              <p:custDataLst>
                <p:tags r:id="rId19"/>
              </p:custDataLst>
            </p:nvPr>
          </p:nvSpPr>
          <p:spPr>
            <a:xfrm>
              <a:off x="5807" y="6161"/>
              <a:ext cx="619" cy="784"/>
            </a:xfrm>
            <a:prstGeom prst="rect">
              <a:avLst/>
            </a:prstGeom>
            <a:noFill/>
          </p:spPr>
          <p:txBody>
            <a:bodyPr wrap="square" rtlCol="0" anchor="ctr">
              <a:spAutoFit/>
            </a:bodyPr>
            <a:lstStyle/>
            <a:p>
              <a:pPr algn="ctr"/>
              <a:r>
                <a:rPr lang="en-US" altLang="zh-CN" sz="3200" dirty="0">
                  <a:solidFill>
                    <a:schemeClr val="bg1">
                      <a:lumMod val="95000"/>
                    </a:schemeClr>
                  </a:solidFill>
                  <a:latin typeface="Helvetica Neue" panose="02000503000000020004" charset="0"/>
                  <a:ea typeface="黑体-简" panose="02000000000000000000" charset="-122"/>
                </a:rPr>
                <a:t>A</a:t>
              </a:r>
              <a:endParaRPr lang="en-US" altLang="zh-CN" sz="3200" dirty="0">
                <a:solidFill>
                  <a:schemeClr val="bg1">
                    <a:lumMod val="95000"/>
                  </a:schemeClr>
                </a:solidFill>
                <a:latin typeface="Helvetica Neue" panose="02000503000000020004" charset="0"/>
                <a:ea typeface="黑体-简" panose="02000000000000000000" charset="-122"/>
              </a:endParaRPr>
            </a:p>
          </p:txBody>
        </p:sp>
        <p:sp>
          <p:nvSpPr>
            <p:cNvPr id="28" name="椭圆 27"/>
            <p:cNvSpPr/>
            <p:nvPr>
              <p:custDataLst>
                <p:tags r:id="rId20"/>
              </p:custDataLst>
            </p:nvPr>
          </p:nvSpPr>
          <p:spPr>
            <a:xfrm>
              <a:off x="7883" y="3989"/>
              <a:ext cx="1125" cy="1125"/>
            </a:xfrm>
            <a:prstGeom prst="ellipse">
              <a:avLst/>
            </a:prstGeom>
            <a:gradFill>
              <a:gsLst>
                <a:gs pos="0">
                  <a:srgbClr val="2C89CE"/>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9" name="文本框 9"/>
            <p:cNvSpPr txBox="1"/>
            <p:nvPr>
              <p:custDataLst>
                <p:tags r:id="rId21"/>
              </p:custDataLst>
            </p:nvPr>
          </p:nvSpPr>
          <p:spPr>
            <a:xfrm>
              <a:off x="8123" y="4166"/>
              <a:ext cx="647" cy="784"/>
            </a:xfrm>
            <a:prstGeom prst="rect">
              <a:avLst/>
            </a:prstGeom>
            <a:noFill/>
          </p:spPr>
          <p:txBody>
            <a:bodyPr wrap="square" rtlCol="0" anchor="ctr">
              <a:spAutoFit/>
            </a:bodyPr>
            <a:lstStyle/>
            <a:p>
              <a:pPr algn="ctr"/>
              <a:r>
                <a:rPr lang="en-US" altLang="zh-CN" sz="3200" dirty="0">
                  <a:solidFill>
                    <a:schemeClr val="bg1">
                      <a:lumMod val="95000"/>
                    </a:schemeClr>
                  </a:solidFill>
                  <a:latin typeface="Helvetica Neue" panose="02000503000000020004" charset="0"/>
                  <a:ea typeface="黑体-简" panose="02000000000000000000" charset="-122"/>
                </a:rPr>
                <a:t>B</a:t>
              </a:r>
              <a:endParaRPr lang="en-US" altLang="zh-CN" sz="3200" dirty="0">
                <a:solidFill>
                  <a:schemeClr val="bg1">
                    <a:lumMod val="95000"/>
                  </a:schemeClr>
                </a:solidFill>
                <a:latin typeface="Helvetica Neue" panose="02000503000000020004" charset="0"/>
                <a:ea typeface="黑体-简" panose="02000000000000000000" charset="-122"/>
              </a:endParaRPr>
            </a:p>
          </p:txBody>
        </p:sp>
        <p:sp>
          <p:nvSpPr>
            <p:cNvPr id="30" name="椭圆 29"/>
            <p:cNvSpPr/>
            <p:nvPr>
              <p:custDataLst>
                <p:tags r:id="rId22"/>
              </p:custDataLst>
            </p:nvPr>
          </p:nvSpPr>
          <p:spPr>
            <a:xfrm>
              <a:off x="10200" y="3086"/>
              <a:ext cx="1125" cy="1125"/>
            </a:xfrm>
            <a:prstGeom prst="ellipse">
              <a:avLst/>
            </a:prstGeom>
            <a:gradFill rotWithShape="1">
              <a:gsLst>
                <a:gs pos="0">
                  <a:srgbClr val="2C89CE"/>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1" name="文本框 9"/>
            <p:cNvSpPr txBox="1"/>
            <p:nvPr>
              <p:custDataLst>
                <p:tags r:id="rId23"/>
              </p:custDataLst>
            </p:nvPr>
          </p:nvSpPr>
          <p:spPr>
            <a:xfrm>
              <a:off x="10432" y="3242"/>
              <a:ext cx="649" cy="784"/>
            </a:xfrm>
            <a:prstGeom prst="rect">
              <a:avLst/>
            </a:prstGeom>
            <a:noFill/>
          </p:spPr>
          <p:txBody>
            <a:bodyPr wrap="square" rtlCol="0" anchor="ctr">
              <a:noAutofit/>
            </a:bodyPr>
            <a:lstStyle/>
            <a:p>
              <a:pPr algn="ctr"/>
              <a:r>
                <a:rPr lang="en-US" altLang="zh-CN" sz="3200" dirty="0">
                  <a:solidFill>
                    <a:schemeClr val="bg1">
                      <a:lumMod val="95000"/>
                    </a:schemeClr>
                  </a:solidFill>
                  <a:latin typeface="Helvetica Neue" panose="02000503000000020004" charset="0"/>
                  <a:ea typeface="黑体-简" panose="02000000000000000000" charset="-122"/>
                </a:rPr>
                <a:t>C</a:t>
              </a:r>
              <a:endParaRPr lang="en-US" altLang="zh-CN" sz="3200" dirty="0">
                <a:solidFill>
                  <a:schemeClr val="bg1">
                    <a:lumMod val="95000"/>
                  </a:schemeClr>
                </a:solidFill>
                <a:latin typeface="Helvetica Neue" panose="02000503000000020004" charset="0"/>
                <a:ea typeface="黑体-简" panose="02000000000000000000" charset="-122"/>
              </a:endParaRPr>
            </a:p>
          </p:txBody>
        </p:sp>
        <p:sp>
          <p:nvSpPr>
            <p:cNvPr id="32" name="椭圆 31"/>
            <p:cNvSpPr/>
            <p:nvPr>
              <p:custDataLst>
                <p:tags r:id="rId24"/>
              </p:custDataLst>
            </p:nvPr>
          </p:nvSpPr>
          <p:spPr>
            <a:xfrm>
              <a:off x="12515" y="4875"/>
              <a:ext cx="1125" cy="1125"/>
            </a:xfrm>
            <a:prstGeom prst="ellipse">
              <a:avLst/>
            </a:prstGeom>
            <a:gradFill>
              <a:gsLst>
                <a:gs pos="0">
                  <a:srgbClr val="2C89CE"/>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3" name="文本框 9"/>
            <p:cNvSpPr txBox="1"/>
            <p:nvPr>
              <p:custDataLst>
                <p:tags r:id="rId25"/>
              </p:custDataLst>
            </p:nvPr>
          </p:nvSpPr>
          <p:spPr>
            <a:xfrm>
              <a:off x="12742" y="5033"/>
              <a:ext cx="649" cy="784"/>
            </a:xfrm>
            <a:prstGeom prst="rect">
              <a:avLst/>
            </a:prstGeom>
            <a:noFill/>
          </p:spPr>
          <p:txBody>
            <a:bodyPr wrap="square" rtlCol="0" anchor="ctr">
              <a:spAutoFit/>
            </a:bodyPr>
            <a:lstStyle/>
            <a:p>
              <a:pPr algn="ctr"/>
              <a:r>
                <a:rPr lang="en-US" altLang="zh-CN" sz="3200" dirty="0">
                  <a:solidFill>
                    <a:schemeClr val="bg1">
                      <a:lumMod val="95000"/>
                    </a:schemeClr>
                  </a:solidFill>
                  <a:latin typeface="Helvetica Neue" panose="02000503000000020004" charset="0"/>
                  <a:ea typeface="黑体-简" panose="02000000000000000000" charset="-122"/>
                </a:rPr>
                <a:t>D</a:t>
              </a:r>
              <a:endParaRPr lang="en-US" altLang="zh-CN" sz="3200" dirty="0">
                <a:solidFill>
                  <a:schemeClr val="bg1">
                    <a:lumMod val="95000"/>
                  </a:schemeClr>
                </a:solidFill>
                <a:latin typeface="Helvetica Neue" panose="02000503000000020004" charset="0"/>
                <a:ea typeface="黑体-简" panose="02000000000000000000" charset="-122"/>
              </a:endParaRPr>
            </a:p>
          </p:txBody>
        </p:sp>
      </p:gr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14" presetClass="entr" presetSubtype="1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randombar(horizontal)">
                                      <p:cBhvr>
                                        <p:cTn id="11" dur="500"/>
                                        <p:tgtEl>
                                          <p:spTgt spid="14"/>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randombar(horizontal)">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4" grpId="0"/>
      <p:bldP spid="17"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0" name="椭圆 39"/>
          <p:cNvSpPr/>
          <p:nvPr>
            <p:custDataLst>
              <p:tags r:id="rId1"/>
            </p:custDataLst>
          </p:nvPr>
        </p:nvSpPr>
        <p:spPr>
          <a:xfrm>
            <a:off x="4479290" y="4226560"/>
            <a:ext cx="4274185" cy="42373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grpSp>
        <p:nvGrpSpPr>
          <p:cNvPr id="2" name="组合 1"/>
          <p:cNvGrpSpPr/>
          <p:nvPr/>
        </p:nvGrpSpPr>
        <p:grpSpPr>
          <a:xfrm>
            <a:off x="-20955" y="13970"/>
            <a:ext cx="4335780" cy="1744980"/>
            <a:chOff x="-33" y="-13"/>
            <a:chExt cx="9404" cy="2748"/>
          </a:xfrm>
        </p:grpSpPr>
        <p:sp>
          <p:nvSpPr>
            <p:cNvPr id="7" name="矩形"/>
            <p:cNvSpPr/>
            <p:nvPr>
              <p:custDataLst>
                <p:tags r:id="rId2"/>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3"/>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漏斗图分析法</a:t>
              </a:r>
              <a:endParaRPr lang="zh-CN" altLang="en-US" sz="5000" dirty="0">
                <a:solidFill>
                  <a:srgbClr val="0C7BE0"/>
                </a:solidFill>
                <a:latin typeface="Helvetica Neue" panose="02000503000000020004" charset="0"/>
                <a:ea typeface="黑体-简" panose="02000000000000000000" charset="-122"/>
              </a:endParaRPr>
            </a:p>
          </p:txBody>
        </p:sp>
      </p:grpSp>
      <p:sp>
        <p:nvSpPr>
          <p:cNvPr id="41" name="弧形 40"/>
          <p:cNvSpPr/>
          <p:nvPr>
            <p:custDataLst>
              <p:tags r:id="rId4"/>
            </p:custDataLst>
          </p:nvPr>
        </p:nvSpPr>
        <p:spPr>
          <a:xfrm>
            <a:off x="3736873" y="312411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5"/>
            </p:custDataLst>
          </p:nvPr>
        </p:nvSpPr>
        <p:spPr>
          <a:xfrm>
            <a:off x="5208447" y="590875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6"/>
            </p:custDataLst>
          </p:nvPr>
        </p:nvSpPr>
        <p:spPr>
          <a:xfrm>
            <a:off x="4901752" y="422645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漏斗图分析法</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7"/>
            </p:custDataLst>
          </p:nvPr>
        </p:nvSpPr>
        <p:spPr>
          <a:xfrm>
            <a:off x="10038427" y="596094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8"/>
            </p:custDataLst>
          </p:nvPr>
        </p:nvSpPr>
        <p:spPr>
          <a:xfrm>
            <a:off x="9783630" y="596166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9"/>
            </p:custDataLst>
          </p:nvPr>
        </p:nvSpPr>
        <p:spPr>
          <a:xfrm>
            <a:off x="9494488" y="590858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10"/>
            </p:custDataLst>
          </p:nvPr>
        </p:nvSpPr>
        <p:spPr>
          <a:xfrm>
            <a:off x="10284759" y="615017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9647120" y="6062280"/>
            <a:ext cx="420798" cy="420798"/>
          </a:xfrm>
          <a:prstGeom prst="rect">
            <a:avLst/>
          </a:prstGeom>
        </p:spPr>
      </p:pic>
      <p:sp>
        <p:nvSpPr>
          <p:cNvPr id="182" name="文本框 181"/>
          <p:cNvSpPr txBox="1"/>
          <p:nvPr>
            <p:custDataLst>
              <p:tags r:id="rId14"/>
            </p:custDataLst>
          </p:nvPr>
        </p:nvSpPr>
        <p:spPr>
          <a:xfrm>
            <a:off x="12730480" y="2042160"/>
            <a:ext cx="8177530" cy="9620885"/>
          </a:xfrm>
          <a:prstGeom prst="rect">
            <a:avLst/>
          </a:prstGeom>
          <a:noFill/>
        </p:spPr>
        <p:txBody>
          <a:bodyPr wrap="square" rtlCol="0">
            <a:noAutofit/>
          </a:bodyPr>
          <a:lstStyle/>
          <a:p>
            <a:pPr lvl="0" algn="l" fontAlgn="auto">
              <a:lnSpc>
                <a:spcPct val="130000"/>
              </a:lnSpc>
              <a:spcAft>
                <a:spcPts val="1000"/>
              </a:spcAft>
              <a:buNone/>
            </a:pPr>
            <a:r>
              <a:rPr lang="zh-CN" altLang="en-US" sz="3600" spc="150">
                <a:solidFill>
                  <a:srgbClr val="535353"/>
                </a:solidFill>
                <a:uFillTx/>
                <a:latin typeface="Heiti SC Medium" panose="02000000000000000000" charset="-122"/>
                <a:ea typeface="Heiti SC Medium" panose="02000000000000000000" charset="-122"/>
                <a:sym typeface="微软雅黑" charset="-122"/>
              </a:rPr>
              <a:t>漏斗图分析法它以漏斗的形式展现分析过程及结果。也就是从业务流程角度进行对比分析，通过环节变化查找指标变化的原因。</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a:p>
            <a:pPr lvl="0" algn="l" fontAlgn="auto">
              <a:lnSpc>
                <a:spcPct val="130000"/>
              </a:lnSpc>
              <a:spcAft>
                <a:spcPts val="1000"/>
              </a:spcAft>
              <a:buNone/>
            </a:pPr>
            <a:r>
              <a:rPr lang="zh-CN" altLang="en-US" sz="3600" spc="150">
                <a:solidFill>
                  <a:srgbClr val="535353"/>
                </a:solidFill>
                <a:uFillTx/>
                <a:latin typeface="Heiti SC Medium" panose="02000000000000000000" charset="-122"/>
                <a:ea typeface="Heiti SC Medium" panose="02000000000000000000" charset="-122"/>
                <a:sym typeface="微软雅黑" charset="-122"/>
              </a:rPr>
              <a:t>漏斗图是一个适合业务流程比较规范、周期比较长、各流程环节涉及复杂业务过程较多的管理分析工具。</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a:p>
            <a:pPr algn="l" fontAlgn="auto">
              <a:lnSpc>
                <a:spcPct val="130000"/>
              </a:lnSpc>
              <a:spcAft>
                <a:spcPts val="1000"/>
              </a:spcAft>
              <a:buNone/>
            </a:pPr>
            <a:r>
              <a:rPr lang="zh-CN" altLang="en-US" sz="3600" spc="150">
                <a:solidFill>
                  <a:srgbClr val="535353"/>
                </a:solidFill>
                <a:uFillTx/>
                <a:latin typeface="Heiti SC Medium" panose="02000000000000000000" charset="-122"/>
                <a:ea typeface="Heiti SC Medium" panose="02000000000000000000" charset="-122"/>
                <a:sym typeface="微软雅黑" charset="-122"/>
              </a:rPr>
              <a:t>为什么要在分析业务流程的时候使用漏斗图呢？因为漏斗图是对业务流程最直观的一种表现形式，并且也最能说明问题所在。通过漏斗图可以很快发现业务流程中存在问题的页面和环节。</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p:txBody>
      </p:sp>
    </p:spTree>
  </p:cSld>
  <p:clrMapOvr>
    <a:masterClrMapping/>
  </p:clrMapOvr>
  <p:transition spd="slow" advClick="0" advTm="0">
    <p:push dir="u"/>
  </p:transition>
</p:sld>
</file>

<file path=ppt/slides/slide4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0" name="图片 9"/>
          <p:cNvPicPr>
            <a:picLocks noChangeAspect="1"/>
          </p:cNvPicPr>
          <p:nvPr>
            <p:custDataLst>
              <p:tags r:id="rId1"/>
            </p:custDataLst>
          </p:nvPr>
        </p:nvPicPr>
        <p:blipFill>
          <a:blip r:embed="rId2"/>
          <a:stretch>
            <a:fillRect/>
          </a:stretch>
        </p:blipFill>
        <p:spPr>
          <a:xfrm>
            <a:off x="855980" y="3245485"/>
            <a:ext cx="11207115" cy="7205980"/>
          </a:xfrm>
          <a:prstGeom prst="rect">
            <a:avLst/>
          </a:prstGeom>
        </p:spPr>
      </p:pic>
      <p:grpSp>
        <p:nvGrpSpPr>
          <p:cNvPr id="2" name="组合 1"/>
          <p:cNvGrpSpPr/>
          <p:nvPr/>
        </p:nvGrpSpPr>
        <p:grpSpPr>
          <a:xfrm>
            <a:off x="-20955" y="13970"/>
            <a:ext cx="4335780" cy="1744980"/>
            <a:chOff x="-33" y="-13"/>
            <a:chExt cx="9404" cy="2748"/>
          </a:xfrm>
        </p:grpSpPr>
        <p:sp>
          <p:nvSpPr>
            <p:cNvPr id="7" name="矩形"/>
            <p:cNvSpPr/>
            <p:nvPr>
              <p:custDataLst>
                <p:tags r:id="rId3"/>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4"/>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漏斗图分析法</a:t>
              </a:r>
              <a:endParaRPr lang="zh-CN" altLang="en-US" sz="5000" dirty="0">
                <a:solidFill>
                  <a:srgbClr val="0C7BE0"/>
                </a:solidFill>
                <a:latin typeface="Helvetica Neue" panose="02000503000000020004" charset="0"/>
                <a:ea typeface="黑体-简" panose="02000000000000000000" charset="-122"/>
              </a:endParaRPr>
            </a:p>
          </p:txBody>
        </p:sp>
      </p:grpSp>
      <p:pic>
        <p:nvPicPr>
          <p:cNvPr id="4" name="图片 3"/>
          <p:cNvPicPr>
            <a:picLocks noChangeAspect="1"/>
          </p:cNvPicPr>
          <p:nvPr>
            <p:custDataLst>
              <p:tags r:id="rId5"/>
            </p:custDataLst>
          </p:nvPr>
        </p:nvPicPr>
        <p:blipFill>
          <a:blip r:embed="rId6"/>
          <a:stretch>
            <a:fillRect/>
          </a:stretch>
        </p:blipFill>
        <p:spPr>
          <a:xfrm>
            <a:off x="12421870" y="3245485"/>
            <a:ext cx="11206800" cy="7339797"/>
          </a:xfrm>
          <a:prstGeom prst="rect">
            <a:avLst/>
          </a:prstGeom>
        </p:spPr>
      </p:pic>
    </p:spTree>
  </p:cSld>
  <p:clrMapOvr>
    <a:masterClrMapping/>
  </p:clrMapOvr>
  <p:transition spd="slow" advClick="0" advTm="0">
    <p:push dir="u"/>
  </p:transition>
</p:sld>
</file>

<file path=ppt/slides/slide4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0" name="椭圆 39"/>
          <p:cNvSpPr/>
          <p:nvPr>
            <p:custDataLst>
              <p:tags r:id="rId1"/>
            </p:custDataLst>
          </p:nvPr>
        </p:nvSpPr>
        <p:spPr>
          <a:xfrm>
            <a:off x="4479290" y="4203700"/>
            <a:ext cx="4274185" cy="42373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41" name="弧形 40"/>
          <p:cNvSpPr/>
          <p:nvPr>
            <p:custDataLst>
              <p:tags r:id="rId2"/>
            </p:custDataLst>
          </p:nvPr>
        </p:nvSpPr>
        <p:spPr>
          <a:xfrm>
            <a:off x="3736873" y="310125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3"/>
            </p:custDataLst>
          </p:nvPr>
        </p:nvSpPr>
        <p:spPr>
          <a:xfrm>
            <a:off x="5208447" y="588589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4"/>
            </p:custDataLst>
          </p:nvPr>
        </p:nvSpPr>
        <p:spPr>
          <a:xfrm>
            <a:off x="4901752" y="420359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购物篮分析</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5"/>
            </p:custDataLst>
          </p:nvPr>
        </p:nvSpPr>
        <p:spPr>
          <a:xfrm>
            <a:off x="10038427" y="593808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6"/>
            </p:custDataLst>
          </p:nvPr>
        </p:nvSpPr>
        <p:spPr>
          <a:xfrm>
            <a:off x="9783630" y="593880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7"/>
            </p:custDataLst>
          </p:nvPr>
        </p:nvSpPr>
        <p:spPr>
          <a:xfrm>
            <a:off x="9494488" y="588572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8"/>
            </p:custDataLst>
          </p:nvPr>
        </p:nvSpPr>
        <p:spPr>
          <a:xfrm>
            <a:off x="10284759" y="612731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9"/>
            </p:custDataLst>
          </p:nvPr>
        </p:nvPicPr>
        <p:blipFill>
          <a:blip r:embed="rId10">
            <a:extLst>
              <a:ext uri="{96DAC541-7B7A-43D3-8B79-37D633B846F1}">
                <asvg:svgBlip xmlns:asvg="http://schemas.microsoft.com/office/drawing/2016/SVG/main" r:embed="rId11"/>
              </a:ext>
            </a:extLst>
          </a:blip>
          <a:stretch>
            <a:fillRect/>
          </a:stretch>
        </p:blipFill>
        <p:spPr>
          <a:xfrm>
            <a:off x="9647120" y="6039420"/>
            <a:ext cx="420798" cy="420798"/>
          </a:xfrm>
          <a:prstGeom prst="rect">
            <a:avLst/>
          </a:prstGeom>
        </p:spPr>
      </p:pic>
      <p:sp>
        <p:nvSpPr>
          <p:cNvPr id="182" name="文本框 181"/>
          <p:cNvSpPr txBox="1"/>
          <p:nvPr>
            <p:custDataLst>
              <p:tags r:id="rId12"/>
            </p:custDataLst>
          </p:nvPr>
        </p:nvSpPr>
        <p:spPr>
          <a:xfrm>
            <a:off x="12730480" y="3314700"/>
            <a:ext cx="8177530" cy="5984240"/>
          </a:xfrm>
          <a:prstGeom prst="rect">
            <a:avLst/>
          </a:prstGeom>
          <a:noFill/>
        </p:spPr>
        <p:txBody>
          <a:bodyPr wrap="square" rtlCol="0">
            <a:noAutofit/>
          </a:bodyPr>
          <a:lstStyle/>
          <a:p>
            <a:pPr algn="l">
              <a:lnSpc>
                <a:spcPct val="150000"/>
              </a:lnSpc>
            </a:pPr>
            <a:r>
              <a:rPr lang="zh-CN" altLang="en-US" sz="3600" dirty="0">
                <a:solidFill>
                  <a:schemeClr val="tx1">
                    <a:lumMod val="65000"/>
                    <a:lumOff val="35000"/>
                  </a:schemeClr>
                </a:solidFill>
                <a:latin typeface="Heiti SC Medium" panose="02000000000000000000" charset="-122"/>
                <a:ea typeface="Heiti SC Medium" panose="02000000000000000000" charset="-122"/>
                <a:sym typeface="Helvetica Neue" panose="02000503000000020004"/>
              </a:rPr>
              <a:t>购物篮分析法是通过研究用户消费数据，将不同商品之间进行关联，并挖掘二者之间联系的分析方法，就叫做商品关联分析法。需要通过「支持度」、「置信度」、「提升度」三个指标判断商品之间的关联程度，常用于零售行业。</a:t>
            </a:r>
            <a:endParaRPr lang="zh-CN" altLang="en-US" sz="3600" spc="150" dirty="0">
              <a:solidFill>
                <a:schemeClr val="tx1">
                  <a:lumMod val="65000"/>
                  <a:lumOff val="35000"/>
                </a:schemeClr>
              </a:solidFill>
              <a:uFillTx/>
              <a:latin typeface="Heiti SC Medium" panose="02000000000000000000" charset="-122"/>
              <a:ea typeface="Heiti SC Medium" panose="02000000000000000000" charset="-122"/>
              <a:sym typeface="Helvetica Neue" panose="02000503000000020004"/>
            </a:endParaRPr>
          </a:p>
        </p:txBody>
      </p:sp>
      <p:sp>
        <p:nvSpPr>
          <p:cNvPr id="499" name="矩形"/>
          <p:cNvSpPr/>
          <p:nvPr>
            <p:custDataLst>
              <p:tags r:id="rId13"/>
            </p:custDataLst>
          </p:nvPr>
        </p:nvSpPr>
        <p:spPr>
          <a:xfrm>
            <a:off x="-21273" y="13409"/>
            <a:ext cx="7735058" cy="242246"/>
          </a:xfrm>
          <a:prstGeom prst="rect">
            <a:avLst/>
          </a:prstGeom>
          <a:solidFill>
            <a:schemeClr val="accent1"/>
          </a:solidFill>
          <a:ln w="12700">
            <a:miter lim="400000"/>
          </a:ln>
        </p:spPr>
        <p:txBody>
          <a:bodyPr lIns="45719" rIns="45719" anchor="ctr"/>
          <a:lstStyle/>
          <a:p>
            <a:pPr indent="0" algn="ctr" defTabSz="914400">
              <a:defRPr sz="2400" b="1">
                <a:solidFill>
                  <a:schemeClr val="accent1"/>
                </a:solidFill>
                <a:latin typeface="Calibri"/>
                <a:ea typeface="Calibri"/>
                <a:cs typeface="Calibri"/>
                <a:sym typeface="Calibri"/>
              </a:defRPr>
            </a:pPr>
            <a:endParaRPr sz="3200"/>
          </a:p>
        </p:txBody>
      </p:sp>
      <p:sp>
        <p:nvSpPr>
          <p:cNvPr id="500" name="DataEase 模板市场"/>
          <p:cNvSpPr txBox="1"/>
          <p:nvPr>
            <p:custDataLst>
              <p:tags r:id="rId14"/>
            </p:custDataLst>
          </p:nvPr>
        </p:nvSpPr>
        <p:spPr>
          <a:xfrm>
            <a:off x="0" y="278765"/>
            <a:ext cx="8336915" cy="955675"/>
          </a:xfrm>
          <a:prstGeom prst="rect">
            <a:avLst/>
          </a:prstGeom>
          <a:ln w="12700">
            <a:miter lim="400000"/>
          </a:ln>
        </p:spPr>
        <p:txBody>
          <a:bodyPr lIns="0" tIns="0" rIns="0" bIns="0"/>
          <a:lstStyle>
            <a:lvl1pPr indent="0" defTabSz="914400">
              <a:defRPr sz="5000" b="1">
                <a:solidFill>
                  <a:schemeClr val="accent1"/>
                </a:solidFill>
              </a:defRPr>
            </a:lvl1pPr>
          </a:lstStyle>
          <a:p>
            <a:r>
              <a:rPr lang="zh-CN" altLang="en-US" dirty="0">
                <a:solidFill>
                  <a:srgbClr val="0C7BE0"/>
                </a:solidFill>
                <a:latin typeface="Helvetica Neue" panose="02000503000000020004" charset="0"/>
                <a:ea typeface="黑体-简" panose="02000000000000000000" charset="-122"/>
              </a:rPr>
              <a:t>购物篮模型分析（关联分析）</a:t>
            </a:r>
            <a:endParaRPr lang="zh-CN" altLang="en-US" dirty="0">
              <a:solidFill>
                <a:srgbClr val="0C7BE0"/>
              </a:solidFill>
              <a:latin typeface="Helvetica Neue" panose="02000503000000020004" charset="0"/>
              <a:ea typeface="黑体-简" panose="02000000000000000000" charset="-122"/>
            </a:endParaRPr>
          </a:p>
        </p:txBody>
      </p:sp>
    </p:spTree>
  </p:cSld>
  <p:clrMapOvr>
    <a:masterClrMapping/>
  </p:clrMapOvr>
  <p:transition spd="slow" advClick="0" advTm="0">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8" name="【banner】模板市场来了-1920X600.jpg" descr="【banner】模板市场来了-1920X600.jpg"/>
          <p:cNvPicPr>
            <a:picLocks noChangeAspect="1"/>
          </p:cNvPicPr>
          <p:nvPr/>
        </p:nvPicPr>
        <p:blipFill>
          <a:blip r:embed="rId1">
            <a:alphaModFix amt="0"/>
          </a:blip>
          <a:srcRect l="61360" t="38838" r="10013" b="9446"/>
          <a:stretch>
            <a:fillRect/>
          </a:stretch>
        </p:blipFill>
        <p:spPr>
          <a:xfrm>
            <a:off x="16178699" y="8525829"/>
            <a:ext cx="7785741" cy="4395356"/>
          </a:xfrm>
          <a:prstGeom prst="rect">
            <a:avLst/>
          </a:prstGeom>
          <a:ln w="12700">
            <a:miter lim="400000"/>
            <a:headEnd/>
            <a:tailEnd/>
          </a:ln>
        </p:spPr>
      </p:pic>
      <p:sp>
        <p:nvSpPr>
          <p:cNvPr id="499" name="矩形"/>
          <p:cNvSpPr/>
          <p:nvPr/>
        </p:nvSpPr>
        <p:spPr>
          <a:xfrm>
            <a:off x="-21273" y="13409"/>
            <a:ext cx="7735058" cy="242246"/>
          </a:xfrm>
          <a:prstGeom prst="rect">
            <a:avLst/>
          </a:prstGeom>
          <a:solidFill>
            <a:schemeClr val="accent1"/>
          </a:solidFill>
          <a:ln w="12700">
            <a:miter lim="400000"/>
          </a:ln>
        </p:spPr>
        <p:txBody>
          <a:bodyPr lIns="45719" rIns="45719" anchor="ctr"/>
          <a:lstStyle/>
          <a:p>
            <a:pPr indent="0" algn="ctr" defTabSz="914400">
              <a:defRPr sz="2400" b="1">
                <a:solidFill>
                  <a:schemeClr val="accent1"/>
                </a:solidFill>
                <a:latin typeface="Calibri"/>
                <a:ea typeface="Calibri"/>
                <a:cs typeface="Calibri"/>
                <a:sym typeface="Calibri"/>
              </a:defRPr>
            </a:pPr>
            <a:endParaRPr sz="3200"/>
          </a:p>
        </p:txBody>
      </p:sp>
      <p:sp>
        <p:nvSpPr>
          <p:cNvPr id="500" name="DataEase 模板市场"/>
          <p:cNvSpPr txBox="1"/>
          <p:nvPr/>
        </p:nvSpPr>
        <p:spPr>
          <a:xfrm>
            <a:off x="0" y="278765"/>
            <a:ext cx="8336915" cy="955675"/>
          </a:xfrm>
          <a:prstGeom prst="rect">
            <a:avLst/>
          </a:prstGeom>
          <a:ln w="12700">
            <a:miter lim="400000"/>
          </a:ln>
        </p:spPr>
        <p:txBody>
          <a:bodyPr lIns="0" tIns="0" rIns="0" bIns="0"/>
          <a:lstStyle>
            <a:lvl1pPr indent="0" defTabSz="914400">
              <a:defRPr sz="5000" b="1">
                <a:solidFill>
                  <a:schemeClr val="accent1"/>
                </a:solidFill>
              </a:defRPr>
            </a:lvl1pPr>
          </a:lstStyle>
          <a:p>
            <a:r>
              <a:rPr lang="zh-CN" altLang="en-US" dirty="0">
                <a:solidFill>
                  <a:srgbClr val="0C7BE0"/>
                </a:solidFill>
                <a:latin typeface="Helvetica Neue" panose="02000503000000020004" charset="0"/>
                <a:ea typeface="黑体-简" panose="02000000000000000000" charset="-122"/>
              </a:rPr>
              <a:t>购物篮模型分析（关联分析）</a:t>
            </a:r>
            <a:endParaRPr lang="zh-CN" altLang="en-US" dirty="0">
              <a:solidFill>
                <a:srgbClr val="0C7BE0"/>
              </a:solidFill>
              <a:latin typeface="Helvetica Neue" panose="02000503000000020004" charset="0"/>
              <a:ea typeface="黑体-简" panose="02000000000000000000" charset="-122"/>
            </a:endParaRPr>
          </a:p>
        </p:txBody>
      </p:sp>
      <p:sp>
        <p:nvSpPr>
          <p:cNvPr id="8" name="椭圆 7"/>
          <p:cNvSpPr/>
          <p:nvPr/>
        </p:nvSpPr>
        <p:spPr>
          <a:xfrm>
            <a:off x="2321169" y="2438400"/>
            <a:ext cx="351692" cy="375139"/>
          </a:xfrm>
          <a:prstGeom prst="ellipse">
            <a:avLst/>
          </a:prstGeom>
          <a:solidFill>
            <a:srgbClr val="0C7BE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9" name="文本框 8"/>
          <p:cNvSpPr txBox="1"/>
          <p:nvPr/>
        </p:nvSpPr>
        <p:spPr>
          <a:xfrm>
            <a:off x="2855277" y="2182651"/>
            <a:ext cx="19207554" cy="13938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lnSpc>
                <a:spcPct val="150000"/>
              </a:lnSpc>
            </a:pP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通过研究用户消费数据，将不同商品之间进行关联，并挖掘二者之间联系的分析方法，就叫做商品关联分析法，即购物篮分析模型。需要通过「支持度」、「置信度」、「提升度」三个指标判断商品之间的关联程度，常用于零售行业。</a:t>
            </a:r>
            <a:endPar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sp>
        <p:nvSpPr>
          <p:cNvPr id="10" name="文本框 9"/>
          <p:cNvSpPr txBox="1"/>
          <p:nvPr/>
        </p:nvSpPr>
        <p:spPr>
          <a:xfrm>
            <a:off x="2321169" y="4236148"/>
            <a:ext cx="20913969" cy="82270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514350" indent="-514350" algn="l">
              <a:lnSpc>
                <a:spcPct val="150000"/>
              </a:lnSpc>
              <a:buFont typeface="+mj-ea"/>
              <a:buAutoNum type="circleNumDbPlain"/>
            </a:pP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支持度：</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A</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商品和</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B</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商品同时被购买的概率，显然支持度越大，商品间关联性越强。</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2" indent="0" algn="l">
              <a:lnSpc>
                <a:spcPct val="150000"/>
              </a:lnSpc>
            </a:pPr>
            <a:r>
              <a:rPr kumimoji="0" lang="zh-CN" altLang="en-US" sz="24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     </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计算公式：同时购买</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A</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和</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B</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订单数 </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 </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总购买订单数。</a:t>
            </a:r>
            <a:endPar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endParaRPr>
          </a:p>
          <a:p>
            <a:pPr lvl="2" indent="0" algn="l">
              <a:lnSpc>
                <a:spcPct val="150000"/>
              </a:lnSpc>
            </a:pPr>
            <a:r>
              <a:rPr lang="zh-CN" altLang="en-US" sz="2400" dirty="0">
                <a:solidFill>
                  <a:schemeClr val="tx1">
                    <a:lumMod val="50000"/>
                    <a:lumOff val="50000"/>
                  </a:schemeClr>
                </a:solidFill>
                <a:latin typeface="Helvetica Neue" panose="02000503000000020004" charset="0"/>
                <a:ea typeface="黑体-简" panose="02000000000000000000" charset="-122"/>
              </a:rPr>
              <a:t>     （例：今天共有</a:t>
            </a:r>
            <a:r>
              <a:rPr lang="en-US" altLang="zh-CN" sz="2400" dirty="0">
                <a:solidFill>
                  <a:schemeClr val="tx1">
                    <a:lumMod val="50000"/>
                    <a:lumOff val="50000"/>
                  </a:schemeClr>
                </a:solidFill>
                <a:latin typeface="Helvetica Neue" panose="02000503000000020004" charset="0"/>
                <a:ea typeface="黑体-简" panose="02000000000000000000" charset="-122"/>
              </a:rPr>
              <a:t>10</a:t>
            </a:r>
            <a:r>
              <a:rPr lang="zh-CN" altLang="en-US" sz="2400" dirty="0">
                <a:solidFill>
                  <a:schemeClr val="tx1">
                    <a:lumMod val="50000"/>
                    <a:lumOff val="50000"/>
                  </a:schemeClr>
                </a:solidFill>
                <a:latin typeface="Helvetica Neue" panose="02000503000000020004" charset="0"/>
                <a:ea typeface="黑体-简" panose="02000000000000000000" charset="-122"/>
              </a:rPr>
              <a:t>笔订单，其中同时购买可乐和薯片的次数是</a:t>
            </a:r>
            <a:r>
              <a:rPr lang="en-US" altLang="zh-CN" sz="2400" dirty="0">
                <a:solidFill>
                  <a:schemeClr val="tx1">
                    <a:lumMod val="50000"/>
                    <a:lumOff val="50000"/>
                  </a:schemeClr>
                </a:solidFill>
                <a:latin typeface="Helvetica Neue" panose="02000503000000020004" charset="0"/>
                <a:ea typeface="黑体-简" panose="02000000000000000000" charset="-122"/>
              </a:rPr>
              <a:t>7</a:t>
            </a:r>
            <a:r>
              <a:rPr lang="zh-CN" altLang="en-US" sz="2400" dirty="0">
                <a:solidFill>
                  <a:schemeClr val="tx1">
                    <a:lumMod val="50000"/>
                    <a:lumOff val="50000"/>
                  </a:schemeClr>
                </a:solidFill>
                <a:latin typeface="Helvetica Neue" panose="02000503000000020004" charset="0"/>
                <a:ea typeface="黑体-简" panose="02000000000000000000" charset="-122"/>
              </a:rPr>
              <a:t>次，那么可乐</a:t>
            </a:r>
            <a:r>
              <a:rPr lang="en-US" altLang="zh-CN" sz="2400" dirty="0">
                <a:solidFill>
                  <a:schemeClr val="tx1">
                    <a:lumMod val="50000"/>
                    <a:lumOff val="50000"/>
                  </a:schemeClr>
                </a:solidFill>
                <a:latin typeface="Helvetica Neue" panose="02000503000000020004" charset="0"/>
                <a:ea typeface="黑体-简" panose="02000000000000000000" charset="-122"/>
              </a:rPr>
              <a:t>+</a:t>
            </a:r>
            <a:r>
              <a:rPr lang="zh-CN" altLang="en-US" sz="2400" dirty="0">
                <a:solidFill>
                  <a:schemeClr val="tx1">
                    <a:lumMod val="50000"/>
                    <a:lumOff val="50000"/>
                  </a:schemeClr>
                </a:solidFill>
                <a:latin typeface="Helvetica Neue" panose="02000503000000020004" charset="0"/>
                <a:ea typeface="黑体-简" panose="02000000000000000000" charset="-122"/>
              </a:rPr>
              <a:t>薯片组合的支持度就是</a:t>
            </a:r>
            <a:r>
              <a:rPr lang="en-US" altLang="zh-CN" sz="2400" dirty="0">
                <a:solidFill>
                  <a:schemeClr val="tx1">
                    <a:lumMod val="50000"/>
                    <a:lumOff val="50000"/>
                  </a:schemeClr>
                </a:solidFill>
                <a:latin typeface="Helvetica Neue" panose="02000503000000020004" charset="0"/>
                <a:ea typeface="黑体-简" panose="02000000000000000000" charset="-122"/>
              </a:rPr>
              <a:t>7/10=70%</a:t>
            </a:r>
            <a:r>
              <a:rPr lang="zh-CN" altLang="en-US" sz="2400" dirty="0">
                <a:solidFill>
                  <a:schemeClr val="tx1">
                    <a:lumMod val="50000"/>
                    <a:lumOff val="50000"/>
                  </a:schemeClr>
                </a:solidFill>
                <a:latin typeface="Helvetica Neue" panose="02000503000000020004" charset="0"/>
                <a:ea typeface="黑体-简" panose="02000000000000000000" charset="-122"/>
              </a:rPr>
              <a:t>。）</a:t>
            </a:r>
            <a:endParaRPr lang="en-US" altLang="zh-CN" sz="2400" dirty="0">
              <a:solidFill>
                <a:schemeClr val="tx1">
                  <a:lumMod val="50000"/>
                  <a:lumOff val="50000"/>
                </a:schemeClr>
              </a:solidFill>
              <a:latin typeface="Helvetica Neue" panose="02000503000000020004" charset="0"/>
              <a:ea typeface="黑体-简" panose="02000000000000000000" charset="-122"/>
            </a:endParaRPr>
          </a:p>
          <a:p>
            <a:pPr lvl="2" indent="0" algn="l">
              <a:lnSpc>
                <a:spcPct val="150000"/>
              </a:lnSpc>
            </a:pPr>
            <a:endPar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endParaRPr>
          </a:p>
          <a:p>
            <a:pPr marL="514350" indent="-514350" algn="l">
              <a:lnSpc>
                <a:spcPct val="150000"/>
              </a:lnSpc>
              <a:buFont typeface="+mj-ea"/>
              <a:buAutoNum type="circleNumDbPlain"/>
            </a:pPr>
            <a:r>
              <a:rPr lang="zh-CN" altLang="en-US" sz="2800" b="0" dirty="0">
                <a:solidFill>
                  <a:schemeClr val="tx1">
                    <a:lumMod val="65000"/>
                    <a:lumOff val="35000"/>
                  </a:schemeClr>
                </a:solidFill>
                <a:latin typeface="Helvetica Neue" panose="02000503000000020004" charset="0"/>
                <a:ea typeface="黑体-简" panose="02000000000000000000" charset="-122"/>
              </a:rPr>
              <a:t>置信度：因为购买了A所以购买了B的概率，注意与支持度区分。</a:t>
            </a:r>
            <a:endParaRPr lang="zh-CN" altLang="en-US" sz="2800" b="0" dirty="0">
              <a:solidFill>
                <a:schemeClr val="tx1">
                  <a:lumMod val="65000"/>
                  <a:lumOff val="35000"/>
                </a:schemeClr>
              </a:solidFill>
              <a:latin typeface="Helvetica Neue" panose="02000503000000020004" charset="0"/>
              <a:ea typeface="黑体-简" panose="02000000000000000000" charset="-122"/>
            </a:endParaRPr>
          </a:p>
          <a:p>
            <a:pPr lvl="1" indent="0" algn="l">
              <a:lnSpc>
                <a:spcPct val="150000"/>
              </a:lnSpc>
            </a:pPr>
            <a:r>
              <a:rPr lang="zh-CN" altLang="en-US" sz="2800" dirty="0">
                <a:solidFill>
                  <a:schemeClr val="tx1">
                    <a:lumMod val="65000"/>
                    <a:lumOff val="35000"/>
                  </a:schemeClr>
                </a:solidFill>
                <a:latin typeface="Helvetica Neue" panose="02000503000000020004" charset="0"/>
                <a:ea typeface="黑体-简" panose="02000000000000000000" charset="-122"/>
              </a:rPr>
              <a:t>     </a:t>
            </a:r>
            <a:r>
              <a:rPr lang="zh-CN" altLang="en-US" sz="2400" dirty="0">
                <a:solidFill>
                  <a:schemeClr val="tx1">
                    <a:lumMod val="50000"/>
                    <a:lumOff val="50000"/>
                  </a:schemeClr>
                </a:solidFill>
                <a:latin typeface="Helvetica Neue" panose="02000503000000020004" charset="0"/>
                <a:ea typeface="黑体-简" panose="02000000000000000000" charset="-122"/>
              </a:rPr>
              <a:t>计算公式：同时购买</a:t>
            </a:r>
            <a:r>
              <a:rPr lang="en-US" altLang="zh-CN" sz="2400" dirty="0">
                <a:solidFill>
                  <a:schemeClr val="tx1">
                    <a:lumMod val="50000"/>
                    <a:lumOff val="50000"/>
                  </a:schemeClr>
                </a:solidFill>
                <a:latin typeface="Helvetica Neue" panose="02000503000000020004" charset="0"/>
                <a:ea typeface="黑体-简" panose="02000000000000000000" charset="-122"/>
              </a:rPr>
              <a:t>A</a:t>
            </a:r>
            <a:r>
              <a:rPr lang="zh-CN" altLang="en-US" sz="2400" dirty="0">
                <a:solidFill>
                  <a:schemeClr val="tx1">
                    <a:lumMod val="50000"/>
                    <a:lumOff val="50000"/>
                  </a:schemeClr>
                </a:solidFill>
                <a:latin typeface="Helvetica Neue" panose="02000503000000020004" charset="0"/>
                <a:ea typeface="黑体-简" panose="02000000000000000000" charset="-122"/>
              </a:rPr>
              <a:t>和</a:t>
            </a:r>
            <a:r>
              <a:rPr lang="en-US" altLang="zh-CN" sz="2400" dirty="0">
                <a:solidFill>
                  <a:schemeClr val="tx1">
                    <a:lumMod val="50000"/>
                    <a:lumOff val="50000"/>
                  </a:schemeClr>
                </a:solidFill>
                <a:latin typeface="Helvetica Neue" panose="02000503000000020004" charset="0"/>
                <a:ea typeface="黑体-简" panose="02000000000000000000" charset="-122"/>
              </a:rPr>
              <a:t>B</a:t>
            </a:r>
            <a:r>
              <a:rPr lang="zh-CN" altLang="en-US" sz="2400" dirty="0">
                <a:solidFill>
                  <a:schemeClr val="tx1">
                    <a:lumMod val="50000"/>
                    <a:lumOff val="50000"/>
                  </a:schemeClr>
                </a:solidFill>
                <a:latin typeface="Helvetica Neue" panose="02000503000000020004" charset="0"/>
                <a:ea typeface="黑体-简" panose="02000000000000000000" charset="-122"/>
              </a:rPr>
              <a:t>订单数 </a:t>
            </a:r>
            <a:r>
              <a:rPr lang="en-US" altLang="zh-CN" sz="2400" dirty="0">
                <a:solidFill>
                  <a:schemeClr val="tx1">
                    <a:lumMod val="50000"/>
                    <a:lumOff val="50000"/>
                  </a:schemeClr>
                </a:solidFill>
                <a:latin typeface="Helvetica Neue" panose="02000503000000020004" charset="0"/>
                <a:ea typeface="黑体-简" panose="02000000000000000000" charset="-122"/>
              </a:rPr>
              <a:t>/ </a:t>
            </a:r>
            <a:r>
              <a:rPr lang="zh-CN" altLang="en-US" sz="2400" dirty="0">
                <a:solidFill>
                  <a:schemeClr val="tx1">
                    <a:lumMod val="50000"/>
                    <a:lumOff val="50000"/>
                  </a:schemeClr>
                </a:solidFill>
                <a:latin typeface="Helvetica Neue" panose="02000503000000020004" charset="0"/>
                <a:ea typeface="黑体-简" panose="02000000000000000000" charset="-122"/>
              </a:rPr>
              <a:t>购买</a:t>
            </a:r>
            <a:r>
              <a:rPr lang="en-US" altLang="zh-CN" sz="2400" dirty="0">
                <a:solidFill>
                  <a:schemeClr val="tx1">
                    <a:lumMod val="50000"/>
                    <a:lumOff val="50000"/>
                  </a:schemeClr>
                </a:solidFill>
                <a:latin typeface="Helvetica Neue" panose="02000503000000020004" charset="0"/>
                <a:ea typeface="黑体-简" panose="02000000000000000000" charset="-122"/>
              </a:rPr>
              <a:t>A</a:t>
            </a:r>
            <a:r>
              <a:rPr lang="zh-CN" altLang="en-US" sz="2400" dirty="0">
                <a:solidFill>
                  <a:schemeClr val="tx1">
                    <a:lumMod val="50000"/>
                    <a:lumOff val="50000"/>
                  </a:schemeClr>
                </a:solidFill>
                <a:latin typeface="Helvetica Neue" panose="02000503000000020004" charset="0"/>
                <a:ea typeface="黑体-简" panose="02000000000000000000" charset="-122"/>
              </a:rPr>
              <a:t>的订单数。</a:t>
            </a:r>
            <a:endParaRPr lang="en-US" altLang="zh-CN" sz="2400" dirty="0">
              <a:solidFill>
                <a:schemeClr val="tx1">
                  <a:lumMod val="50000"/>
                  <a:lumOff val="50000"/>
                </a:schemeClr>
              </a:solidFill>
              <a:latin typeface="Helvetica Neue" panose="02000503000000020004" charset="0"/>
              <a:ea typeface="黑体-简" panose="02000000000000000000" charset="-122"/>
            </a:endParaRPr>
          </a:p>
          <a:p>
            <a:pPr lvl="1" indent="0" algn="l">
              <a:lnSpc>
                <a:spcPct val="150000"/>
              </a:lnSpc>
            </a:pPr>
            <a:r>
              <a:rPr lang="zh-CN" altLang="en-US" sz="2400" dirty="0">
                <a:solidFill>
                  <a:schemeClr val="tx1">
                    <a:lumMod val="50000"/>
                    <a:lumOff val="50000"/>
                  </a:schemeClr>
                </a:solidFill>
                <a:latin typeface="Helvetica Neue" panose="02000503000000020004" charset="0"/>
                <a:ea typeface="黑体-简" panose="02000000000000000000" charset="-122"/>
              </a:rPr>
              <a:t>     （例：今天共有</a:t>
            </a:r>
            <a:r>
              <a:rPr lang="en-US" altLang="zh-CN" sz="2400" dirty="0">
                <a:solidFill>
                  <a:schemeClr val="tx1">
                    <a:lumMod val="50000"/>
                    <a:lumOff val="50000"/>
                  </a:schemeClr>
                </a:solidFill>
                <a:latin typeface="Helvetica Neue" panose="02000503000000020004" charset="0"/>
                <a:ea typeface="黑体-简" panose="02000000000000000000" charset="-122"/>
              </a:rPr>
              <a:t>10</a:t>
            </a:r>
            <a:r>
              <a:rPr lang="zh-CN" altLang="en-US" sz="2400" dirty="0">
                <a:solidFill>
                  <a:schemeClr val="tx1">
                    <a:lumMod val="50000"/>
                    <a:lumOff val="50000"/>
                  </a:schemeClr>
                </a:solidFill>
                <a:latin typeface="Helvetica Neue" panose="02000503000000020004" charset="0"/>
                <a:ea typeface="黑体-简" panose="02000000000000000000" charset="-122"/>
              </a:rPr>
              <a:t>笔订单，其中购买可乐的次数是</a:t>
            </a:r>
            <a:r>
              <a:rPr lang="en-US" altLang="zh-CN" sz="2400" dirty="0">
                <a:solidFill>
                  <a:schemeClr val="tx1">
                    <a:lumMod val="50000"/>
                    <a:lumOff val="50000"/>
                  </a:schemeClr>
                </a:solidFill>
                <a:latin typeface="Helvetica Neue" panose="02000503000000020004" charset="0"/>
                <a:ea typeface="黑体-简" panose="02000000000000000000" charset="-122"/>
              </a:rPr>
              <a:t>4</a:t>
            </a:r>
            <a:r>
              <a:rPr lang="zh-CN" altLang="en-US" sz="2400" dirty="0">
                <a:solidFill>
                  <a:schemeClr val="tx1">
                    <a:lumMod val="50000"/>
                    <a:lumOff val="50000"/>
                  </a:schemeClr>
                </a:solidFill>
                <a:latin typeface="Helvetica Neue" panose="02000503000000020004" charset="0"/>
                <a:ea typeface="黑体-简" panose="02000000000000000000" charset="-122"/>
              </a:rPr>
              <a:t>，同时购买可乐和薯片的次数是</a:t>
            </a:r>
            <a:r>
              <a:rPr lang="en-US" altLang="zh-CN" sz="2400" dirty="0">
                <a:solidFill>
                  <a:schemeClr val="tx1">
                    <a:lumMod val="50000"/>
                    <a:lumOff val="50000"/>
                  </a:schemeClr>
                </a:solidFill>
                <a:latin typeface="Helvetica Neue" panose="02000503000000020004" charset="0"/>
                <a:ea typeface="黑体-简" panose="02000000000000000000" charset="-122"/>
              </a:rPr>
              <a:t>3</a:t>
            </a:r>
            <a:r>
              <a:rPr lang="zh-CN" altLang="en-US" sz="2400" dirty="0">
                <a:solidFill>
                  <a:schemeClr val="tx1">
                    <a:lumMod val="50000"/>
                    <a:lumOff val="50000"/>
                  </a:schemeClr>
                </a:solidFill>
                <a:latin typeface="Helvetica Neue" panose="02000503000000020004" charset="0"/>
                <a:ea typeface="黑体-简" panose="02000000000000000000" charset="-122"/>
              </a:rPr>
              <a:t>，则其置信度是</a:t>
            </a:r>
            <a:r>
              <a:rPr lang="en-US" altLang="zh-CN" sz="2400" dirty="0">
                <a:solidFill>
                  <a:schemeClr val="tx1">
                    <a:lumMod val="50000"/>
                    <a:lumOff val="50000"/>
                  </a:schemeClr>
                </a:solidFill>
                <a:latin typeface="Helvetica Neue" panose="02000503000000020004" charset="0"/>
                <a:ea typeface="黑体-简" panose="02000000000000000000" charset="-122"/>
              </a:rPr>
              <a:t>3/4=75%</a:t>
            </a:r>
            <a:r>
              <a:rPr lang="zh-CN" altLang="en-US" sz="2400" dirty="0">
                <a:solidFill>
                  <a:schemeClr val="tx1">
                    <a:lumMod val="50000"/>
                    <a:lumOff val="50000"/>
                  </a:schemeClr>
                </a:solidFill>
                <a:latin typeface="Helvetica Neue" panose="02000503000000020004" charset="0"/>
                <a:ea typeface="黑体-简" panose="02000000000000000000" charset="-122"/>
              </a:rPr>
              <a:t>。）</a:t>
            </a:r>
            <a:endParaRPr lang="en-US" altLang="zh-CN" sz="2400" dirty="0">
              <a:solidFill>
                <a:schemeClr val="tx1">
                  <a:lumMod val="50000"/>
                  <a:lumOff val="50000"/>
                </a:schemeClr>
              </a:solidFill>
              <a:latin typeface="Helvetica Neue" panose="02000503000000020004" charset="0"/>
              <a:ea typeface="黑体-简" panose="02000000000000000000" charset="-122"/>
            </a:endParaRPr>
          </a:p>
          <a:p>
            <a:pPr lvl="1" indent="0" algn="l">
              <a:lnSpc>
                <a:spcPct val="150000"/>
              </a:lnSpc>
            </a:pPr>
            <a:endParaRPr lang="en-US" altLang="zh-CN" sz="2400" dirty="0">
              <a:solidFill>
                <a:schemeClr val="tx1">
                  <a:lumMod val="50000"/>
                  <a:lumOff val="50000"/>
                </a:schemeClr>
              </a:solidFill>
              <a:latin typeface="Helvetica Neue" panose="02000503000000020004" charset="0"/>
              <a:ea typeface="黑体-简" panose="02000000000000000000" charset="-122"/>
            </a:endParaRPr>
          </a:p>
          <a:p>
            <a:pPr marL="514350" indent="-514350" algn="l">
              <a:lnSpc>
                <a:spcPct val="150000"/>
              </a:lnSpc>
              <a:buFont typeface="+mj-ea"/>
              <a:buAutoNum type="circleNumDbPlain"/>
            </a:pP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提升度：先购买</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A</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对购买</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B</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的提升作用，用来判断商品组合方式是否具有实际价值，大于</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1</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说明该组合方式有效，小于</a:t>
            </a:r>
            <a:r>
              <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1</a:t>
            </a:r>
            <a:r>
              <a:rPr kumimoji="0" lang="zh-CN" altLang="en-US"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则说明无效。</a:t>
            </a:r>
            <a:endParaRPr kumimoji="0" lang="en-US" altLang="zh-CN" sz="2800" b="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lvl="1" indent="0" algn="l">
              <a:lnSpc>
                <a:spcPct val="150000"/>
              </a:lnSpc>
            </a:pP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     计算公式：支持度 </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 ( (</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购买</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A</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次数</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总购买订单数</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购买</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B</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次数</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a:t>
            </a:r>
            <a:r>
              <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总购买订单数</a:t>
            </a:r>
            <a:r>
              <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rPr>
              <a:t>) )</a:t>
            </a:r>
            <a:endPar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endParaRPr>
          </a:p>
          <a:p>
            <a:pPr lvl="1" indent="0" algn="l">
              <a:lnSpc>
                <a:spcPct val="150000"/>
              </a:lnSpc>
            </a:pPr>
            <a:r>
              <a:rPr lang="zh-CN" altLang="en-US" sz="2400" dirty="0">
                <a:solidFill>
                  <a:schemeClr val="tx1">
                    <a:lumMod val="50000"/>
                    <a:lumOff val="50000"/>
                  </a:schemeClr>
                </a:solidFill>
                <a:latin typeface="Helvetica Neue" panose="02000503000000020004" charset="0"/>
                <a:ea typeface="黑体-简" panose="02000000000000000000" charset="-122"/>
              </a:rPr>
              <a:t>     （例：今天共有</a:t>
            </a:r>
            <a:r>
              <a:rPr lang="en-US" altLang="zh-CN" sz="2400" dirty="0">
                <a:solidFill>
                  <a:schemeClr val="tx1">
                    <a:lumMod val="50000"/>
                    <a:lumOff val="50000"/>
                  </a:schemeClr>
                </a:solidFill>
                <a:latin typeface="Helvetica Neue" panose="02000503000000020004" charset="0"/>
                <a:ea typeface="黑体-简" panose="02000000000000000000" charset="-122"/>
              </a:rPr>
              <a:t>10</a:t>
            </a:r>
            <a:r>
              <a:rPr lang="zh-CN" altLang="en-US" sz="2400" dirty="0">
                <a:solidFill>
                  <a:schemeClr val="tx1">
                    <a:lumMod val="50000"/>
                    <a:lumOff val="50000"/>
                  </a:schemeClr>
                </a:solidFill>
                <a:latin typeface="Helvetica Neue" panose="02000503000000020004" charset="0"/>
                <a:ea typeface="黑体-简" panose="02000000000000000000" charset="-122"/>
              </a:rPr>
              <a:t>笔订单，购买可乐的次数是</a:t>
            </a:r>
            <a:r>
              <a:rPr lang="en-US" altLang="zh-CN" sz="2400" dirty="0">
                <a:solidFill>
                  <a:schemeClr val="tx1">
                    <a:lumMod val="50000"/>
                    <a:lumOff val="50000"/>
                  </a:schemeClr>
                </a:solidFill>
                <a:latin typeface="Helvetica Neue" panose="02000503000000020004" charset="0"/>
                <a:ea typeface="黑体-简" panose="02000000000000000000" charset="-122"/>
              </a:rPr>
              <a:t>8</a:t>
            </a:r>
            <a:r>
              <a:rPr lang="zh-CN" altLang="en-US" sz="2400" dirty="0">
                <a:solidFill>
                  <a:schemeClr val="tx1">
                    <a:lumMod val="50000"/>
                    <a:lumOff val="50000"/>
                  </a:schemeClr>
                </a:solidFill>
                <a:latin typeface="Helvetica Neue" panose="02000503000000020004" charset="0"/>
                <a:ea typeface="黑体-简" panose="02000000000000000000" charset="-122"/>
              </a:rPr>
              <a:t>，购买薯片的次数是</a:t>
            </a:r>
            <a:r>
              <a:rPr lang="en-US" altLang="zh-CN" sz="2400" dirty="0">
                <a:solidFill>
                  <a:schemeClr val="tx1">
                    <a:lumMod val="50000"/>
                    <a:lumOff val="50000"/>
                  </a:schemeClr>
                </a:solidFill>
                <a:latin typeface="Helvetica Neue" panose="02000503000000020004" charset="0"/>
                <a:ea typeface="黑体-简" panose="02000000000000000000" charset="-122"/>
              </a:rPr>
              <a:t>6</a:t>
            </a:r>
            <a:r>
              <a:rPr lang="zh-CN" altLang="en-US" sz="2400" dirty="0">
                <a:solidFill>
                  <a:schemeClr val="tx1">
                    <a:lumMod val="50000"/>
                    <a:lumOff val="50000"/>
                  </a:schemeClr>
                </a:solidFill>
                <a:latin typeface="Helvetica Neue" panose="02000503000000020004" charset="0"/>
                <a:ea typeface="黑体-简" panose="02000000000000000000" charset="-122"/>
              </a:rPr>
              <a:t>，购买可乐</a:t>
            </a:r>
            <a:r>
              <a:rPr lang="en-US" altLang="zh-CN" sz="2400" dirty="0">
                <a:solidFill>
                  <a:schemeClr val="tx1">
                    <a:lumMod val="50000"/>
                    <a:lumOff val="50000"/>
                  </a:schemeClr>
                </a:solidFill>
                <a:latin typeface="Helvetica Neue" panose="02000503000000020004" charset="0"/>
                <a:ea typeface="黑体-简" panose="02000000000000000000" charset="-122"/>
              </a:rPr>
              <a:t>+</a:t>
            </a:r>
            <a:r>
              <a:rPr lang="zh-CN" altLang="en-US" sz="2400" dirty="0">
                <a:solidFill>
                  <a:schemeClr val="tx1">
                    <a:lumMod val="50000"/>
                    <a:lumOff val="50000"/>
                  </a:schemeClr>
                </a:solidFill>
                <a:latin typeface="Helvetica Neue" panose="02000503000000020004" charset="0"/>
                <a:ea typeface="黑体-简" panose="02000000000000000000" charset="-122"/>
              </a:rPr>
              <a:t>薯片的次数是</a:t>
            </a:r>
            <a:r>
              <a:rPr lang="en-US" altLang="zh-CN" sz="2400" dirty="0">
                <a:solidFill>
                  <a:schemeClr val="tx1">
                    <a:lumMod val="50000"/>
                    <a:lumOff val="50000"/>
                  </a:schemeClr>
                </a:solidFill>
                <a:latin typeface="Helvetica Neue" panose="02000503000000020004" charset="0"/>
                <a:ea typeface="黑体-简" panose="02000000000000000000" charset="-122"/>
              </a:rPr>
              <a:t>6</a:t>
            </a:r>
            <a:r>
              <a:rPr lang="zh-CN" altLang="en-US" sz="2400" dirty="0">
                <a:solidFill>
                  <a:schemeClr val="tx1">
                    <a:lumMod val="50000"/>
                    <a:lumOff val="50000"/>
                  </a:schemeClr>
                </a:solidFill>
                <a:latin typeface="Helvetica Neue" panose="02000503000000020004" charset="0"/>
                <a:ea typeface="黑体-简" panose="02000000000000000000" charset="-122"/>
              </a:rPr>
              <a:t>，那么提升度是</a:t>
            </a:r>
            <a:r>
              <a:rPr lang="en-US" altLang="zh-CN" sz="2400" dirty="0">
                <a:solidFill>
                  <a:schemeClr val="tx1">
                    <a:lumMod val="50000"/>
                    <a:lumOff val="50000"/>
                  </a:schemeClr>
                </a:solidFill>
                <a:latin typeface="Helvetica Neue" panose="02000503000000020004" charset="0"/>
                <a:ea typeface="黑体-简" panose="02000000000000000000" charset="-122"/>
              </a:rPr>
              <a:t>0.6 /</a:t>
            </a:r>
            <a:r>
              <a:rPr lang="zh-CN" altLang="en-US" sz="2400" dirty="0">
                <a:solidFill>
                  <a:schemeClr val="tx1">
                    <a:lumMod val="50000"/>
                    <a:lumOff val="50000"/>
                  </a:schemeClr>
                </a:solidFill>
                <a:latin typeface="Helvetica Neue" panose="02000503000000020004" charset="0"/>
                <a:ea typeface="黑体-简" panose="02000000000000000000" charset="-122"/>
              </a:rPr>
              <a:t>（</a:t>
            </a:r>
            <a:r>
              <a:rPr lang="en-US" altLang="zh-CN" sz="2400" dirty="0">
                <a:solidFill>
                  <a:schemeClr val="tx1">
                    <a:lumMod val="50000"/>
                    <a:lumOff val="50000"/>
                  </a:schemeClr>
                </a:solidFill>
                <a:latin typeface="Helvetica Neue" panose="02000503000000020004" charset="0"/>
                <a:ea typeface="黑体-简" panose="02000000000000000000" charset="-122"/>
              </a:rPr>
              <a:t>0.8*0.6</a:t>
            </a:r>
            <a:r>
              <a:rPr lang="zh-CN" altLang="en-US" sz="2400" dirty="0">
                <a:solidFill>
                  <a:schemeClr val="tx1">
                    <a:lumMod val="50000"/>
                    <a:lumOff val="50000"/>
                  </a:schemeClr>
                </a:solidFill>
                <a:latin typeface="Helvetica Neue" panose="02000503000000020004" charset="0"/>
                <a:ea typeface="黑体-简" panose="02000000000000000000" charset="-122"/>
              </a:rPr>
              <a:t>）</a:t>
            </a:r>
            <a:r>
              <a:rPr lang="en-US" altLang="zh-CN" sz="2400" dirty="0">
                <a:solidFill>
                  <a:schemeClr val="tx1">
                    <a:lumMod val="50000"/>
                    <a:lumOff val="50000"/>
                  </a:schemeClr>
                </a:solidFill>
                <a:latin typeface="Helvetica Neue" panose="02000503000000020004" charset="0"/>
                <a:ea typeface="黑体-简" panose="02000000000000000000" charset="-122"/>
              </a:rPr>
              <a:t>&gt;1</a:t>
            </a:r>
            <a:r>
              <a:rPr lang="zh-CN" altLang="en-US" sz="2400" dirty="0">
                <a:solidFill>
                  <a:schemeClr val="tx1">
                    <a:lumMod val="50000"/>
                    <a:lumOff val="50000"/>
                  </a:schemeClr>
                </a:solidFill>
                <a:latin typeface="Helvetica Neue" panose="02000503000000020004" charset="0"/>
                <a:ea typeface="黑体-简" panose="02000000000000000000" charset="-122"/>
              </a:rPr>
              <a:t>，因此可乐</a:t>
            </a:r>
            <a:r>
              <a:rPr lang="en-US" altLang="zh-CN" sz="2400" dirty="0">
                <a:solidFill>
                  <a:schemeClr val="tx1">
                    <a:lumMod val="50000"/>
                    <a:lumOff val="50000"/>
                  </a:schemeClr>
                </a:solidFill>
                <a:latin typeface="Helvetica Neue" panose="02000503000000020004" charset="0"/>
                <a:ea typeface="黑体-简" panose="02000000000000000000" charset="-122"/>
              </a:rPr>
              <a:t>+</a:t>
            </a:r>
            <a:r>
              <a:rPr lang="zh-CN" altLang="en-US" sz="2400" dirty="0">
                <a:solidFill>
                  <a:schemeClr val="tx1">
                    <a:lumMod val="50000"/>
                    <a:lumOff val="50000"/>
                  </a:schemeClr>
                </a:solidFill>
                <a:latin typeface="Helvetica Neue" panose="02000503000000020004" charset="0"/>
                <a:ea typeface="黑体-简" panose="02000000000000000000" charset="-122"/>
              </a:rPr>
              <a:t>薯片的组合方式是有效的。）</a:t>
            </a:r>
            <a:endParaRPr kumimoji="0" lang="en-US" altLang="zh-CN"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endParaRPr>
          </a:p>
          <a:p>
            <a:pPr lvl="1" indent="0" algn="l">
              <a:lnSpc>
                <a:spcPct val="150000"/>
              </a:lnSpc>
            </a:pPr>
            <a:endParaRPr lang="en-US" altLang="zh-CN" sz="2400" dirty="0">
              <a:solidFill>
                <a:schemeClr val="tx1">
                  <a:lumMod val="50000"/>
                  <a:lumOff val="50000"/>
                </a:schemeClr>
              </a:solidFill>
              <a:latin typeface="Helvetica Neue" panose="02000503000000020004" charset="0"/>
              <a:ea typeface="黑体-简" panose="02000000000000000000" charset="-122"/>
            </a:endParaRPr>
          </a:p>
          <a:p>
            <a:pPr lvl="1" indent="0" algn="l">
              <a:lnSpc>
                <a:spcPct val="150000"/>
              </a:lnSpc>
            </a:pPr>
            <a:endParaRPr kumimoji="0" lang="zh-CN" altLang="en-US" sz="2400" b="0" i="0" u="none" strike="noStrike" cap="none" spc="0" normalizeH="0" baseline="0" dirty="0">
              <a:ln>
                <a:noFill/>
              </a:ln>
              <a:solidFill>
                <a:schemeClr val="tx1">
                  <a:lumMod val="50000"/>
                  <a:lumOff val="50000"/>
                </a:schemeClr>
              </a:solidFill>
              <a:effectLst/>
              <a:uFillTx/>
              <a:latin typeface="Helvetica Neue" panose="02000503000000020004" charset="0"/>
              <a:ea typeface="黑体-简" panose="02000000000000000000" charset="-122"/>
              <a:sym typeface="Helvetica Neue" panose="02000503000000020004"/>
            </a:endParaRP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6311900" y="1910080"/>
            <a:ext cx="13107035" cy="1979295"/>
            <a:chOff x="10668" y="2050"/>
            <a:chExt cx="19913" cy="2890"/>
          </a:xfrm>
        </p:grpSpPr>
        <p:sp>
          <p:nvSpPr>
            <p:cNvPr id="204" name="Dataease 快速安装与在线文档"/>
            <p:cNvSpPr txBox="1"/>
            <p:nvPr/>
          </p:nvSpPr>
          <p:spPr>
            <a:xfrm>
              <a:off x="14239" y="2804"/>
              <a:ext cx="16342" cy="1613"/>
            </a:xfrm>
            <a:prstGeom prst="rect">
              <a:avLst/>
            </a:prstGeom>
            <a:ln w="12700">
              <a:miter lim="400000"/>
            </a:ln>
          </p:spPr>
          <p:txBody>
            <a:bodyPr wrap="square" lIns="91438" tIns="91438" rIns="91438" bIns="91438">
              <a:spAutoFit/>
            </a:bodyPr>
            <a:lstStyle>
              <a:lvl1pPr indent="0" defTabSz="1828800">
                <a:defRPr sz="6000" b="1">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rPr>
                <a:t>数据分析方法概念</a:t>
              </a:r>
              <a:r>
                <a:rPr lang="en-US" altLang="zh-CN" b="0" dirty="0">
                  <a:latin typeface="Helvetica Neue" panose="02000503000000020004" charset="0"/>
                  <a:ea typeface="黑体-简" panose="02000000000000000000" charset="-122"/>
                </a:rPr>
                <a:t>&amp;</a:t>
              </a:r>
              <a:r>
                <a:rPr lang="zh-CN" b="0" dirty="0">
                  <a:latin typeface="Helvetica Neue" panose="02000503000000020004" charset="0"/>
                  <a:ea typeface="黑体-简" panose="02000000000000000000" charset="-122"/>
                </a:rPr>
                <a:t>分类</a:t>
              </a:r>
              <a:endParaRPr lang="zh-CN" b="0" dirty="0">
                <a:latin typeface="Helvetica Neue" panose="02000503000000020004" charset="0"/>
                <a:ea typeface="黑体-简" panose="02000000000000000000" charset="-122"/>
              </a:endParaRPr>
            </a:p>
          </p:txBody>
        </p:sp>
        <p:sp>
          <p:nvSpPr>
            <p:cNvPr id="208" name="1"/>
            <p:cNvSpPr/>
            <p:nvPr/>
          </p:nvSpPr>
          <p:spPr>
            <a:xfrm>
              <a:off x="10668" y="2050"/>
              <a:ext cx="2782" cy="2890"/>
            </a:xfrm>
            <a:prstGeom prst="diamond">
              <a:avLst/>
            </a:prstGeom>
            <a:solidFill>
              <a:srgbClr val="535353"/>
            </a:solidFill>
            <a:ln w="12700">
              <a:miter lim="400000"/>
            </a:ln>
          </p:spPr>
          <p:txBody>
            <a:bodyPr tIns="91439" bIns="91439" anchor="ctr"/>
            <a:lstStyle>
              <a:lvl1pPr indent="0" algn="ctr" defTabSz="914400">
                <a:defRPr sz="10000" b="1">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t>1</a:t>
              </a:r>
              <a:endParaRPr sz="8300"/>
            </a:p>
          </p:txBody>
        </p:sp>
        <p:sp>
          <p:nvSpPr>
            <p:cNvPr id="209" name="线条"/>
            <p:cNvSpPr/>
            <p:nvPr/>
          </p:nvSpPr>
          <p:spPr>
            <a:xfrm>
              <a:off x="14225" y="4465"/>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2" name="组合 11"/>
          <p:cNvGrpSpPr/>
          <p:nvPr/>
        </p:nvGrpSpPr>
        <p:grpSpPr>
          <a:xfrm>
            <a:off x="6310630" y="4427855"/>
            <a:ext cx="13118465" cy="1979295"/>
            <a:chOff x="10668" y="5956"/>
            <a:chExt cx="19929" cy="2890"/>
          </a:xfrm>
        </p:grpSpPr>
        <p:sp>
          <p:nvSpPr>
            <p:cNvPr id="205" name="DataEase 功能架构介绍"/>
            <p:cNvSpPr txBox="1"/>
            <p:nvPr/>
          </p:nvSpPr>
          <p:spPr>
            <a:xfrm>
              <a:off x="14242" y="6811"/>
              <a:ext cx="16337"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sym typeface="+mn-ea"/>
                </a:rPr>
                <a:t>现状分析数据分析方法</a:t>
              </a:r>
              <a:endParaRPr lang="zh-CN" b="0" dirty="0">
                <a:latin typeface="Helvetica Neue" panose="02000503000000020004" charset="0"/>
                <a:ea typeface="黑体-简" panose="02000000000000000000" charset="-122"/>
                <a:sym typeface="+mn-ea"/>
              </a:endParaRPr>
            </a:p>
          </p:txBody>
        </p:sp>
        <p:sp>
          <p:nvSpPr>
            <p:cNvPr id="210" name="2"/>
            <p:cNvSpPr/>
            <p:nvPr/>
          </p:nvSpPr>
          <p:spPr>
            <a:xfrm>
              <a:off x="10668" y="5956"/>
              <a:ext cx="2783" cy="2890"/>
            </a:xfrm>
            <a:prstGeom prst="diamond">
              <a:avLst/>
            </a:prstGeom>
            <a:solidFill>
              <a:srgbClr val="535353"/>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t>2</a:t>
              </a:r>
              <a:endParaRPr sz="8300"/>
            </a:p>
          </p:txBody>
        </p:sp>
        <p:sp>
          <p:nvSpPr>
            <p:cNvPr id="213" name="线条"/>
            <p:cNvSpPr/>
            <p:nvPr/>
          </p:nvSpPr>
          <p:spPr>
            <a:xfrm>
              <a:off x="14242" y="8405"/>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3" name="组合 12"/>
          <p:cNvGrpSpPr/>
          <p:nvPr/>
        </p:nvGrpSpPr>
        <p:grpSpPr>
          <a:xfrm>
            <a:off x="6311265" y="6945630"/>
            <a:ext cx="13117195" cy="1979295"/>
            <a:chOff x="10668" y="11062"/>
            <a:chExt cx="19928" cy="2890"/>
          </a:xfrm>
        </p:grpSpPr>
        <p:sp>
          <p:nvSpPr>
            <p:cNvPr id="206" name="DataEase 数据分析与仪表板制作实战"/>
            <p:cNvSpPr txBox="1"/>
            <p:nvPr/>
          </p:nvSpPr>
          <p:spPr>
            <a:xfrm>
              <a:off x="14241" y="11894"/>
              <a:ext cx="16340"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b="0" dirty="0">
                  <a:latin typeface="Helvetica Neue" panose="02000503000000020004" charset="0"/>
                  <a:ea typeface="黑体-简" panose="02000000000000000000" charset="-122"/>
                  <a:sym typeface="+mn-ea"/>
                </a:rPr>
                <a:t>原因分析数据分析方法</a:t>
              </a:r>
              <a:endParaRPr lang="zh-CN" b="0" dirty="0">
                <a:latin typeface="Helvetica Neue" panose="02000503000000020004" charset="0"/>
                <a:ea typeface="黑体-简" panose="02000000000000000000" charset="-122"/>
                <a:sym typeface="+mn-ea"/>
              </a:endParaRPr>
            </a:p>
          </p:txBody>
        </p:sp>
        <p:sp>
          <p:nvSpPr>
            <p:cNvPr id="211" name="3"/>
            <p:cNvSpPr/>
            <p:nvPr/>
          </p:nvSpPr>
          <p:spPr>
            <a:xfrm>
              <a:off x="10668" y="11062"/>
              <a:ext cx="2782" cy="2890"/>
            </a:xfrm>
            <a:prstGeom prst="diamond">
              <a:avLst/>
            </a:prstGeom>
            <a:solidFill>
              <a:srgbClr val="535353"/>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t>3</a:t>
              </a:r>
              <a:endParaRPr sz="8300"/>
            </a:p>
          </p:txBody>
        </p:sp>
        <p:sp>
          <p:nvSpPr>
            <p:cNvPr id="214" name="线条"/>
            <p:cNvSpPr/>
            <p:nvPr/>
          </p:nvSpPr>
          <p:spPr>
            <a:xfrm>
              <a:off x="14241" y="13543"/>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grpSp>
        <p:nvGrpSpPr>
          <p:cNvPr id="14" name="组合 13"/>
          <p:cNvGrpSpPr/>
          <p:nvPr/>
        </p:nvGrpSpPr>
        <p:grpSpPr>
          <a:xfrm>
            <a:off x="6311265" y="9463405"/>
            <a:ext cx="13117195" cy="1979295"/>
            <a:chOff x="10668" y="15568"/>
            <a:chExt cx="19928" cy="2890"/>
          </a:xfrm>
        </p:grpSpPr>
        <p:sp>
          <p:nvSpPr>
            <p:cNvPr id="207" name="DataEase 数据分析与仪表板制作实战"/>
            <p:cNvSpPr txBox="1"/>
            <p:nvPr/>
          </p:nvSpPr>
          <p:spPr>
            <a:xfrm>
              <a:off x="14241" y="16376"/>
              <a:ext cx="16340" cy="1613"/>
            </a:xfrm>
            <a:prstGeom prst="rect">
              <a:avLst/>
            </a:prstGeom>
            <a:ln w="12700">
              <a:miter lim="400000"/>
            </a:ln>
          </p:spPr>
          <p:txBody>
            <a:bodyPr wrap="square" lIns="91438" tIns="91438" rIns="91438" bIns="91438">
              <a:spAutoFit/>
            </a:bodyPr>
            <a:lstStyle>
              <a:lvl1pPr indent="0" defTabSz="1828800">
                <a:defRPr sz="6000">
                  <a:solidFill>
                    <a:srgbClr val="535353"/>
                  </a:solidFill>
                  <a:latin typeface="Trebuchet MS" panose="020B0703020202090204"/>
                  <a:ea typeface="Trebuchet MS" panose="020B0703020202090204"/>
                  <a:cs typeface="Trebuchet MS" panose="020B0703020202090204"/>
                  <a:sym typeface="Trebuchet MS" panose="020B0703020202090204"/>
                </a:defRPr>
              </a:lvl1pPr>
            </a:lstStyle>
            <a:p>
              <a:pPr algn="l"/>
              <a:r>
                <a:rPr lang="zh-CN" dirty="0">
                  <a:latin typeface="Helvetica Neue" panose="02000503000000020004" charset="0"/>
                  <a:ea typeface="黑体-简" panose="02000000000000000000" charset="-122"/>
                  <a:sym typeface="+mn-ea"/>
                </a:rPr>
                <a:t>预测分析数据分析方法</a:t>
              </a:r>
              <a:endParaRPr lang="zh-CN" dirty="0">
                <a:latin typeface="Helvetica Neue" panose="02000503000000020004" charset="0"/>
                <a:ea typeface="黑体-简" panose="02000000000000000000" charset="-122"/>
                <a:sym typeface="+mn-ea"/>
              </a:endParaRPr>
            </a:p>
          </p:txBody>
        </p:sp>
        <p:sp>
          <p:nvSpPr>
            <p:cNvPr id="212" name="4"/>
            <p:cNvSpPr/>
            <p:nvPr/>
          </p:nvSpPr>
          <p:spPr>
            <a:xfrm>
              <a:off x="10668" y="15568"/>
              <a:ext cx="2782" cy="2890"/>
            </a:xfrm>
            <a:prstGeom prst="diamond">
              <a:avLst/>
            </a:prstGeom>
            <a:solidFill>
              <a:srgbClr val="0F6FC6"/>
            </a:solidFill>
            <a:ln w="12700">
              <a:miter lim="400000"/>
            </a:ln>
          </p:spPr>
          <p:txBody>
            <a:bodyPr tIns="91439" bIns="91439" anchor="ctr"/>
            <a:lstStyle>
              <a:lvl1pPr indent="0" algn="ctr" defTabSz="914400">
                <a:defRPr sz="100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r>
                <a:rPr sz="8300">
                  <a:latin typeface="Trebuchet MS Bold" panose="020B0703020202090204" charset="0"/>
                  <a:cs typeface="Trebuchet MS Bold" panose="020B0703020202090204" charset="0"/>
                </a:rPr>
                <a:t>4</a:t>
              </a:r>
              <a:endParaRPr sz="8300">
                <a:latin typeface="Trebuchet MS Bold" panose="020B0703020202090204" charset="0"/>
                <a:cs typeface="Trebuchet MS Bold" panose="020B0703020202090204" charset="0"/>
              </a:endParaRPr>
            </a:p>
          </p:txBody>
        </p:sp>
        <p:sp>
          <p:nvSpPr>
            <p:cNvPr id="215" name="线条"/>
            <p:cNvSpPr/>
            <p:nvPr/>
          </p:nvSpPr>
          <p:spPr>
            <a:xfrm>
              <a:off x="14241" y="17850"/>
              <a:ext cx="16355" cy="4"/>
            </a:xfrm>
            <a:prstGeom prst="line">
              <a:avLst/>
            </a:prstGeom>
            <a:ln w="25400">
              <a:solidFill>
                <a:srgbClr val="5E5E5E">
                  <a:alpha val="50000"/>
                </a:srgbClr>
              </a:solidFill>
              <a:miter lim="400000"/>
            </a:ln>
          </p:spPr>
          <p:txBody>
            <a:bodyPr lIns="0" tIns="0" rIns="0" bIns="0"/>
            <a:lstStyle/>
            <a:p>
              <a:pPr indent="0" defTabSz="457200">
                <a:defRPr sz="1200">
                  <a:latin typeface="Helvetica"/>
                  <a:ea typeface="Helvetica"/>
                  <a:cs typeface="Helvetica"/>
                  <a:sym typeface="Helvetica"/>
                </a:defRPr>
              </a:pPr>
              <a:endParaRPr sz="3200"/>
            </a:p>
          </p:txBody>
        </p:sp>
      </p:gr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0" name="椭圆 39"/>
          <p:cNvSpPr/>
          <p:nvPr>
            <p:custDataLst>
              <p:tags r:id="rId1"/>
            </p:custDataLst>
          </p:nvPr>
        </p:nvSpPr>
        <p:spPr>
          <a:xfrm>
            <a:off x="4479290" y="4203700"/>
            <a:ext cx="4274185" cy="42373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grpSp>
        <p:nvGrpSpPr>
          <p:cNvPr id="2" name="组合 1"/>
          <p:cNvGrpSpPr/>
          <p:nvPr/>
        </p:nvGrpSpPr>
        <p:grpSpPr>
          <a:xfrm>
            <a:off x="-20955" y="13970"/>
            <a:ext cx="3058160" cy="1744980"/>
            <a:chOff x="-33" y="-13"/>
            <a:chExt cx="9404" cy="2748"/>
          </a:xfrm>
        </p:grpSpPr>
        <p:sp>
          <p:nvSpPr>
            <p:cNvPr id="7" name="矩形"/>
            <p:cNvSpPr/>
            <p:nvPr>
              <p:custDataLst>
                <p:tags r:id="rId2"/>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3"/>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预测分析</a:t>
              </a:r>
              <a:endParaRPr lang="zh-CN" altLang="en-US" sz="5000" dirty="0">
                <a:solidFill>
                  <a:srgbClr val="0C7BE0"/>
                </a:solidFill>
                <a:latin typeface="Helvetica Neue" panose="02000503000000020004" charset="0"/>
                <a:ea typeface="黑体-简" panose="02000000000000000000" charset="-122"/>
              </a:endParaRPr>
            </a:p>
          </p:txBody>
        </p:sp>
      </p:grpSp>
      <p:sp>
        <p:nvSpPr>
          <p:cNvPr id="41" name="弧形 40"/>
          <p:cNvSpPr/>
          <p:nvPr>
            <p:custDataLst>
              <p:tags r:id="rId4"/>
            </p:custDataLst>
          </p:nvPr>
        </p:nvSpPr>
        <p:spPr>
          <a:xfrm>
            <a:off x="3736873" y="310125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5"/>
            </p:custDataLst>
          </p:nvPr>
        </p:nvSpPr>
        <p:spPr>
          <a:xfrm>
            <a:off x="5208447" y="588589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6"/>
            </p:custDataLst>
          </p:nvPr>
        </p:nvSpPr>
        <p:spPr>
          <a:xfrm>
            <a:off x="4901752" y="420359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预测分析</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7"/>
            </p:custDataLst>
          </p:nvPr>
        </p:nvSpPr>
        <p:spPr>
          <a:xfrm>
            <a:off x="10038427" y="593808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8"/>
            </p:custDataLst>
          </p:nvPr>
        </p:nvSpPr>
        <p:spPr>
          <a:xfrm>
            <a:off x="9783630" y="593880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9"/>
            </p:custDataLst>
          </p:nvPr>
        </p:nvSpPr>
        <p:spPr>
          <a:xfrm>
            <a:off x="9494488" y="588572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10"/>
            </p:custDataLst>
          </p:nvPr>
        </p:nvSpPr>
        <p:spPr>
          <a:xfrm>
            <a:off x="10284759" y="612731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9647120" y="6039420"/>
            <a:ext cx="420798" cy="420798"/>
          </a:xfrm>
          <a:prstGeom prst="rect">
            <a:avLst/>
          </a:prstGeom>
        </p:spPr>
      </p:pic>
      <p:sp>
        <p:nvSpPr>
          <p:cNvPr id="182" name="文本框 181"/>
          <p:cNvSpPr txBox="1"/>
          <p:nvPr>
            <p:custDataLst>
              <p:tags r:id="rId14"/>
            </p:custDataLst>
          </p:nvPr>
        </p:nvSpPr>
        <p:spPr>
          <a:xfrm>
            <a:off x="12730480" y="4203700"/>
            <a:ext cx="8177530" cy="5001260"/>
          </a:xfrm>
          <a:prstGeom prst="rect">
            <a:avLst/>
          </a:prstGeom>
          <a:noFill/>
        </p:spPr>
        <p:txBody>
          <a:bodyPr wrap="square" rtlCol="0">
            <a:noAutofit/>
          </a:bodyPr>
          <a:lstStyle/>
          <a:p>
            <a:pPr algn="l" fontAlgn="auto">
              <a:lnSpc>
                <a:spcPct val="130000"/>
              </a:lnSpc>
              <a:spcAft>
                <a:spcPts val="1000"/>
              </a:spcAft>
            </a:pPr>
            <a:r>
              <a:rPr lang="zh-CN" altLang="en-US" sz="3600" spc="150">
                <a:solidFill>
                  <a:srgbClr val="535353"/>
                </a:solidFill>
                <a:uFillTx/>
                <a:latin typeface="Heiti SC Medium" panose="02000000000000000000" charset="-122"/>
                <a:ea typeface="Heiti SC Medium" panose="02000000000000000000" charset="-122"/>
                <a:sym typeface="微软雅黑" charset="-122"/>
              </a:rPr>
              <a:t>预测分析</a:t>
            </a:r>
            <a:r>
              <a:rPr lang="zh-CN" altLang="en-US" sz="3600" spc="150">
                <a:solidFill>
                  <a:srgbClr val="535353"/>
                </a:solidFill>
                <a:uFillTx/>
                <a:latin typeface="Heiti SC Medium" panose="02000000000000000000" charset="-122"/>
                <a:ea typeface="Heiti SC Medium" panose="02000000000000000000" charset="-122"/>
                <a:sym typeface="微软雅黑" charset="-122"/>
              </a:rPr>
              <a:t>法是根据客观对象的</a:t>
            </a:r>
            <a:r>
              <a:rPr lang="zh-CN" altLang="en-US" sz="3600" spc="150">
                <a:solidFill>
                  <a:srgbClr val="535353"/>
                </a:solidFill>
                <a:uFillTx/>
                <a:latin typeface="Heiti SC Medium" panose="02000000000000000000" charset="-122"/>
                <a:ea typeface="Heiti SC Medium" panose="02000000000000000000" charset="-122"/>
                <a:sym typeface="微软雅黑" charset="-122"/>
              </a:rPr>
              <a:t>已知信息，运用各种定性和定量的分析理论与方法，对事物未来发展的趋势和水平进行判断和推测的一种活动。</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a:p>
            <a:pPr algn="l" fontAlgn="auto">
              <a:lnSpc>
                <a:spcPct val="130000"/>
              </a:lnSpc>
              <a:spcAft>
                <a:spcPts val="1000"/>
              </a:spcAft>
            </a:pPr>
            <a:r>
              <a:rPr lang="zh-CN" altLang="en-US" sz="3600" spc="150">
                <a:solidFill>
                  <a:srgbClr val="535353"/>
                </a:solidFill>
                <a:uFillTx/>
                <a:latin typeface="Heiti SC Medium" panose="02000000000000000000" charset="-122"/>
                <a:ea typeface="Heiti SC Medium" panose="02000000000000000000" charset="-122"/>
                <a:sym typeface="微软雅黑" charset="-122"/>
              </a:rPr>
              <a:t>预测分析常用的方法可以分为定性预测与定量预测两大类。</a:t>
            </a:r>
            <a:endParaRPr lang="zh-CN" altLang="en-US" sz="3600" spc="150">
              <a:solidFill>
                <a:srgbClr val="535353"/>
              </a:solidFill>
              <a:uFillTx/>
              <a:latin typeface="Heiti SC Medium" panose="02000000000000000000" charset="-122"/>
              <a:ea typeface="Heiti SC Medium" panose="02000000000000000000" charset="-122"/>
              <a:sym typeface="微软雅黑" charset="-122"/>
            </a:endParaRPr>
          </a:p>
        </p:txBody>
      </p:sp>
    </p:spTree>
  </p:cSld>
  <p:clrMapOvr>
    <a:masterClrMapping/>
  </p:clrMapOvr>
  <p:transition spd="slow" advClick="0" advTm="0">
    <p:push dir="u"/>
  </p:transition>
</p:sld>
</file>

<file path=ppt/slides/slide4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8255"/>
            <a:ext cx="692213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预测分析常用方法分类</a:t>
              </a:r>
              <a:endParaRPr lang="zh-CN" altLang="en-US" sz="5000" dirty="0">
                <a:solidFill>
                  <a:srgbClr val="0C7BE0"/>
                </a:solidFill>
                <a:latin typeface="Helvetica Neue" panose="02000503000000020004" charset="0"/>
                <a:ea typeface="黑体-简" panose="02000000000000000000" charset="-122"/>
              </a:endParaRPr>
            </a:p>
          </p:txBody>
        </p:sp>
      </p:grpSp>
      <p:sp>
        <p:nvSpPr>
          <p:cNvPr id="29" name="标题"/>
          <p:cNvSpPr txBox="1"/>
          <p:nvPr>
            <p:custDataLst>
              <p:tags r:id="rId3"/>
            </p:custDataLst>
          </p:nvPr>
        </p:nvSpPr>
        <p:spPr>
          <a:xfrm>
            <a:off x="19484340" y="8324850"/>
            <a:ext cx="3765550" cy="601980"/>
          </a:xfrm>
          <a:prstGeom prst="rect">
            <a:avLst/>
          </a:prstGeom>
          <a:noFill/>
        </p:spPr>
        <p:txBody>
          <a:bodyPr wrap="square" lIns="90170" tIns="46990" rIns="90170" bIns="0" rtlCol="0" anchor="ctr" anchorCtr="0"/>
          <a:lstStyle/>
          <a:p>
            <a:pPr algn="ctr">
              <a:lnSpc>
                <a:spcPct val="120000"/>
              </a:lnSpc>
            </a:pPr>
            <a:r>
              <a:rPr lang="zh-CN" altLang="en-US" sz="2800" b="1" spc="300" dirty="0">
                <a:solidFill>
                  <a:srgbClr val="FFFFFF"/>
                </a:solidFill>
                <a:latin typeface="Helvetica Neue" panose="02000503000000020004" charset="0"/>
                <a:ea typeface="黑体-简" panose="02000000000000000000" charset="-122"/>
              </a:rPr>
              <a:t>对比分析</a:t>
            </a:r>
            <a:endParaRPr lang="zh-CN" altLang="en-US" sz="2800" b="1" spc="300" dirty="0">
              <a:solidFill>
                <a:srgbClr val="FFFFFF"/>
              </a:solidFill>
              <a:latin typeface="Helvetica Neue" panose="02000503000000020004" charset="0"/>
              <a:ea typeface="黑体-简" panose="02000000000000000000" charset="-122"/>
            </a:endParaRPr>
          </a:p>
          <a:p>
            <a:pPr algn="ctr">
              <a:lnSpc>
                <a:spcPct val="120000"/>
              </a:lnSpc>
            </a:pPr>
            <a:r>
              <a:rPr lang="zh-CN" altLang="en-US" sz="2800" b="1" spc="300" dirty="0">
                <a:solidFill>
                  <a:srgbClr val="FFFFFF"/>
                </a:solidFill>
                <a:latin typeface="Helvetica Neue" panose="02000503000000020004" charset="0"/>
                <a:ea typeface="黑体-简" panose="02000000000000000000" charset="-122"/>
              </a:rPr>
              <a:t>方法类别</a:t>
            </a:r>
            <a:endParaRPr lang="zh-CN" altLang="en-US" sz="2800" b="1" spc="300" dirty="0">
              <a:solidFill>
                <a:srgbClr val="FFFFFF"/>
              </a:solidFill>
              <a:latin typeface="Helvetica Neue" panose="02000503000000020004" charset="0"/>
              <a:ea typeface="黑体-简" panose="02000000000000000000" charset="-122"/>
            </a:endParaRPr>
          </a:p>
        </p:txBody>
      </p:sp>
      <p:sp>
        <p:nvSpPr>
          <p:cNvPr id="12" name="任意多边形 11"/>
          <p:cNvSpPr/>
          <p:nvPr>
            <p:custDataLst>
              <p:tags r:id="rId4"/>
            </p:custDataLst>
          </p:nvPr>
        </p:nvSpPr>
        <p:spPr>
          <a:xfrm>
            <a:off x="4095424" y="7969104"/>
            <a:ext cx="14174350" cy="5290743"/>
          </a:xfrm>
          <a:custGeom>
            <a:avLst/>
            <a:gdLst>
              <a:gd name="connsiteX0" fmla="*/ 0 w 11736"/>
              <a:gd name="connsiteY0" fmla="*/ 4241 h 4240"/>
              <a:gd name="connsiteX1" fmla="*/ 11736 w 11736"/>
              <a:gd name="connsiteY1" fmla="*/ 516 h 4240"/>
            </a:gdLst>
            <a:ahLst/>
            <a:cxnLst>
              <a:cxn ang="0">
                <a:pos x="connsiteX0" y="connsiteY0"/>
              </a:cxn>
              <a:cxn ang="0">
                <a:pos x="connsiteX1" y="connsiteY1"/>
              </a:cxn>
            </a:cxnLst>
            <a:rect l="l" t="t" r="r" b="b"/>
            <a:pathLst>
              <a:path w="11736" h="4241">
                <a:moveTo>
                  <a:pt x="0" y="4241"/>
                </a:moveTo>
                <a:cubicBezTo>
                  <a:pt x="159" y="3621"/>
                  <a:pt x="3750" y="-1640"/>
                  <a:pt x="11736" y="516"/>
                </a:cubicBezTo>
              </a:path>
            </a:pathLst>
          </a:custGeom>
          <a:noFill/>
          <a:ln w="25400">
            <a:gradFill>
              <a:gsLst>
                <a:gs pos="0">
                  <a:schemeClr val="accent1"/>
                </a:gs>
                <a:gs pos="100000">
                  <a:schemeClr val="accent1">
                    <a:lumMod val="20000"/>
                    <a:lumOff val="80000"/>
                  </a:schemeClr>
                </a:gs>
              </a:gsLst>
              <a:lin ang="5400000" scaled="0"/>
            </a:gradFill>
            <a:headEnd type="none" w="med" len="med"/>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en-US" altLang="zh-CN" sz="3600">
                <a:solidFill>
                  <a:schemeClr val="lt1">
                    <a:lumMod val="50000"/>
                  </a:schemeClr>
                </a:solidFill>
              </a:rPr>
              <a:t>       </a:t>
            </a:r>
            <a:endParaRPr lang="en-US" altLang="zh-CN" sz="3600">
              <a:solidFill>
                <a:schemeClr val="lt1">
                  <a:lumMod val="50000"/>
                </a:schemeClr>
              </a:solidFill>
            </a:endParaRPr>
          </a:p>
        </p:txBody>
      </p:sp>
      <p:sp>
        <p:nvSpPr>
          <p:cNvPr id="4" name="椭圆 3"/>
          <p:cNvSpPr/>
          <p:nvPr>
            <p:custDataLst>
              <p:tags r:id="rId5"/>
            </p:custDataLst>
          </p:nvPr>
        </p:nvSpPr>
        <p:spPr>
          <a:xfrm>
            <a:off x="3865880" y="12995372"/>
            <a:ext cx="444118" cy="444118"/>
          </a:xfrm>
          <a:prstGeom prst="ellipse">
            <a:avLst/>
          </a:prstGeom>
          <a:solidFill>
            <a:schemeClr val="lt1"/>
          </a:solidFill>
          <a:ln w="34925">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5" name="椭圆 4"/>
          <p:cNvSpPr/>
          <p:nvPr>
            <p:custDataLst>
              <p:tags r:id="rId6"/>
            </p:custDataLst>
          </p:nvPr>
        </p:nvSpPr>
        <p:spPr>
          <a:xfrm>
            <a:off x="7634645" y="8776875"/>
            <a:ext cx="1186394" cy="1186394"/>
          </a:xfrm>
          <a:prstGeom prst="ellipse">
            <a:avLst/>
          </a:prstGeom>
          <a:gradFill>
            <a:gsLst>
              <a:gs pos="60000">
                <a:srgbClr val="5F8CFF">
                  <a:alpha val="100000"/>
                </a:srgbClr>
              </a:gs>
              <a:gs pos="0">
                <a:schemeClr val="accent1"/>
              </a:gs>
              <a:gs pos="100000">
                <a:schemeClr val="accent1">
                  <a:lumMod val="60000"/>
                  <a:lumOff val="40000"/>
                </a:schemeClr>
              </a:gs>
            </a:gsLst>
            <a:lin ang="5400000" scaled="0"/>
          </a:gradFill>
          <a:ln>
            <a:noFill/>
          </a:ln>
          <a:effectLst>
            <a:outerShdw blurRad="50800" dist="254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13" name="椭圆 12"/>
          <p:cNvSpPr/>
          <p:nvPr>
            <p:custDataLst>
              <p:tags r:id="rId7"/>
            </p:custDataLst>
          </p:nvPr>
        </p:nvSpPr>
        <p:spPr>
          <a:xfrm>
            <a:off x="13134972" y="7334115"/>
            <a:ext cx="1268730" cy="1268730"/>
          </a:xfrm>
          <a:prstGeom prst="ellipse">
            <a:avLst/>
          </a:prstGeom>
          <a:gradFill>
            <a:gsLst>
              <a:gs pos="60000">
                <a:srgbClr val="5F8CFF">
                  <a:alpha val="100000"/>
                </a:srgbClr>
              </a:gs>
              <a:gs pos="0">
                <a:schemeClr val="accent1"/>
              </a:gs>
              <a:gs pos="100000">
                <a:schemeClr val="accent1">
                  <a:lumMod val="60000"/>
                  <a:lumOff val="40000"/>
                </a:schemeClr>
              </a:gs>
            </a:gsLst>
            <a:lin ang="5400000" scaled="0"/>
          </a:gradFill>
          <a:ln>
            <a:noFill/>
          </a:ln>
          <a:effectLst>
            <a:outerShdw blurRad="50800" dist="254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6" name="椭圆 5"/>
          <p:cNvSpPr/>
          <p:nvPr>
            <p:custDataLst>
              <p:tags r:id="rId8"/>
            </p:custDataLst>
          </p:nvPr>
        </p:nvSpPr>
        <p:spPr>
          <a:xfrm>
            <a:off x="18751318" y="7919203"/>
            <a:ext cx="3000292" cy="3000292"/>
          </a:xfrm>
          <a:prstGeom prst="ellipse">
            <a:avLst/>
          </a:prstGeom>
          <a:gradFill>
            <a:gsLst>
              <a:gs pos="60000">
                <a:srgbClr val="5F8CFF">
                  <a:alpha val="100000"/>
                </a:srgbClr>
              </a:gs>
              <a:gs pos="0">
                <a:schemeClr val="accent1"/>
              </a:gs>
              <a:gs pos="100000">
                <a:schemeClr val="accent1">
                  <a:lumMod val="60000"/>
                  <a:lumOff val="40000"/>
                </a:schemeClr>
              </a:gs>
            </a:gsLst>
            <a:lin ang="5400000" scaled="0"/>
          </a:gradFill>
          <a:ln>
            <a:noFill/>
          </a:ln>
          <a:effectLst>
            <a:outerShdw blurRad="63500" dist="381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8" name="椭圆 7"/>
          <p:cNvSpPr/>
          <p:nvPr>
            <p:custDataLst>
              <p:tags r:id="rId9"/>
            </p:custDataLst>
          </p:nvPr>
        </p:nvSpPr>
        <p:spPr>
          <a:xfrm>
            <a:off x="18486843" y="7654728"/>
            <a:ext cx="3529241" cy="3529241"/>
          </a:xfrm>
          <a:prstGeom prst="ellipse">
            <a:avLst/>
          </a:prstGeom>
          <a:noFill/>
          <a:ln>
            <a:gradFill>
              <a:gsLst>
                <a:gs pos="0">
                  <a:schemeClr val="accent1"/>
                </a:gs>
                <a:gs pos="100000">
                  <a:schemeClr val="accent1">
                    <a:lumMod val="60000"/>
                    <a:lumOff val="40000"/>
                  </a:schemeClr>
                </a:gs>
              </a:gsLst>
              <a:lin ang="5400000" scaled="1"/>
            </a:gradFill>
          </a:ln>
          <a:effectLst>
            <a:outerShdw blurRad="38100" dist="25400" dir="5400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lt1"/>
              </a:solidFill>
            </a:endParaRPr>
          </a:p>
        </p:txBody>
      </p:sp>
      <p:sp>
        <p:nvSpPr>
          <p:cNvPr id="9" name="序号"/>
          <p:cNvSpPr txBox="1"/>
          <p:nvPr>
            <p:custDataLst>
              <p:tags r:id="rId10"/>
            </p:custDataLst>
          </p:nvPr>
        </p:nvSpPr>
        <p:spPr>
          <a:xfrm>
            <a:off x="7730705" y="8909736"/>
            <a:ext cx="994275" cy="920672"/>
          </a:xfrm>
          <a:prstGeom prst="rect">
            <a:avLst/>
          </a:prstGeom>
          <a:noFill/>
        </p:spPr>
        <p:txBody>
          <a:bodyPr wrap="square" lIns="180340" tIns="93980" rIns="180340" bIns="93980" rtlCol="0" anchor="ctr" anchorCtr="0">
            <a:normAutofit/>
          </a:bodyPr>
          <a:lstStyle/>
          <a:p>
            <a:pPr algn="ctr">
              <a:lnSpc>
                <a:spcPct val="110000"/>
              </a:lnSpc>
            </a:pPr>
            <a:r>
              <a:rPr lang="en-US" sz="4000" b="1">
                <a:solidFill>
                  <a:schemeClr val="bg1"/>
                </a:solidFill>
                <a:latin typeface="Arial" panose="020B0604020202090204" pitchFamily="34" charset="0"/>
                <a:ea typeface="微软雅黑" charset="-122"/>
              </a:rPr>
              <a:t>01</a:t>
            </a:r>
            <a:endParaRPr lang="en-US" sz="4000" b="1">
              <a:solidFill>
                <a:schemeClr val="bg1"/>
              </a:solidFill>
              <a:latin typeface="Arial" panose="020B0604020202090204" pitchFamily="34" charset="0"/>
              <a:ea typeface="微软雅黑" charset="-122"/>
            </a:endParaRPr>
          </a:p>
        </p:txBody>
      </p:sp>
      <p:sp>
        <p:nvSpPr>
          <p:cNvPr id="10" name="序号"/>
          <p:cNvSpPr txBox="1"/>
          <p:nvPr>
            <p:custDataLst>
              <p:tags r:id="rId11"/>
            </p:custDataLst>
          </p:nvPr>
        </p:nvSpPr>
        <p:spPr>
          <a:xfrm>
            <a:off x="13272199" y="7508145"/>
            <a:ext cx="994275" cy="920672"/>
          </a:xfrm>
          <a:prstGeom prst="rect">
            <a:avLst/>
          </a:prstGeom>
          <a:noFill/>
        </p:spPr>
        <p:txBody>
          <a:bodyPr wrap="square" lIns="180340" tIns="93980" rIns="180340" bIns="93980" rtlCol="0" anchor="ctr" anchorCtr="0">
            <a:normAutofit/>
          </a:bodyPr>
          <a:lstStyle/>
          <a:p>
            <a:pPr algn="ctr">
              <a:lnSpc>
                <a:spcPct val="110000"/>
              </a:lnSpc>
            </a:pPr>
            <a:r>
              <a:rPr lang="en-US" sz="4000" b="1">
                <a:solidFill>
                  <a:schemeClr val="bg1"/>
                </a:solidFill>
                <a:latin typeface="Arial" panose="020B0604020202090204" pitchFamily="34" charset="0"/>
                <a:ea typeface="微软雅黑" charset="-122"/>
              </a:rPr>
              <a:t>02</a:t>
            </a:r>
            <a:endParaRPr lang="en-US" sz="4000" b="1">
              <a:solidFill>
                <a:schemeClr val="bg1"/>
              </a:solidFill>
              <a:latin typeface="Arial" panose="020B0604020202090204" pitchFamily="34" charset="0"/>
              <a:ea typeface="微软雅黑" charset="-122"/>
            </a:endParaRPr>
          </a:p>
        </p:txBody>
      </p:sp>
      <p:sp>
        <p:nvSpPr>
          <p:cNvPr id="11" name="标题"/>
          <p:cNvSpPr txBox="1"/>
          <p:nvPr>
            <p:custDataLst>
              <p:tags r:id="rId12"/>
            </p:custDataLst>
          </p:nvPr>
        </p:nvSpPr>
        <p:spPr>
          <a:xfrm>
            <a:off x="18967450" y="8771890"/>
            <a:ext cx="2568575" cy="1623695"/>
          </a:xfrm>
          <a:prstGeom prst="rect">
            <a:avLst/>
          </a:prstGeom>
          <a:noFill/>
        </p:spPr>
        <p:txBody>
          <a:bodyPr wrap="square" lIns="180340" tIns="93980" rIns="180340" bIns="0" rtlCol="0" anchor="ctr" anchorCtr="0">
            <a:normAutofit fontScale="87500" lnSpcReduction="10000"/>
          </a:bodyPr>
          <a:lstStyle/>
          <a:p>
            <a:pPr algn="ctr"/>
            <a:r>
              <a:rPr lang="zh-CN" altLang="en-US" sz="4000" b="1" spc="300" dirty="0">
                <a:solidFill>
                  <a:schemeClr val="bg1"/>
                </a:solidFill>
                <a:latin typeface="Helvetica Neue" panose="02000503000000020004" charset="0"/>
                <a:ea typeface="黑体-简" panose="02000000000000000000" charset="-122"/>
              </a:rPr>
              <a:t>预测分析</a:t>
            </a:r>
            <a:endParaRPr lang="zh-CN" altLang="en-US" sz="4000" b="1" spc="300" dirty="0">
              <a:solidFill>
                <a:schemeClr val="bg1"/>
              </a:solidFill>
              <a:latin typeface="Helvetica Neue" panose="02000503000000020004" charset="0"/>
              <a:ea typeface="黑体-简" panose="02000000000000000000" charset="-122"/>
            </a:endParaRPr>
          </a:p>
          <a:p>
            <a:pPr algn="ctr"/>
            <a:r>
              <a:rPr lang="zh-CN" altLang="en-US" sz="4000" b="1" spc="300" dirty="0">
                <a:solidFill>
                  <a:schemeClr val="bg1"/>
                </a:solidFill>
                <a:latin typeface="Helvetica Neue" panose="02000503000000020004" charset="0"/>
                <a:ea typeface="黑体-简" panose="02000000000000000000" charset="-122"/>
              </a:rPr>
              <a:t>常用方法</a:t>
            </a:r>
            <a:endParaRPr lang="zh-CN" altLang="en-US" sz="4000" b="1" spc="300" dirty="0">
              <a:solidFill>
                <a:schemeClr val="bg1"/>
              </a:solidFill>
              <a:latin typeface="Helvetica Neue" panose="02000503000000020004" charset="0"/>
              <a:ea typeface="黑体-简" panose="02000000000000000000" charset="-122"/>
            </a:endParaRPr>
          </a:p>
          <a:p>
            <a:pPr algn="ctr"/>
            <a:r>
              <a:rPr lang="zh-CN" altLang="en-US" sz="4000" b="1" spc="300" dirty="0">
                <a:solidFill>
                  <a:schemeClr val="bg1"/>
                </a:solidFill>
                <a:latin typeface="Helvetica Neue" panose="02000503000000020004" charset="0"/>
                <a:ea typeface="黑体-简" panose="02000000000000000000" charset="-122"/>
              </a:rPr>
              <a:t>分类</a:t>
            </a:r>
            <a:endParaRPr lang="zh-CN" altLang="en-US" sz="4000" b="1" spc="300" dirty="0">
              <a:solidFill>
                <a:schemeClr val="bg1"/>
              </a:solidFill>
              <a:latin typeface="Helvetica Neue" panose="02000503000000020004" charset="0"/>
              <a:ea typeface="黑体-简" panose="02000000000000000000" charset="-122"/>
            </a:endParaRPr>
          </a:p>
        </p:txBody>
      </p:sp>
      <p:sp>
        <p:nvSpPr>
          <p:cNvPr id="14" name="正文"/>
          <p:cNvSpPr txBox="1"/>
          <p:nvPr>
            <p:custDataLst>
              <p:tags r:id="rId13"/>
            </p:custDataLst>
          </p:nvPr>
        </p:nvSpPr>
        <p:spPr>
          <a:xfrm>
            <a:off x="11476990" y="1273810"/>
            <a:ext cx="9178925" cy="6569075"/>
          </a:xfrm>
          <a:prstGeom prst="rect">
            <a:avLst/>
          </a:prstGeom>
          <a:noFill/>
        </p:spPr>
        <p:txBody>
          <a:bodyPr wrap="square" lIns="180340" tIns="93980" rIns="180340" bIns="93980" rtlCol="0" anchor="t" anchorCtr="0"/>
          <a:lstStyle/>
          <a:p>
            <a:pPr algn="l">
              <a:lnSpc>
                <a:spcPct val="150000"/>
              </a:lnSpc>
            </a:pPr>
            <a:r>
              <a:rPr lang="zh-CN" altLang="en-US" sz="2800" spc="150" dirty="0">
                <a:solidFill>
                  <a:srgbClr val="000000">
                    <a:lumMod val="75000"/>
                    <a:lumOff val="25000"/>
                  </a:srgbClr>
                </a:solidFill>
                <a:latin typeface="Helvetica Neue" panose="02000503000000020004" charset="0"/>
                <a:ea typeface="黑体-简" panose="02000000000000000000" charset="-122"/>
              </a:rPr>
              <a:t>它是一种运用数学工具对事物规律进行定量描述，预测其发展趋势的方法。定量预测可以分为数值预测与分类预测。</a:t>
            </a:r>
            <a:endParaRPr lang="zh-CN" altLang="en-US" sz="2800" spc="150" dirty="0">
              <a:solidFill>
                <a:srgbClr val="000000">
                  <a:lumMod val="75000"/>
                  <a:lumOff val="25000"/>
                </a:srgbClr>
              </a:solidFill>
              <a:latin typeface="Helvetica Neue" panose="02000503000000020004" charset="0"/>
              <a:ea typeface="黑体-简" panose="02000000000000000000" charset="-122"/>
            </a:endParaRPr>
          </a:p>
          <a:p>
            <a:pPr algn="l">
              <a:lnSpc>
                <a:spcPct val="150000"/>
              </a:lnSpc>
            </a:pPr>
            <a:r>
              <a:rPr lang="zh-CN" altLang="en-US" sz="2800" spc="150" dirty="0">
                <a:solidFill>
                  <a:srgbClr val="000000">
                    <a:lumMod val="75000"/>
                    <a:lumOff val="25000"/>
                  </a:srgbClr>
                </a:solidFill>
                <a:latin typeface="Helvetica Neue" panose="02000503000000020004" charset="0"/>
                <a:ea typeface="黑体-简" panose="02000000000000000000" charset="-122"/>
              </a:rPr>
              <a:t>数值预测可用于用户数、收入、</a:t>
            </a:r>
            <a:r>
              <a:rPr lang="en-US" altLang="zh-CN" sz="2800" spc="150" dirty="0">
                <a:solidFill>
                  <a:srgbClr val="000000">
                    <a:lumMod val="75000"/>
                    <a:lumOff val="25000"/>
                  </a:srgbClr>
                </a:solidFill>
                <a:latin typeface="Helvetica Neue" panose="02000503000000020004" charset="0"/>
                <a:ea typeface="黑体-简" panose="02000000000000000000" charset="-122"/>
              </a:rPr>
              <a:t>GDP</a:t>
            </a:r>
            <a:r>
              <a:rPr lang="zh-CN" altLang="en-US" sz="2800" spc="150" dirty="0">
                <a:solidFill>
                  <a:srgbClr val="000000">
                    <a:lumMod val="75000"/>
                    <a:lumOff val="25000"/>
                  </a:srgbClr>
                </a:solidFill>
                <a:latin typeface="Helvetica Neue" panose="02000503000000020004" charset="0"/>
                <a:ea typeface="黑体-简" panose="02000000000000000000" charset="-122"/>
              </a:rPr>
              <a:t>、人口数等预测，主要使用</a:t>
            </a:r>
            <a:r>
              <a:rPr lang="zh-CN" altLang="en-US" sz="2800" spc="150" dirty="0">
                <a:solidFill>
                  <a:srgbClr val="000000">
                    <a:lumMod val="75000"/>
                    <a:lumOff val="25000"/>
                  </a:srgbClr>
                </a:solidFill>
                <a:latin typeface="Helvetica Neue" panose="02000503000000020004" charset="0"/>
                <a:ea typeface="黑体-简" panose="02000000000000000000" charset="-122"/>
              </a:rPr>
              <a:t>时间序列、回归分析等方法进行预测。</a:t>
            </a:r>
            <a:endParaRPr lang="zh-CN" altLang="en-US" sz="2800" spc="150" dirty="0">
              <a:solidFill>
                <a:srgbClr val="000000">
                  <a:lumMod val="75000"/>
                  <a:lumOff val="25000"/>
                </a:srgbClr>
              </a:solidFill>
              <a:latin typeface="Helvetica Neue" panose="02000503000000020004" charset="0"/>
              <a:ea typeface="黑体-简" panose="02000000000000000000" charset="-122"/>
            </a:endParaRPr>
          </a:p>
          <a:p>
            <a:pPr algn="l">
              <a:lnSpc>
                <a:spcPct val="150000"/>
              </a:lnSpc>
            </a:pPr>
            <a:r>
              <a:rPr lang="zh-CN" altLang="en-US" sz="2800" spc="150" dirty="0">
                <a:solidFill>
                  <a:srgbClr val="000000">
                    <a:lumMod val="75000"/>
                    <a:lumOff val="25000"/>
                  </a:srgbClr>
                </a:solidFill>
                <a:latin typeface="Helvetica Neue" panose="02000503000000020004" charset="0"/>
                <a:ea typeface="黑体-简" panose="02000000000000000000" charset="-122"/>
              </a:rPr>
              <a:t>分类预测可用于用户是否流失、用户是否购买、用户是否会参与等行为进行预测，主要使用决策树、逻辑回归、神经网络等方法进行预测。</a:t>
            </a:r>
            <a:endParaRPr lang="zh-CN" altLang="en-US" sz="2800" spc="150" dirty="0">
              <a:solidFill>
                <a:srgbClr val="000000">
                  <a:lumMod val="75000"/>
                  <a:lumOff val="25000"/>
                </a:srgbClr>
              </a:solidFill>
              <a:latin typeface="Helvetica Neue" panose="02000503000000020004" charset="0"/>
              <a:ea typeface="黑体-简" panose="02000000000000000000" charset="-122"/>
            </a:endParaRPr>
          </a:p>
          <a:p>
            <a:pPr algn="l">
              <a:lnSpc>
                <a:spcPct val="150000"/>
              </a:lnSpc>
            </a:pPr>
            <a:r>
              <a:rPr lang="zh-CN" altLang="en-US" sz="2800" spc="150" dirty="0">
                <a:solidFill>
                  <a:srgbClr val="000000">
                    <a:lumMod val="75000"/>
                    <a:lumOff val="25000"/>
                  </a:srgbClr>
                </a:solidFill>
                <a:latin typeface="Helvetica Neue" panose="02000503000000020004" charset="0"/>
                <a:ea typeface="黑体-简" panose="02000000000000000000" charset="-122"/>
              </a:rPr>
              <a:t>其中数值预测是我们最常用的预测方法。</a:t>
            </a:r>
            <a:endParaRPr lang="zh-CN" altLang="en-US" sz="2800" spc="150" dirty="0">
              <a:solidFill>
                <a:srgbClr val="000000">
                  <a:lumMod val="75000"/>
                  <a:lumOff val="25000"/>
                </a:srgbClr>
              </a:solidFill>
              <a:latin typeface="Helvetica Neue" panose="02000503000000020004" charset="0"/>
              <a:ea typeface="黑体-简" panose="02000000000000000000" charset="-122"/>
            </a:endParaRPr>
          </a:p>
        </p:txBody>
      </p:sp>
      <p:sp>
        <p:nvSpPr>
          <p:cNvPr id="37" name="标题"/>
          <p:cNvSpPr txBox="1"/>
          <p:nvPr>
            <p:custDataLst>
              <p:tags r:id="rId14"/>
            </p:custDataLst>
          </p:nvPr>
        </p:nvSpPr>
        <p:spPr>
          <a:xfrm>
            <a:off x="11680383" y="527970"/>
            <a:ext cx="3264766" cy="723563"/>
          </a:xfrm>
          <a:prstGeom prst="rect">
            <a:avLst/>
          </a:prstGeom>
          <a:noFill/>
        </p:spPr>
        <p:txBody>
          <a:bodyPr wrap="square" lIns="180340" tIns="93980" rIns="180340" bIns="0" rtlCol="0" anchor="ctr" anchorCtr="0"/>
          <a:lstStyle/>
          <a:p>
            <a:pPr marL="0" indent="0" algn="l">
              <a:lnSpc>
                <a:spcPct val="100000"/>
              </a:lnSpc>
              <a:spcBef>
                <a:spcPts val="0"/>
              </a:spcBef>
              <a:spcAft>
                <a:spcPts val="0"/>
              </a:spcAft>
              <a:buSzPct val="100000"/>
            </a:pPr>
            <a:r>
              <a:rPr lang="zh-CN" altLang="en-US" sz="3200" b="1" spc="300" dirty="0">
                <a:solidFill>
                  <a:srgbClr val="376FFF"/>
                </a:solidFill>
                <a:latin typeface="Helvetica Neue" panose="02000503000000020004" charset="0"/>
                <a:ea typeface="黑体-简" panose="02000000000000000000" charset="-122"/>
              </a:rPr>
              <a:t>定量预测</a:t>
            </a:r>
            <a:endParaRPr lang="zh-CN" altLang="en-US" sz="3200" b="1" spc="300" dirty="0">
              <a:solidFill>
                <a:srgbClr val="376FFF"/>
              </a:solidFill>
              <a:latin typeface="Helvetica Neue" panose="02000503000000020004" charset="0"/>
              <a:ea typeface="黑体-简" panose="02000000000000000000" charset="-122"/>
            </a:endParaRPr>
          </a:p>
        </p:txBody>
      </p:sp>
      <p:sp>
        <p:nvSpPr>
          <p:cNvPr id="38" name="正文"/>
          <p:cNvSpPr txBox="1"/>
          <p:nvPr>
            <p:custDataLst>
              <p:tags r:id="rId15"/>
            </p:custDataLst>
          </p:nvPr>
        </p:nvSpPr>
        <p:spPr>
          <a:xfrm>
            <a:off x="3321050" y="2905125"/>
            <a:ext cx="4682490" cy="7550150"/>
          </a:xfrm>
          <a:prstGeom prst="rect">
            <a:avLst/>
          </a:prstGeom>
          <a:noFill/>
        </p:spPr>
        <p:txBody>
          <a:bodyPr wrap="square" lIns="180340" tIns="93980" rIns="180340" bIns="93980" rtlCol="0" anchor="t" anchorCtr="0"/>
          <a:lstStyle/>
          <a:p>
            <a:pPr marL="0" indent="0" algn="l">
              <a:lnSpc>
                <a:spcPct val="150000"/>
              </a:lnSpc>
              <a:spcBef>
                <a:spcPts val="0"/>
              </a:spcBef>
              <a:spcAft>
                <a:spcPts val="0"/>
              </a:spcAft>
              <a:buSzPct val="100000"/>
            </a:pPr>
            <a:r>
              <a:rPr lang="zh-CN" altLang="en-US" sz="2800" spc="150" dirty="0">
                <a:solidFill>
                  <a:srgbClr val="000000">
                    <a:lumMod val="75000"/>
                    <a:lumOff val="25000"/>
                  </a:srgbClr>
                </a:solidFill>
                <a:latin typeface="Heiti SC Medium" panose="02000000000000000000" charset="-122"/>
                <a:ea typeface="Heiti SC Medium" panose="02000000000000000000" charset="-122"/>
              </a:rPr>
              <a:t>它是指预测者依靠熟悉业务</a:t>
            </a:r>
            <a:r>
              <a:rPr lang="zh-CN" altLang="en-US" sz="2800" spc="150" dirty="0">
                <a:solidFill>
                  <a:srgbClr val="000000">
                    <a:lumMod val="75000"/>
                    <a:lumOff val="25000"/>
                  </a:srgbClr>
                </a:solidFill>
                <a:latin typeface="Heiti SC Medium" panose="02000000000000000000" charset="-122"/>
                <a:ea typeface="Heiti SC Medium" panose="02000000000000000000" charset="-122"/>
              </a:rPr>
              <a:t>知识、具有丰富经验和综合分析能力的人员与专家，根据已掌握的历史资料和直观材料，运用个人的经验和分析判断能力，对事物的未来发展做出性质和程度上的判断。</a:t>
            </a:r>
            <a:endParaRPr lang="zh-CN" altLang="en-US" sz="2800" spc="150" dirty="0">
              <a:solidFill>
                <a:srgbClr val="000000">
                  <a:lumMod val="75000"/>
                  <a:lumOff val="25000"/>
                </a:srgbClr>
              </a:solidFill>
              <a:latin typeface="Heiti SC Medium" panose="02000000000000000000" charset="-122"/>
              <a:ea typeface="Heiti SC Medium" panose="02000000000000000000" charset="-122"/>
            </a:endParaRPr>
          </a:p>
          <a:p>
            <a:pPr marL="0" indent="0" algn="l">
              <a:lnSpc>
                <a:spcPct val="150000"/>
              </a:lnSpc>
              <a:spcBef>
                <a:spcPts val="0"/>
              </a:spcBef>
              <a:spcAft>
                <a:spcPts val="0"/>
              </a:spcAft>
              <a:buSzPct val="100000"/>
            </a:pPr>
            <a:r>
              <a:rPr lang="zh-CN" altLang="en-US" sz="2800" spc="150" dirty="0">
                <a:solidFill>
                  <a:srgbClr val="000000">
                    <a:lumMod val="75000"/>
                    <a:lumOff val="25000"/>
                  </a:srgbClr>
                </a:solidFill>
                <a:latin typeface="Heiti SC Medium" panose="02000000000000000000" charset="-122"/>
                <a:ea typeface="Heiti SC Medium" panose="02000000000000000000" charset="-122"/>
              </a:rPr>
              <a:t>主要的预测方法有德尔菲法、主观概率法等。</a:t>
            </a:r>
            <a:endParaRPr lang="zh-CN" altLang="en-US" sz="2800" spc="150" dirty="0">
              <a:solidFill>
                <a:srgbClr val="000000">
                  <a:lumMod val="75000"/>
                  <a:lumOff val="25000"/>
                </a:srgbClr>
              </a:solidFill>
              <a:latin typeface="Heiti SC Medium" panose="02000000000000000000" charset="-122"/>
              <a:ea typeface="Heiti SC Medium" panose="02000000000000000000" charset="-122"/>
            </a:endParaRPr>
          </a:p>
        </p:txBody>
      </p:sp>
      <p:sp>
        <p:nvSpPr>
          <p:cNvPr id="39" name="标题"/>
          <p:cNvSpPr txBox="1"/>
          <p:nvPr>
            <p:custDataLst>
              <p:tags r:id="rId16"/>
            </p:custDataLst>
          </p:nvPr>
        </p:nvSpPr>
        <p:spPr>
          <a:xfrm>
            <a:off x="3682214" y="2136623"/>
            <a:ext cx="3264766" cy="723563"/>
          </a:xfrm>
          <a:prstGeom prst="rect">
            <a:avLst/>
          </a:prstGeom>
          <a:noFill/>
        </p:spPr>
        <p:txBody>
          <a:bodyPr wrap="square" lIns="180340" tIns="93980" rIns="180340" bIns="0" rtlCol="0" anchor="ctr" anchorCtr="0">
            <a:normAutofit/>
          </a:bodyPr>
          <a:lstStyle/>
          <a:p>
            <a:pPr marL="0" indent="0" algn="l">
              <a:lnSpc>
                <a:spcPct val="100000"/>
              </a:lnSpc>
              <a:spcBef>
                <a:spcPts val="0"/>
              </a:spcBef>
              <a:spcAft>
                <a:spcPts val="0"/>
              </a:spcAft>
              <a:buSzPct val="100000"/>
            </a:pPr>
            <a:r>
              <a:rPr lang="zh-CN" altLang="en-US" sz="3200" b="1" spc="300" dirty="0">
                <a:solidFill>
                  <a:srgbClr val="376FFF"/>
                </a:solidFill>
                <a:latin typeface="Helvetica Neue" panose="02000503000000020004" charset="0"/>
                <a:ea typeface="黑体-简" panose="02000000000000000000" charset="-122"/>
              </a:rPr>
              <a:t>定性预测</a:t>
            </a:r>
            <a:endParaRPr lang="zh-CN" altLang="en-US" sz="3200" b="1" spc="300" dirty="0">
              <a:solidFill>
                <a:srgbClr val="376FFF"/>
              </a:solidFill>
              <a:latin typeface="Helvetica Neue" panose="02000503000000020004" charset="0"/>
              <a:ea typeface="黑体-简" panose="02000000000000000000" charset="-122"/>
            </a:endParaRPr>
          </a:p>
        </p:txBody>
      </p:sp>
    </p:spTree>
    <p:custDataLst>
      <p:tags r:id="rId17"/>
    </p:custDataLst>
  </p:cSld>
  <p:clrMapOvr>
    <a:masterClrMapping/>
  </p:clrMapOvr>
  <p:transition spd="slow" advClick="0" advTm="0">
    <p:push dir="u"/>
  </p:transition>
</p:sld>
</file>

<file path=ppt/slides/slide4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4" name="C9F754DE-2CAD-44b6-B708-469DEB6407EB-3" descr="wpsoffice"/>
          <p:cNvPicPr>
            <a:picLocks noChangeAspect="1"/>
          </p:cNvPicPr>
          <p:nvPr/>
        </p:nvPicPr>
        <p:blipFill>
          <a:blip r:embed="rId1"/>
          <a:stretch>
            <a:fillRect/>
          </a:stretch>
        </p:blipFill>
        <p:spPr>
          <a:xfrm>
            <a:off x="3920490" y="732790"/>
            <a:ext cx="15377160" cy="12717780"/>
          </a:xfrm>
          <a:prstGeom prst="rect">
            <a:avLst/>
          </a:prstGeom>
        </p:spPr>
      </p:pic>
      <p:grpSp>
        <p:nvGrpSpPr>
          <p:cNvPr id="2" name="组合 1"/>
          <p:cNvGrpSpPr/>
          <p:nvPr/>
        </p:nvGrpSpPr>
        <p:grpSpPr>
          <a:xfrm>
            <a:off x="-20955" y="13970"/>
            <a:ext cx="6969760" cy="1744980"/>
            <a:chOff x="-33" y="-13"/>
            <a:chExt cx="9404" cy="2748"/>
          </a:xfrm>
        </p:grpSpPr>
        <p:sp>
          <p:nvSpPr>
            <p:cNvPr id="7" name="矩形"/>
            <p:cNvSpPr/>
            <p:nvPr>
              <p:custDataLst>
                <p:tags r:id="rId2"/>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3"/>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预测分析下的分析方法</a:t>
              </a:r>
              <a:endParaRPr lang="zh-CN" altLang="en-US" sz="5000" dirty="0">
                <a:solidFill>
                  <a:srgbClr val="0C7BE0"/>
                </a:solidFill>
                <a:latin typeface="Helvetica Neue" panose="02000503000000020004" charset="0"/>
                <a:ea typeface="黑体-简" panose="02000000000000000000" charset="-122"/>
              </a:endParaRPr>
            </a:p>
          </p:txBody>
        </p:sp>
      </p:grpSp>
    </p:spTree>
  </p:cSld>
  <p:clrMapOvr>
    <a:masterClrMapping/>
  </p:clrMapOvr>
  <p:transition spd="slow" advClick="0" advTm="0">
    <p:push dir="u"/>
  </p:transition>
</p:sld>
</file>

<file path=ppt/slides/slide4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pSp>
        <p:nvGrpSpPr>
          <p:cNvPr id="2" name="组合 1"/>
          <p:cNvGrpSpPr/>
          <p:nvPr/>
        </p:nvGrpSpPr>
        <p:grpSpPr>
          <a:xfrm>
            <a:off x="-20955" y="13970"/>
            <a:ext cx="2853690"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预测分析</a:t>
              </a:r>
              <a:endParaRPr lang="zh-CN" altLang="en-US" sz="5000" dirty="0">
                <a:solidFill>
                  <a:srgbClr val="0C7BE0"/>
                </a:solidFill>
                <a:latin typeface="Helvetica Neue" panose="02000503000000020004" charset="0"/>
                <a:ea typeface="黑体-简" panose="02000000000000000000" charset="-122"/>
              </a:endParaRPr>
            </a:p>
          </p:txBody>
        </p:sp>
      </p:grpSp>
      <p:sp>
        <p:nvSpPr>
          <p:cNvPr id="182" name="文本框 181"/>
          <p:cNvSpPr txBox="1"/>
          <p:nvPr>
            <p:custDataLst>
              <p:tags r:id="rId3"/>
            </p:custDataLst>
          </p:nvPr>
        </p:nvSpPr>
        <p:spPr>
          <a:xfrm>
            <a:off x="2373630" y="2287905"/>
            <a:ext cx="18790285" cy="9017635"/>
          </a:xfrm>
          <a:prstGeom prst="rect">
            <a:avLst/>
          </a:prstGeom>
          <a:noFill/>
        </p:spPr>
        <p:txBody>
          <a:bodyPr wrap="square" rtlCol="0">
            <a:noAutofit/>
          </a:bodyPr>
          <a:lstStyle/>
          <a:p>
            <a:pPr indent="457200" algn="l" fontAlgn="auto">
              <a:lnSpc>
                <a:spcPct val="160000"/>
              </a:lnSpc>
              <a:spcAft>
                <a:spcPts val="1000"/>
              </a:spcAft>
            </a:pPr>
            <a:r>
              <a:rPr lang="zh-CN" altLang="en-US" sz="3600" b="0" spc="150">
                <a:solidFill>
                  <a:srgbClr val="535353"/>
                </a:solidFill>
                <a:latin typeface="Helvetica Neue" panose="02000503000000020004" charset="0"/>
                <a:ea typeface="黑体-简" panose="02000000000000000000" charset="-122"/>
                <a:sym typeface="微软雅黑" charset="-122"/>
              </a:rPr>
              <a:t>　</a:t>
            </a:r>
            <a:r>
              <a:rPr lang="zh-CN" altLang="en-US" sz="3600" b="0" spc="150">
                <a:solidFill>
                  <a:srgbClr val="535353"/>
                </a:solidFill>
                <a:uFillTx/>
                <a:latin typeface="Helvetica Neue" panose="02000503000000020004" charset="0"/>
                <a:ea typeface="黑体-简" panose="02000000000000000000" charset="-122"/>
                <a:sym typeface="微软雅黑" charset="-122"/>
              </a:rPr>
              <a:t>进行预测分析时，需要记住一句话：</a:t>
            </a:r>
            <a:r>
              <a:rPr lang="zh-CN" altLang="en-US" sz="3600" spc="150">
                <a:solidFill>
                  <a:srgbClr val="535353"/>
                </a:solidFill>
                <a:uFillTx/>
                <a:latin typeface="Heiti SC Medium" panose="02000000000000000000" charset="-122"/>
                <a:ea typeface="Heiti SC Medium" panose="02000000000000000000" charset="-122"/>
                <a:sym typeface="微软雅黑" charset="-122"/>
              </a:rPr>
              <a:t>业务为导向，技术为辅助</a:t>
            </a:r>
            <a:r>
              <a:rPr lang="zh-CN" altLang="en-US" sz="3600" b="0" spc="150">
                <a:solidFill>
                  <a:srgbClr val="535353"/>
                </a:solidFill>
                <a:uFillTx/>
                <a:latin typeface="Helvetica Neue" panose="02000503000000020004" charset="0"/>
                <a:ea typeface="黑体-简" panose="02000000000000000000" charset="-122"/>
                <a:sym typeface="微软雅黑" charset="-122"/>
              </a:rPr>
              <a:t>。也就是说，预测分析的结果需要符合业务发展规律，相关的预测分析技术，如趋势分析法、回归分析法、时间序列等方法得到的预测结果仅仅作为参考，需要根据相关的运营策略、资源配置等情况决定是否修正预测结果，并不是直接就采用它们的预测结果，否则预测的结果很可能脱离业务的实际情况。</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indent="457200" algn="l" fontAlgn="auto">
              <a:lnSpc>
                <a:spcPct val="160000"/>
              </a:lnSpc>
              <a:spcAft>
                <a:spcPts val="1000"/>
              </a:spcAft>
            </a:pPr>
            <a:r>
              <a:rPr lang="zh-CN" altLang="en-US" sz="3600" b="0" spc="150">
                <a:solidFill>
                  <a:srgbClr val="535353"/>
                </a:solidFill>
                <a:latin typeface="Helvetica Neue" panose="02000503000000020004" charset="0"/>
                <a:ea typeface="黑体-简" panose="02000000000000000000" charset="-122"/>
                <a:sym typeface="微软雅黑" charset="-122"/>
              </a:rPr>
              <a:t>　</a:t>
            </a:r>
            <a:r>
              <a:rPr lang="zh-CN" altLang="en-US" sz="3600" b="0" spc="150">
                <a:solidFill>
                  <a:srgbClr val="535353"/>
                </a:solidFill>
                <a:uFillTx/>
                <a:latin typeface="Helvetica Neue" panose="02000503000000020004" charset="0"/>
                <a:ea typeface="黑体-简" panose="02000000000000000000" charset="-122"/>
                <a:sym typeface="微软雅黑" charset="-122"/>
              </a:rPr>
              <a:t>所以进行预测，重点不在于使用多么高级的预测分析方法，而是在于是否符合业务实际发展情况。</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a:p>
            <a:pPr marL="457200" lvl="1" indent="457200" algn="l" fontAlgn="auto">
              <a:lnSpc>
                <a:spcPct val="160000"/>
              </a:lnSpc>
              <a:spcAft>
                <a:spcPts val="1000"/>
              </a:spcAft>
            </a:pPr>
            <a:r>
              <a:rPr lang="zh-CN" altLang="en-US" sz="3600" b="0" spc="150">
                <a:solidFill>
                  <a:srgbClr val="535353"/>
                </a:solidFill>
                <a:uFillTx/>
                <a:latin typeface="Helvetica Neue" panose="02000503000000020004" charset="0"/>
                <a:ea typeface="黑体-简" panose="02000000000000000000" charset="-122"/>
                <a:sym typeface="微软雅黑" charset="-122"/>
              </a:rPr>
              <a:t>这里我们主要学习趋势分析方法，其它的分析方法涉及到另外的学科，就不过多介绍了。</a:t>
            </a:r>
            <a:endParaRPr lang="zh-CN" altLang="en-US" sz="3600" b="0" spc="150">
              <a:solidFill>
                <a:srgbClr val="535353"/>
              </a:solidFill>
              <a:uFillTx/>
              <a:latin typeface="Helvetica Neue" panose="02000503000000020004" charset="0"/>
              <a:ea typeface="黑体-简" panose="02000000000000000000" charset="-122"/>
              <a:sym typeface="微软雅黑" charset="-122"/>
            </a:endParaRPr>
          </a:p>
        </p:txBody>
      </p:sp>
    </p:spTree>
  </p:cSld>
  <p:clrMapOvr>
    <a:masterClrMapping/>
  </p:clrMapOvr>
  <p:transition spd="slow" advClick="0" advTm="0">
    <p:push dir="u"/>
  </p:transition>
</p:sld>
</file>

<file path=ppt/slides/slide4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0" name="椭圆 39"/>
          <p:cNvSpPr/>
          <p:nvPr>
            <p:custDataLst>
              <p:tags r:id="rId1"/>
            </p:custDataLst>
          </p:nvPr>
        </p:nvSpPr>
        <p:spPr>
          <a:xfrm>
            <a:off x="4479290" y="4226560"/>
            <a:ext cx="4274185" cy="4237355"/>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grpSp>
        <p:nvGrpSpPr>
          <p:cNvPr id="2" name="组合 1"/>
          <p:cNvGrpSpPr/>
          <p:nvPr/>
        </p:nvGrpSpPr>
        <p:grpSpPr>
          <a:xfrm>
            <a:off x="-20955" y="13970"/>
            <a:ext cx="3607435" cy="1744980"/>
            <a:chOff x="-33" y="-13"/>
            <a:chExt cx="9404" cy="2748"/>
          </a:xfrm>
        </p:grpSpPr>
        <p:sp>
          <p:nvSpPr>
            <p:cNvPr id="7" name="矩形"/>
            <p:cNvSpPr/>
            <p:nvPr>
              <p:custDataLst>
                <p:tags r:id="rId2"/>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3"/>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趋势分析法</a:t>
              </a:r>
              <a:endParaRPr lang="zh-CN" altLang="en-US" sz="5000" dirty="0">
                <a:solidFill>
                  <a:srgbClr val="0C7BE0"/>
                </a:solidFill>
                <a:latin typeface="Helvetica Neue" panose="02000503000000020004" charset="0"/>
                <a:ea typeface="黑体-简" panose="02000000000000000000" charset="-122"/>
              </a:endParaRPr>
            </a:p>
          </p:txBody>
        </p:sp>
      </p:grpSp>
      <p:sp>
        <p:nvSpPr>
          <p:cNvPr id="41" name="弧形 40"/>
          <p:cNvSpPr/>
          <p:nvPr>
            <p:custDataLst>
              <p:tags r:id="rId4"/>
            </p:custDataLst>
          </p:nvPr>
        </p:nvSpPr>
        <p:spPr>
          <a:xfrm>
            <a:off x="3736873" y="3124116"/>
            <a:ext cx="6094677" cy="6442339"/>
          </a:xfrm>
          <a:prstGeom prst="arc">
            <a:avLst>
              <a:gd name="adj1" fmla="val 16200000"/>
              <a:gd name="adj2" fmla="val 5414109"/>
            </a:avLst>
          </a:prstGeom>
          <a:noFill/>
          <a:ln w="12700" cap="flat" cmpd="sng" algn="ctr">
            <a:gradFill>
              <a:gsLst>
                <a:gs pos="0">
                  <a:srgbClr val="3366FE">
                    <a:alpha val="2000"/>
                  </a:srgbClr>
                </a:gs>
                <a:gs pos="100000">
                  <a:srgbClr val="3366FE"/>
                </a:gs>
              </a:gsLst>
              <a:lin ang="0" scaled="1"/>
            </a:gradFill>
            <a:prstDash val="solid"/>
            <a:miter lim="800000"/>
          </a:ln>
          <a:effectLst/>
        </p:spPr>
        <p:txBody>
          <a:bodyPr rtlCol="0" anchor="ctr"/>
          <a:lstStyle/>
          <a:p>
            <a:pPr algn="ctr"/>
            <a:endParaRPr lang="zh-CN" altLang="en-US" sz="3200">
              <a:solidFill>
                <a:srgbClr val="000000"/>
              </a:solidFill>
              <a:latin typeface="Arial" panose="020B0604020202090204" pitchFamily="34" charset="0"/>
              <a:ea typeface="微软雅黑" charset="0"/>
              <a:cs typeface="思源黑体 CN Regular" panose="020B0500000000000000" charset="-122"/>
            </a:endParaRPr>
          </a:p>
        </p:txBody>
      </p:sp>
      <p:sp>
        <p:nvSpPr>
          <p:cNvPr id="129" name="文本框 128"/>
          <p:cNvSpPr txBox="1"/>
          <p:nvPr>
            <p:custDataLst>
              <p:tags r:id="rId5"/>
            </p:custDataLst>
          </p:nvPr>
        </p:nvSpPr>
        <p:spPr>
          <a:xfrm>
            <a:off x="5208447" y="5908756"/>
            <a:ext cx="2531146" cy="600988"/>
          </a:xfrm>
          <a:prstGeom prst="rect">
            <a:avLst/>
          </a:prstGeom>
          <a:noFill/>
        </p:spPr>
        <p:txBody>
          <a:bodyPr wrap="none" bIns="0" rtlCol="0" anchor="ctr" anchorCtr="0"/>
          <a:lstStyle/>
          <a:p>
            <a:pPr algn="l"/>
            <a:endParaRPr lang="zh-CN" altLang="en-US" sz="3600" spc="300">
              <a:solidFill>
                <a:schemeClr val="bg1">
                  <a:lumMod val="95000"/>
                </a:schemeClr>
              </a:solidFill>
              <a:uFillTx/>
              <a:latin typeface="思源黑体 CN Bold" panose="020B0800000000000000" charset="-122"/>
              <a:ea typeface="思源黑体 CN Bold" panose="020B0800000000000000" charset="-122"/>
              <a:sym typeface="微软雅黑" charset="-122"/>
            </a:endParaRPr>
          </a:p>
        </p:txBody>
      </p:sp>
      <p:sp>
        <p:nvSpPr>
          <p:cNvPr id="151" name="椭圆 150"/>
          <p:cNvSpPr/>
          <p:nvPr>
            <p:custDataLst>
              <p:tags r:id="rId6"/>
            </p:custDataLst>
          </p:nvPr>
        </p:nvSpPr>
        <p:spPr>
          <a:xfrm>
            <a:off x="4901752" y="4226457"/>
            <a:ext cx="4237655" cy="4237655"/>
          </a:xfrm>
          <a:prstGeom prst="ellipse">
            <a:avLst/>
          </a:prstGeom>
          <a:noFill/>
          <a:ln w="12700" cap="flat" cmpd="sng" algn="ctr">
            <a:solidFill>
              <a:srgbClr val="3366FE"/>
            </a:solidFill>
            <a:prstDash val="solid"/>
            <a:miter lim="800000"/>
          </a:ln>
          <a:effectLst/>
        </p:spPr>
        <p:txBody>
          <a:bodyPr rtlCol="0" anchor="ctr"/>
          <a:lstStyle/>
          <a:p>
            <a:pPr algn="ctr"/>
            <a:r>
              <a:rPr lang="zh-CN" altLang="en-US" sz="3200" spc="300">
                <a:solidFill>
                  <a:schemeClr val="bg1">
                    <a:lumMod val="95000"/>
                  </a:schemeClr>
                </a:solidFill>
                <a:latin typeface="Helvetica Neue" panose="02000503000000020004" charset="0"/>
                <a:ea typeface="黑体-简" panose="02000000000000000000" charset="-122"/>
                <a:sym typeface="微软雅黑" charset="-122"/>
              </a:rPr>
              <a:t>趋势分析法</a:t>
            </a:r>
            <a:endParaRPr lang="zh-CN" altLang="en-US" sz="3200" spc="300">
              <a:solidFill>
                <a:schemeClr val="bg1">
                  <a:lumMod val="95000"/>
                </a:schemeClr>
              </a:solidFill>
              <a:uFillTx/>
              <a:latin typeface="Helvetica Neue" panose="02000503000000020004" charset="0"/>
              <a:ea typeface="黑体-简" panose="02000000000000000000" charset="-122"/>
              <a:cs typeface="思源黑体 CN Regular" panose="020B0500000000000000" charset="-122"/>
              <a:sym typeface="微软雅黑" charset="-122"/>
            </a:endParaRPr>
          </a:p>
        </p:txBody>
      </p:sp>
      <p:sp>
        <p:nvSpPr>
          <p:cNvPr id="144" name="五边形 143"/>
          <p:cNvSpPr/>
          <p:nvPr>
            <p:custDataLst>
              <p:tags r:id="rId7"/>
            </p:custDataLst>
          </p:nvPr>
        </p:nvSpPr>
        <p:spPr>
          <a:xfrm>
            <a:off x="10038427" y="5960942"/>
            <a:ext cx="2300373" cy="821973"/>
          </a:xfrm>
          <a:prstGeom prst="homePlate">
            <a:avLst/>
          </a:prstGeom>
          <a:noFill/>
          <a:ln w="12700" cap="flat" cmpd="sng" algn="ctr">
            <a:gradFill>
              <a:gsLst>
                <a:gs pos="0">
                  <a:srgbClr val="FFFFFF"/>
                </a:gs>
                <a:gs pos="100000">
                  <a:srgbClr val="3366FE">
                    <a:lumMod val="20000"/>
                    <a:lumOff val="80000"/>
                  </a:srgbClr>
                </a:gs>
              </a:gsLst>
              <a:lin ang="0" scaled="1"/>
            </a:grad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131" name="五边形 130"/>
          <p:cNvSpPr/>
          <p:nvPr>
            <p:custDataLst>
              <p:tags r:id="rId8"/>
            </p:custDataLst>
          </p:nvPr>
        </p:nvSpPr>
        <p:spPr>
          <a:xfrm>
            <a:off x="9783630" y="5961662"/>
            <a:ext cx="2527819" cy="726964"/>
          </a:xfrm>
          <a:prstGeom prst="homePlate">
            <a:avLst/>
          </a:prstGeom>
          <a:gradFill>
            <a:gsLst>
              <a:gs pos="0">
                <a:srgbClr val="3366FE">
                  <a:lumMod val="20000"/>
                  <a:lumOff val="80000"/>
                  <a:alpha val="15000"/>
                </a:srgbClr>
              </a:gs>
              <a:gs pos="100000">
                <a:srgbClr val="3366FE">
                  <a:lumMod val="20000"/>
                  <a:lumOff val="80000"/>
                </a:srgbClr>
              </a:gs>
            </a:gsLst>
            <a:lin ang="0" scaled="0"/>
          </a:gra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endParaRPr>
          </a:p>
        </p:txBody>
      </p:sp>
      <p:sp>
        <p:nvSpPr>
          <p:cNvPr id="69" name="椭圆 68"/>
          <p:cNvSpPr/>
          <p:nvPr>
            <p:custDataLst>
              <p:tags r:id="rId9"/>
            </p:custDataLst>
          </p:nvPr>
        </p:nvSpPr>
        <p:spPr>
          <a:xfrm>
            <a:off x="9494488" y="5908588"/>
            <a:ext cx="727121" cy="727121"/>
          </a:xfrm>
          <a:prstGeom prst="ellipse">
            <a:avLst/>
          </a:prstGeom>
          <a:solidFill>
            <a:srgbClr val="3366FE"/>
          </a:solidFill>
          <a:ln w="12700" cap="flat" cmpd="sng" algn="ctr">
            <a:noFill/>
            <a:prstDash val="solid"/>
            <a:miter lim="800000"/>
          </a:ln>
          <a:effectLst/>
        </p:spPr>
        <p:txBody>
          <a:bodyPr rtlCol="0" anchor="ctr"/>
          <a:lstStyle/>
          <a:p>
            <a:pPr algn="ctr"/>
            <a:endParaRPr lang="zh-CN" altLang="en-US" sz="3200">
              <a:solidFill>
                <a:srgbClr val="FFFFFF"/>
              </a:solidFill>
              <a:latin typeface="Arial" panose="020B0604020202090204" pitchFamily="34" charset="0"/>
              <a:ea typeface="微软雅黑" charset="0"/>
              <a:cs typeface="思源黑体 CN Regular" panose="020B0500000000000000" charset="-122"/>
            </a:endParaRPr>
          </a:p>
        </p:txBody>
      </p:sp>
      <p:sp>
        <p:nvSpPr>
          <p:cNvPr id="138" name="文本框 137"/>
          <p:cNvSpPr txBox="1"/>
          <p:nvPr>
            <p:custDataLst>
              <p:tags r:id="rId10"/>
            </p:custDataLst>
          </p:nvPr>
        </p:nvSpPr>
        <p:spPr>
          <a:xfrm>
            <a:off x="10284759" y="6150172"/>
            <a:ext cx="1790778" cy="633394"/>
          </a:xfrm>
          <a:prstGeom prst="rect">
            <a:avLst/>
          </a:prstGeom>
          <a:noFill/>
        </p:spPr>
        <p:txBody>
          <a:bodyPr wrap="square" bIns="0" rtlCol="0"/>
          <a:lstStyle/>
          <a:p>
            <a:pPr algn="ctr"/>
            <a:r>
              <a:rPr lang="zh-CN" altLang="en-US" sz="2800" b="0" spc="300">
                <a:solidFill>
                  <a:srgbClr val="535353"/>
                </a:solidFill>
                <a:uFillTx/>
                <a:latin typeface="Helvetica Neue" panose="02000503000000020004" charset="0"/>
                <a:ea typeface="黑体-简" panose="02000000000000000000" charset="-122"/>
              </a:rPr>
              <a:t>概念</a:t>
            </a:r>
            <a:endParaRPr lang="zh-CN" altLang="en-US" sz="2800" b="0" spc="300">
              <a:solidFill>
                <a:srgbClr val="535353"/>
              </a:solidFill>
              <a:uFillTx/>
              <a:latin typeface="Helvetica Neue" panose="02000503000000020004" charset="0"/>
              <a:ea typeface="黑体-简" panose="02000000000000000000" charset="-122"/>
            </a:endParaRPr>
          </a:p>
        </p:txBody>
      </p:sp>
      <p:pic>
        <p:nvPicPr>
          <p:cNvPr id="154" name="图片 153" descr="333438303937363b333438313037323bcad0b3a1cdc6b9e3"/>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9647120" y="6062280"/>
            <a:ext cx="420798" cy="420798"/>
          </a:xfrm>
          <a:prstGeom prst="rect">
            <a:avLst/>
          </a:prstGeom>
        </p:spPr>
      </p:pic>
      <p:sp>
        <p:nvSpPr>
          <p:cNvPr id="182" name="文本框 181"/>
          <p:cNvSpPr txBox="1"/>
          <p:nvPr>
            <p:custDataLst>
              <p:tags r:id="rId14"/>
            </p:custDataLst>
          </p:nvPr>
        </p:nvSpPr>
        <p:spPr>
          <a:xfrm>
            <a:off x="12730480" y="3573780"/>
            <a:ext cx="8177530" cy="5527040"/>
          </a:xfrm>
          <a:prstGeom prst="rect">
            <a:avLst/>
          </a:prstGeom>
          <a:noFill/>
        </p:spPr>
        <p:txBody>
          <a:bodyPr wrap="square" rtlCol="0">
            <a:noAutofit/>
          </a:bodyPr>
          <a:lstStyle/>
          <a:p>
            <a:pPr algn="l" fontAlgn="auto">
              <a:lnSpc>
                <a:spcPct val="130000"/>
              </a:lnSpc>
              <a:spcAft>
                <a:spcPts val="1000"/>
              </a:spcAft>
            </a:pPr>
            <a:r>
              <a:rPr lang="zh-CN" altLang="en-US" sz="3600" spc="150">
                <a:solidFill>
                  <a:srgbClr val="535353"/>
                </a:solidFill>
                <a:uFillTx/>
                <a:latin typeface="Helvetica Neue" panose="02000503000000020004" charset="0"/>
                <a:ea typeface="黑体-简" panose="02000000000000000000" charset="-122"/>
                <a:sym typeface="微软雅黑" charset="-122"/>
              </a:rPr>
              <a:t>趋势分析法是应用事务时间发展的延续性原理来预测事物发展的趋势，它有一个前提假设——事物发展具有一定的连贯性，即事物</a:t>
            </a:r>
            <a:r>
              <a:rPr lang="zh-CN" altLang="en-US" sz="3600" spc="150">
                <a:solidFill>
                  <a:srgbClr val="535353"/>
                </a:solidFill>
                <a:uFillTx/>
                <a:latin typeface="Helvetica Neue" panose="02000503000000020004" charset="0"/>
                <a:ea typeface="黑体-简" panose="02000000000000000000" charset="-122"/>
                <a:sym typeface="微软雅黑" charset="-122"/>
              </a:rPr>
              <a:t>过去随时间发展变化的趋势，也是今后该事物随时间发展变化的趋势。只有在这样的前提假设下，才能进行趋势预测分析。</a:t>
            </a:r>
            <a:endParaRPr lang="zh-CN" altLang="en-US" sz="3600" spc="150">
              <a:solidFill>
                <a:srgbClr val="535353"/>
              </a:solidFill>
              <a:uFillTx/>
              <a:latin typeface="Helvetica Neue" panose="02000503000000020004" charset="0"/>
              <a:ea typeface="黑体-简" panose="02000000000000000000" charset="-122"/>
              <a:sym typeface="微软雅黑" charset="-122"/>
            </a:endParaRPr>
          </a:p>
        </p:txBody>
      </p:sp>
    </p:spTree>
  </p:cSld>
  <p:clrMapOvr>
    <a:masterClrMapping/>
  </p:clrMapOvr>
  <p:transition spd="slow" advClick="0" advTm="0">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p:cNvSpPr/>
          <p:nvPr>
            <p:custDataLst>
              <p:tags r:id="rId1"/>
            </p:custDataLst>
          </p:nvPr>
        </p:nvSpPr>
        <p:spPr>
          <a:xfrm>
            <a:off x="-20955" y="0"/>
            <a:ext cx="6138545" cy="233680"/>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8" name="数据可视化对企业的价值"/>
          <p:cNvSpPr txBox="1"/>
          <p:nvPr>
            <p:custDataLst>
              <p:tags r:id="rId2"/>
            </p:custDataLst>
          </p:nvPr>
        </p:nvSpPr>
        <p:spPr>
          <a:xfrm>
            <a:off x="26035" y="255905"/>
            <a:ext cx="6496685"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什么是数据分析方法？</a:t>
            </a:r>
            <a:endParaRPr lang="zh-CN" altLang="en-US" sz="5000" dirty="0">
              <a:solidFill>
                <a:srgbClr val="0C7BE0"/>
              </a:solidFill>
              <a:latin typeface="Helvetica Neue" panose="02000503000000020004" charset="0"/>
              <a:ea typeface="黑体-简" panose="02000000000000000000" charset="-122"/>
            </a:endParaRPr>
          </a:p>
        </p:txBody>
      </p:sp>
      <p:pic>
        <p:nvPicPr>
          <p:cNvPr id="4" name="https://photo-static-api.fotomore.com/creative/vcg/veer/400/new/VCG41N468111120.jpg?uid=386&amp;timestamp=1703586392&amp;sign=be098e9600feca6d02d3856128c4f7ca" descr="&amp;pky270_sjzg_VCG41N468111120&amp;2&amp;src_toppic_inpsrchzd1&amp;"/>
          <p:cNvPicPr>
            <a:picLocks noChangeAspect="1"/>
          </p:cNvPicPr>
          <p:nvPr/>
        </p:nvPicPr>
        <p:blipFill>
          <a:blip r:embed="rId3"/>
          <a:stretch>
            <a:fillRect/>
          </a:stretch>
        </p:blipFill>
        <p:spPr>
          <a:xfrm>
            <a:off x="3364230" y="5342255"/>
            <a:ext cx="4537710" cy="7707630"/>
          </a:xfrm>
          <a:prstGeom prst="rect">
            <a:avLst/>
          </a:prstGeom>
        </p:spPr>
      </p:pic>
      <p:sp>
        <p:nvSpPr>
          <p:cNvPr id="6" name="云形 5"/>
          <p:cNvSpPr/>
          <p:nvPr/>
        </p:nvSpPr>
        <p:spPr>
          <a:xfrm>
            <a:off x="8440420" y="1408430"/>
            <a:ext cx="12018010" cy="7706995"/>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1" name="云形 10"/>
          <p:cNvSpPr/>
          <p:nvPr>
            <p:custDataLst>
              <p:tags r:id="rId4"/>
            </p:custDataLst>
          </p:nvPr>
        </p:nvSpPr>
        <p:spPr>
          <a:xfrm>
            <a:off x="5885180" y="5205730"/>
            <a:ext cx="2348230" cy="1860550"/>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60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a:t>
            </a:r>
            <a:endParaRPr kumimoji="0" lang="zh-CN" altLang="en-US" sz="360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10" name="文本框 9"/>
          <p:cNvSpPr txBox="1"/>
          <p:nvPr/>
        </p:nvSpPr>
        <p:spPr>
          <a:xfrm>
            <a:off x="9000490" y="4330700"/>
            <a:ext cx="12566650" cy="186118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lstStyle/>
          <a:p>
            <a:pPr marL="0" marR="0" algn="l" defTabSz="821690" rtl="0" fontAlgn="auto" latinLnBrk="0" hangingPunct="0">
              <a:lnSpc>
                <a:spcPct val="130000"/>
              </a:lnSpc>
              <a:spcBef>
                <a:spcPts val="0"/>
              </a:spcBef>
              <a:spcAft>
                <a:spcPts val="0"/>
              </a:spcAft>
              <a:buClrTx/>
              <a:buSzTx/>
              <a:buFontTx/>
              <a:buNone/>
            </a:pPr>
            <a:r>
              <a:rPr lang="zh-CN" altLang="en-US" sz="8800">
                <a:solidFill>
                  <a:schemeClr val="tx1">
                    <a:lumMod val="65000"/>
                    <a:lumOff val="35000"/>
                  </a:schemeClr>
                </a:solidFill>
                <a:latin typeface="Helvetica Neue" panose="02000503000000020004" charset="0"/>
                <a:ea typeface="黑体-简" panose="02000000000000000000" charset="-122"/>
                <a:sym typeface="Helvetica Neue" panose="02000503000000020004"/>
              </a:rPr>
              <a:t>什么是数据分析方法？</a:t>
            </a:r>
            <a:endParaRPr kumimoji="0" lang="zh-CN" altLang="en-US" sz="88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sp>
        <p:nvSpPr>
          <p:cNvPr id="2" name="云形 1"/>
          <p:cNvSpPr/>
          <p:nvPr>
            <p:custDataLst>
              <p:tags r:id="rId5"/>
            </p:custDataLst>
          </p:nvPr>
        </p:nvSpPr>
        <p:spPr>
          <a:xfrm>
            <a:off x="5758815" y="7228840"/>
            <a:ext cx="196215" cy="202565"/>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600" i="0" u="none" strike="noStrike" cap="none" spc="0" normalizeH="0" baseline="0">
              <a:ln>
                <a:noFill/>
              </a:ln>
              <a:solidFill>
                <a:srgbClr val="FFFFFF"/>
              </a:solidFill>
              <a:effectLst/>
              <a:uFillTx/>
              <a:latin typeface="Helvetica Neue Medium" panose="02000503000000020004"/>
              <a:ea typeface="宋体" charset="0"/>
              <a:cs typeface="Helvetica Neue Medium" panose="02000503000000020004"/>
              <a:sym typeface="Helvetica Neue Medium" panose="02000503000000020004"/>
            </a:endParaRPr>
          </a:p>
        </p:txBody>
      </p:sp>
      <p:sp>
        <p:nvSpPr>
          <p:cNvPr id="3" name="云形 2"/>
          <p:cNvSpPr/>
          <p:nvPr>
            <p:custDataLst>
              <p:tags r:id="rId6"/>
            </p:custDataLst>
          </p:nvPr>
        </p:nvSpPr>
        <p:spPr>
          <a:xfrm>
            <a:off x="6060440" y="6909435"/>
            <a:ext cx="462280" cy="436245"/>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600" i="0" u="none" strike="noStrike" cap="none" spc="0" normalizeH="0" baseline="0">
              <a:ln>
                <a:noFill/>
              </a:ln>
              <a:solidFill>
                <a:srgbClr val="FFFFFF"/>
              </a:solidFill>
              <a:effectLst/>
              <a:uFillTx/>
              <a:latin typeface="Helvetica Neue Medium" panose="02000503000000020004"/>
              <a:ea typeface="宋体" charset="0"/>
              <a:cs typeface="Helvetica Neue Medium" panose="02000503000000020004"/>
              <a:sym typeface="Helvetica Neue Medium" panose="02000503000000020004"/>
            </a:endParaRPr>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3139758" y="5369243"/>
            <a:ext cx="18104485" cy="19615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noAutofit/>
          </a:bodyPr>
          <a:lstStyle/>
          <a:p>
            <a:pPr algn="ctr">
              <a:lnSpc>
                <a:spcPct val="180000"/>
              </a:lnSpc>
              <a:buFont typeface="+mj-lt"/>
            </a:pPr>
            <a:r>
              <a:rPr kumimoji="0" lang="zh-CN" altLang="en-US" sz="4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cs typeface="+mn-lt"/>
                <a:sym typeface="Helvetica Neue" panose="02000503000000020004"/>
              </a:rPr>
              <a:t>实验</a:t>
            </a:r>
            <a:r>
              <a:rPr kumimoji="0" lang="zh-CN" altLang="en-US" sz="4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cs typeface="+mn-lt"/>
                <a:sym typeface="Helvetica Neue" panose="02000503000000020004"/>
              </a:rPr>
              <a:t>三：使用漏斗分析法基于 DataEase 完成电商明细数据的分析</a:t>
            </a:r>
            <a:endParaRPr kumimoji="0" lang="zh-CN" altLang="en-US" sz="4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cs typeface="+mn-lt"/>
              <a:sym typeface="Helvetica Neue" panose="02000503000000020004"/>
            </a:endParaRPr>
          </a:p>
        </p:txBody>
      </p:sp>
      <p:sp>
        <p:nvSpPr>
          <p:cNvPr id="2" name="矩形"/>
          <p:cNvSpPr/>
          <p:nvPr>
            <p:custDataLst>
              <p:tags r:id="rId2"/>
            </p:custDataLst>
          </p:nvPr>
        </p:nvSpPr>
        <p:spPr>
          <a:xfrm>
            <a:off x="-20955" y="-8255"/>
            <a:ext cx="2134872" cy="24193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3"/>
            </p:custDataLst>
          </p:nvPr>
        </p:nvSpPr>
        <p:spPr>
          <a:xfrm>
            <a:off x="-2781" y="255905"/>
            <a:ext cx="2307831"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a:t>
            </a:r>
            <a:r>
              <a:rPr lang="zh-CN" altLang="en-US" sz="5000" dirty="0">
                <a:solidFill>
                  <a:srgbClr val="0C7BE0"/>
                </a:solidFill>
                <a:latin typeface="Helvetica Neue" panose="02000503000000020004" charset="0"/>
                <a:ea typeface="黑体-简" panose="02000000000000000000" charset="-122"/>
              </a:rPr>
              <a:t>三</a:t>
            </a:r>
            <a:endParaRPr lang="zh-CN" altLang="en-US" sz="5000" dirty="0">
              <a:solidFill>
                <a:srgbClr val="0C7BE0"/>
              </a:solidFill>
              <a:latin typeface="Helvetica Neue" panose="02000503000000020004" charset="0"/>
              <a:ea typeface="黑体-简" panose="02000000000000000000" charset="-122"/>
            </a:endParaRP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955" y="-8255"/>
            <a:ext cx="2326005" cy="1745615"/>
            <a:chOff x="-33" y="-13"/>
            <a:chExt cx="7679" cy="2749"/>
          </a:xfrm>
        </p:grpSpPr>
        <p:sp>
          <p:nvSpPr>
            <p:cNvPr id="2" name="矩形"/>
            <p:cNvSpPr/>
            <p:nvPr>
              <p:custDataLst>
                <p:tags r:id="rId1"/>
              </p:custDataLst>
            </p:nvPr>
          </p:nvSpPr>
          <p:spPr>
            <a:xfrm>
              <a:off x="-33" y="-13"/>
              <a:ext cx="7048"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27" y="403"/>
              <a:ext cx="7619"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实验三</a:t>
              </a:r>
              <a:endParaRPr lang="zh-CN" altLang="en-US" sz="5000" dirty="0">
                <a:solidFill>
                  <a:srgbClr val="0C7BE0"/>
                </a:solidFill>
                <a:latin typeface="Helvetica Neue" panose="02000503000000020004" charset="0"/>
                <a:ea typeface="黑体-简" panose="02000000000000000000" charset="-122"/>
              </a:endParaRPr>
            </a:p>
          </p:txBody>
        </p:sp>
      </p:grpSp>
      <p:sp>
        <p:nvSpPr>
          <p:cNvPr id="6" name="文本框 5"/>
          <p:cNvSpPr txBox="1"/>
          <p:nvPr>
            <p:custDataLst>
              <p:tags r:id="rId3"/>
            </p:custDataLst>
          </p:nvPr>
        </p:nvSpPr>
        <p:spPr>
          <a:xfrm>
            <a:off x="3525520" y="1812925"/>
            <a:ext cx="18782030" cy="89471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914400" indent="-914400" algn="l">
              <a:lnSpc>
                <a:spcPct val="180000"/>
              </a:lnSpc>
              <a:buFont typeface="+mj-lt"/>
              <a:buAutoNum type="arabicPeriod"/>
            </a:pPr>
            <a:r>
              <a:rPr lang="zh-CN" altLang="en-US" sz="4800" dirty="0">
                <a:solidFill>
                  <a:schemeClr val="tx1">
                    <a:lumMod val="65000"/>
                    <a:lumOff val="35000"/>
                  </a:schemeClr>
                </a:solidFill>
                <a:latin typeface="Helvetica Neue" panose="02000503000000020004" charset="0"/>
                <a:ea typeface="黑体-简" panose="02000000000000000000" charset="-122"/>
              </a:rPr>
              <a:t>实验目的</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3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sym typeface="+mn-ea"/>
              </a:rPr>
              <a:t>巩固所学到的漏斗图分析法。</a:t>
            </a:r>
            <a:endParaRPr lang="zh-CN" sz="44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3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sym typeface="+mn-ea"/>
              </a:rPr>
              <a:t>提高使用</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DataEase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数据分析的能力。</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a:p>
            <a:pPr marL="914400" indent="-914400" algn="l">
              <a:lnSpc>
                <a:spcPct val="180000"/>
              </a:lnSpc>
              <a:buFont typeface="+mj-lt"/>
              <a:buAutoNum type="arabicPeriod"/>
            </a:pPr>
            <a:r>
              <a:rPr lang="zh-CN" altLang="en-US" sz="4800" dirty="0">
                <a:solidFill>
                  <a:schemeClr val="tx1">
                    <a:lumMod val="65000"/>
                    <a:lumOff val="35000"/>
                  </a:schemeClr>
                </a:solidFill>
                <a:latin typeface="Helvetica Neue" panose="02000503000000020004" charset="0"/>
                <a:ea typeface="黑体-简" panose="02000000000000000000" charset="-122"/>
                <a:sym typeface="+mn-ea"/>
              </a:rPr>
              <a:t>实验前提</a:t>
            </a:r>
            <a:endParaRPr lang="zh-CN" altLang="en-US" sz="4800" dirty="0">
              <a:solidFill>
                <a:schemeClr val="tx1">
                  <a:lumMod val="65000"/>
                  <a:lumOff val="35000"/>
                </a:schemeClr>
              </a:solidFill>
              <a:latin typeface="Helvetica Neue" panose="02000503000000020004" charset="0"/>
              <a:ea typeface="黑体-简" panose="02000000000000000000" charset="-122"/>
              <a:sym typeface="+mn-ea"/>
            </a:endParaRPr>
          </a:p>
          <a:p>
            <a:pPr marL="1371600" lvl="1" indent="-914400" algn="l">
              <a:lnSpc>
                <a:spcPct val="13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掌握漏斗图分析法。</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3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了解</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DataEase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数据可视化工具</a:t>
            </a:r>
            <a:r>
              <a:rPr lang="zh-CN" altLang="en-US" sz="4800" b="0" dirty="0">
                <a:solidFill>
                  <a:schemeClr val="tx1">
                    <a:lumMod val="65000"/>
                    <a:lumOff val="35000"/>
                  </a:schemeClr>
                </a:solidFill>
                <a:latin typeface="Helvetica Neue" panose="02000503000000020004" charset="0"/>
                <a:ea typeface="黑体-简" panose="02000000000000000000" charset="-122"/>
                <a:sym typeface="+mn-ea"/>
              </a:rPr>
              <a:t>。</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914400" indent="-914400" algn="l">
              <a:lnSpc>
                <a:spcPct val="180000"/>
              </a:lnSpc>
              <a:buFont typeface="+mj-lt"/>
              <a:buAutoNum type="arabicPeriod"/>
            </a:pPr>
            <a:r>
              <a:rPr lang="zh-CN" altLang="en-US" sz="4800" dirty="0">
                <a:solidFill>
                  <a:schemeClr val="tx1">
                    <a:lumMod val="65000"/>
                    <a:lumOff val="35000"/>
                  </a:schemeClr>
                </a:solidFill>
                <a:latin typeface="Helvetica Neue" panose="02000503000000020004" charset="0"/>
                <a:ea typeface="黑体-简" panose="02000000000000000000" charset="-122"/>
              </a:rPr>
              <a:t>实验内容</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457200" lvl="1" indent="0" algn="l">
              <a:lnSpc>
                <a:spcPct val="180000"/>
              </a:lnSpc>
              <a:buFont typeface="+mj-lt"/>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使用漏斗分析法</a:t>
            </a:r>
            <a:r>
              <a:rPr lang="zh-CN" altLang="en-US" sz="4400" b="0" dirty="0">
                <a:solidFill>
                  <a:schemeClr val="tx1">
                    <a:lumMod val="65000"/>
                    <a:lumOff val="35000"/>
                  </a:schemeClr>
                </a:solidFill>
                <a:latin typeface="Helvetica Neue" panose="02000503000000020004" charset="0"/>
                <a:ea typeface="黑体-简" panose="02000000000000000000" charset="-122"/>
              </a:rPr>
              <a:t>基于</a:t>
            </a:r>
            <a:r>
              <a:rPr lang="en-US" altLang="zh-CN" sz="4400" b="0" dirty="0">
                <a:solidFill>
                  <a:schemeClr val="tx1">
                    <a:lumMod val="65000"/>
                    <a:lumOff val="35000"/>
                  </a:schemeClr>
                </a:solidFill>
                <a:latin typeface="Helvetica Neue" panose="02000503000000020004" charset="0"/>
                <a:ea typeface="黑体-简" panose="02000000000000000000" charset="-122"/>
              </a:rPr>
              <a:t> DataEase </a:t>
            </a:r>
            <a:r>
              <a:rPr lang="zh-CN" altLang="en-US" sz="4400" b="0" dirty="0">
                <a:solidFill>
                  <a:schemeClr val="tx1">
                    <a:lumMod val="65000"/>
                    <a:lumOff val="35000"/>
                  </a:schemeClr>
                </a:solidFill>
                <a:latin typeface="Helvetica Neue" panose="02000503000000020004" charset="0"/>
                <a:ea typeface="黑体-简" panose="02000000000000000000" charset="-122"/>
              </a:rPr>
              <a:t>完成电商明细数据的分析。</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955" y="-8255"/>
            <a:ext cx="2326005" cy="1745615"/>
            <a:chOff x="-33" y="-13"/>
            <a:chExt cx="7679" cy="2749"/>
          </a:xfrm>
        </p:grpSpPr>
        <p:sp>
          <p:nvSpPr>
            <p:cNvPr id="2" name="矩形"/>
            <p:cNvSpPr/>
            <p:nvPr>
              <p:custDataLst>
                <p:tags r:id="rId1"/>
              </p:custDataLst>
            </p:nvPr>
          </p:nvSpPr>
          <p:spPr>
            <a:xfrm>
              <a:off x="-33" y="-13"/>
              <a:ext cx="7048"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27" y="403"/>
              <a:ext cx="7619"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实验三</a:t>
              </a:r>
              <a:endParaRPr lang="zh-CN" altLang="en-US" sz="5000" dirty="0">
                <a:solidFill>
                  <a:srgbClr val="0C7BE0"/>
                </a:solidFill>
                <a:latin typeface="Helvetica Neue" panose="02000503000000020004" charset="0"/>
                <a:ea typeface="黑体-简" panose="02000000000000000000" charset="-122"/>
              </a:endParaRPr>
            </a:p>
          </p:txBody>
        </p:sp>
      </p:grpSp>
      <p:sp>
        <p:nvSpPr>
          <p:cNvPr id="6" name="文本框 5"/>
          <p:cNvSpPr txBox="1"/>
          <p:nvPr>
            <p:custDataLst>
              <p:tags r:id="rId3"/>
            </p:custDataLst>
          </p:nvPr>
        </p:nvSpPr>
        <p:spPr>
          <a:xfrm>
            <a:off x="3525520" y="1639888"/>
            <a:ext cx="18782030" cy="103098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914400" indent="-914400" algn="l">
              <a:lnSpc>
                <a:spcPct val="170000"/>
              </a:lnSpc>
              <a:buFont typeface="+mj-lt"/>
              <a:buAutoNum type="arabicPeriod" startAt="4"/>
            </a:pPr>
            <a:r>
              <a:rPr lang="zh-CN" altLang="en-US" sz="4800" dirty="0">
                <a:solidFill>
                  <a:schemeClr val="tx1">
                    <a:lumMod val="65000"/>
                    <a:lumOff val="35000"/>
                  </a:schemeClr>
                </a:solidFill>
                <a:latin typeface="Helvetica Neue" panose="02000503000000020004" charset="0"/>
                <a:ea typeface="黑体-简" panose="02000000000000000000" charset="-122"/>
              </a:rPr>
              <a:t>实验环境</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7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rPr>
              <a:t>每</a:t>
            </a:r>
            <a:r>
              <a:rPr lang="en-US" altLang="zh-CN" sz="4400" b="0" dirty="0">
                <a:solidFill>
                  <a:schemeClr val="tx1">
                    <a:lumMod val="65000"/>
                    <a:lumOff val="35000"/>
                  </a:schemeClr>
                </a:solidFill>
                <a:latin typeface="Helvetica Neue" panose="02000503000000020004" charset="0"/>
                <a:ea typeface="黑体-简" panose="02000000000000000000" charset="-122"/>
              </a:rPr>
              <a:t> </a:t>
            </a:r>
            <a:r>
              <a:rPr lang="zh-CN" sz="4400" b="0" dirty="0">
                <a:solidFill>
                  <a:schemeClr val="tx1">
                    <a:lumMod val="65000"/>
                    <a:lumOff val="35000"/>
                  </a:schemeClr>
                </a:solidFill>
                <a:latin typeface="Helvetica Neue" panose="02000503000000020004" charset="0"/>
                <a:ea typeface="黑体-简" panose="02000000000000000000" charset="-122"/>
              </a:rPr>
              <a:t>2</a:t>
            </a:r>
            <a:r>
              <a:rPr lang="en-US" altLang="zh-CN" sz="4400" b="0" dirty="0">
                <a:solidFill>
                  <a:schemeClr val="tx1">
                    <a:lumMod val="65000"/>
                    <a:lumOff val="35000"/>
                  </a:schemeClr>
                </a:solidFill>
                <a:latin typeface="Helvetica Neue" panose="02000503000000020004" charset="0"/>
                <a:ea typeface="黑体-简" panose="02000000000000000000" charset="-122"/>
              </a:rPr>
              <a:t> </a:t>
            </a:r>
            <a:r>
              <a:rPr lang="zh-CN" sz="4400" b="0" dirty="0">
                <a:solidFill>
                  <a:schemeClr val="tx1">
                    <a:lumMod val="65000"/>
                    <a:lumOff val="35000"/>
                  </a:schemeClr>
                </a:solidFill>
                <a:latin typeface="Helvetica Neue" panose="02000503000000020004" charset="0"/>
                <a:ea typeface="黑体-简" panose="02000000000000000000" charset="-122"/>
              </a:rPr>
              <a:t>个学生组成一个数据可视化小组。</a:t>
            </a:r>
            <a:endParaRPr lang="zh-CN" sz="44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7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rPr>
              <a:t>每人或每两人有一台可访问互联网的电脑。</a:t>
            </a:r>
            <a:endParaRPr lang="zh-CN" sz="4400" b="0" dirty="0">
              <a:solidFill>
                <a:schemeClr val="tx1">
                  <a:lumMod val="65000"/>
                  <a:lumOff val="35000"/>
                </a:schemeClr>
              </a:solidFill>
              <a:latin typeface="Helvetica Neue" panose="02000503000000020004" charset="0"/>
              <a:ea typeface="黑体-简" panose="02000000000000000000" charset="-122"/>
            </a:endParaRPr>
          </a:p>
          <a:p>
            <a:pPr marL="914400" indent="-914400" algn="l">
              <a:lnSpc>
                <a:spcPct val="180000"/>
              </a:lnSpc>
              <a:buFont typeface="+mj-lt"/>
              <a:buAutoNum type="arabicPeriod" startAt="4"/>
            </a:pPr>
            <a:r>
              <a:rPr lang="zh-CN" altLang="en-US" sz="4800" dirty="0">
                <a:solidFill>
                  <a:schemeClr val="tx1">
                    <a:lumMod val="65000"/>
                    <a:lumOff val="35000"/>
                  </a:schemeClr>
                </a:solidFill>
                <a:latin typeface="Helvetica Neue" panose="02000503000000020004" charset="0"/>
                <a:ea typeface="黑体-简" panose="02000000000000000000" charset="-122"/>
              </a:rPr>
              <a:t>实验过程</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8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sym typeface="+mn-ea"/>
              </a:rPr>
              <a:t>获取</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电商明细数据</a:t>
            </a:r>
            <a:r>
              <a:rPr lang="zh-CN" sz="4400" b="0" dirty="0">
                <a:solidFill>
                  <a:schemeClr val="tx1">
                    <a:lumMod val="65000"/>
                    <a:lumOff val="35000"/>
                  </a:schemeClr>
                </a:solidFill>
                <a:latin typeface="Helvetica Neue" panose="02000503000000020004" charset="0"/>
                <a:ea typeface="黑体-简" panose="02000000000000000000" charset="-122"/>
                <a:sym typeface="+mn-ea"/>
              </a:rPr>
              <a:t>。</a:t>
            </a:r>
            <a:endParaRPr lang="zh-CN" sz="4400" b="0" dirty="0">
              <a:solidFill>
                <a:schemeClr val="tx1">
                  <a:lumMod val="65000"/>
                  <a:lumOff val="35000"/>
                </a:schemeClr>
              </a:solidFill>
              <a:latin typeface="Helvetica Neue" panose="02000503000000020004" charset="0"/>
              <a:ea typeface="黑体-简" panose="02000000000000000000" charset="-122"/>
              <a:sym typeface="+mn-ea"/>
            </a:endParaRPr>
          </a:p>
          <a:p>
            <a:pPr marL="1371600" lvl="1" indent="-914400" algn="l">
              <a:lnSpc>
                <a:spcPct val="15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rPr>
              <a:t>将</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电商明细数据</a:t>
            </a:r>
            <a:r>
              <a:rPr lang="zh-CN" sz="4400" b="0" dirty="0">
                <a:solidFill>
                  <a:schemeClr val="tx1">
                    <a:lumMod val="65000"/>
                    <a:lumOff val="35000"/>
                  </a:schemeClr>
                </a:solidFill>
                <a:latin typeface="Helvetica Neue" panose="02000503000000020004" charset="0"/>
                <a:ea typeface="黑体-简" panose="02000000000000000000" charset="-122"/>
              </a:rPr>
              <a:t>的</a:t>
            </a:r>
            <a:r>
              <a:rPr lang="en-US" altLang="zh-CN" sz="4400" b="0" dirty="0">
                <a:solidFill>
                  <a:schemeClr val="tx1">
                    <a:lumMod val="65000"/>
                    <a:lumOff val="35000"/>
                  </a:schemeClr>
                </a:solidFill>
                <a:latin typeface="Helvetica Neue" panose="02000503000000020004" charset="0"/>
                <a:ea typeface="黑体-简" panose="02000000000000000000" charset="-122"/>
              </a:rPr>
              <a:t> Excel </a:t>
            </a:r>
            <a:r>
              <a:rPr lang="zh-CN" altLang="en-US" sz="4400" b="0" dirty="0">
                <a:solidFill>
                  <a:schemeClr val="tx1">
                    <a:lumMod val="65000"/>
                    <a:lumOff val="35000"/>
                  </a:schemeClr>
                </a:solidFill>
                <a:latin typeface="Helvetica Neue" panose="02000503000000020004" charset="0"/>
                <a:ea typeface="黑体-简" panose="02000000000000000000" charset="-122"/>
              </a:rPr>
              <a:t>上传到</a:t>
            </a:r>
            <a:r>
              <a:rPr lang="en-US" altLang="zh-CN" sz="4400" b="0" dirty="0">
                <a:solidFill>
                  <a:schemeClr val="tx1">
                    <a:lumMod val="65000"/>
                    <a:lumOff val="35000"/>
                  </a:schemeClr>
                </a:solidFill>
                <a:latin typeface="Helvetica Neue" panose="02000503000000020004" charset="0"/>
                <a:ea typeface="黑体-简" panose="02000000000000000000" charset="-122"/>
              </a:rPr>
              <a:t> DataEase </a:t>
            </a:r>
            <a:r>
              <a:rPr lang="zh-CN" altLang="en-US" sz="4400" b="0" dirty="0">
                <a:solidFill>
                  <a:schemeClr val="tx1">
                    <a:lumMod val="65000"/>
                    <a:lumOff val="35000"/>
                  </a:schemeClr>
                </a:solidFill>
                <a:latin typeface="Helvetica Neue" panose="02000503000000020004" charset="0"/>
                <a:ea typeface="黑体-简" panose="02000000000000000000" charset="-122"/>
              </a:rPr>
              <a:t>数据集。</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5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rPr>
              <a:t>基于</a:t>
            </a:r>
            <a:r>
              <a:rPr lang="en-US" altLang="zh-CN" sz="4400" b="0" dirty="0">
                <a:solidFill>
                  <a:schemeClr val="tx1">
                    <a:lumMod val="65000"/>
                    <a:lumOff val="35000"/>
                  </a:schemeClr>
                </a:solidFill>
                <a:latin typeface="Helvetica Neue" panose="02000503000000020004" charset="0"/>
                <a:ea typeface="黑体-简" panose="02000000000000000000" charset="-122"/>
              </a:rPr>
              <a:t> Excel </a:t>
            </a:r>
            <a:r>
              <a:rPr lang="zh-CN" altLang="en-US" sz="4400" b="0" dirty="0">
                <a:solidFill>
                  <a:schemeClr val="tx1">
                    <a:lumMod val="65000"/>
                    <a:lumOff val="35000"/>
                  </a:schemeClr>
                </a:solidFill>
                <a:latin typeface="Helvetica Neue" panose="02000503000000020004" charset="0"/>
                <a:ea typeface="黑体-简" panose="02000000000000000000" charset="-122"/>
              </a:rPr>
              <a:t>数据集制作漏斗视图。</a:t>
            </a:r>
            <a:endParaRPr lang="zh-CN" sz="44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5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sym typeface="+mn-ea"/>
              </a:rPr>
              <a:t>下载视图的</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Excel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数据，基于此数据计算每个环节的转化率。</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a:p>
            <a:pPr marL="1371600" lvl="1" indent="-914400" algn="l">
              <a:lnSpc>
                <a:spcPct val="15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上传计算好的转化率</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Excel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数据集，基于数据集制作转化率视图。</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p:txBody>
      </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stretch>
            <a:fillRect/>
          </a:stretch>
        </p:blipFill>
        <p:spPr>
          <a:xfrm>
            <a:off x="12585065" y="4889500"/>
            <a:ext cx="11206800" cy="7339797"/>
          </a:xfrm>
          <a:prstGeom prst="rect">
            <a:avLst/>
          </a:prstGeom>
        </p:spPr>
      </p:pic>
      <p:pic>
        <p:nvPicPr>
          <p:cNvPr id="5" name="图片 4"/>
          <p:cNvPicPr>
            <a:picLocks noChangeAspect="1"/>
          </p:cNvPicPr>
          <p:nvPr>
            <p:custDataLst>
              <p:tags r:id="rId3"/>
            </p:custDataLst>
          </p:nvPr>
        </p:nvPicPr>
        <p:blipFill>
          <a:blip r:embed="rId4"/>
          <a:stretch>
            <a:fillRect/>
          </a:stretch>
        </p:blipFill>
        <p:spPr>
          <a:xfrm>
            <a:off x="982980" y="5023485"/>
            <a:ext cx="11207115" cy="7205980"/>
          </a:xfrm>
          <a:prstGeom prst="rect">
            <a:avLst/>
          </a:prstGeom>
        </p:spPr>
      </p:pic>
      <p:grpSp>
        <p:nvGrpSpPr>
          <p:cNvPr id="9" name="组合 8"/>
          <p:cNvGrpSpPr/>
          <p:nvPr/>
        </p:nvGrpSpPr>
        <p:grpSpPr>
          <a:xfrm>
            <a:off x="-20955" y="-8255"/>
            <a:ext cx="2326005" cy="1745615"/>
            <a:chOff x="-33" y="-13"/>
            <a:chExt cx="7679" cy="2749"/>
          </a:xfrm>
        </p:grpSpPr>
        <p:sp>
          <p:nvSpPr>
            <p:cNvPr id="2" name="矩形"/>
            <p:cNvSpPr/>
            <p:nvPr>
              <p:custDataLst>
                <p:tags r:id="rId5"/>
              </p:custDataLst>
            </p:nvPr>
          </p:nvSpPr>
          <p:spPr>
            <a:xfrm>
              <a:off x="-33" y="-13"/>
              <a:ext cx="7048"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6"/>
              </p:custDataLst>
            </p:nvPr>
          </p:nvSpPr>
          <p:spPr>
            <a:xfrm>
              <a:off x="27" y="403"/>
              <a:ext cx="7619"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实验三</a:t>
              </a:r>
              <a:endParaRPr lang="zh-CN" altLang="en-US" sz="5000" dirty="0">
                <a:solidFill>
                  <a:srgbClr val="0C7BE0"/>
                </a:solidFill>
                <a:latin typeface="Helvetica Neue" panose="02000503000000020004" charset="0"/>
                <a:ea typeface="黑体-简" panose="02000000000000000000" charset="-122"/>
              </a:endParaRPr>
            </a:p>
          </p:txBody>
        </p:sp>
      </p:grpSp>
      <p:sp>
        <p:nvSpPr>
          <p:cNvPr id="6" name="文本框 5"/>
          <p:cNvSpPr txBox="1"/>
          <p:nvPr>
            <p:custDataLst>
              <p:tags r:id="rId7"/>
            </p:custDataLst>
          </p:nvPr>
        </p:nvSpPr>
        <p:spPr>
          <a:xfrm>
            <a:off x="3525520" y="1798638"/>
            <a:ext cx="18782030" cy="22656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914400" indent="-914400" algn="l">
              <a:lnSpc>
                <a:spcPct val="150000"/>
              </a:lnSpc>
              <a:buFont typeface="+mj-lt"/>
              <a:buAutoNum type="arabicPeriod" startAt="6"/>
            </a:pPr>
            <a:r>
              <a:rPr lang="zh-CN" altLang="en-US" sz="4800" dirty="0">
                <a:solidFill>
                  <a:schemeClr val="tx1">
                    <a:lumMod val="65000"/>
                    <a:lumOff val="35000"/>
                  </a:schemeClr>
                </a:solidFill>
                <a:latin typeface="Helvetica Neue" panose="02000503000000020004" charset="0"/>
                <a:ea typeface="黑体-简" panose="02000000000000000000" charset="-122"/>
              </a:rPr>
              <a:t>实验结果</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457200" lvl="1" indent="0" algn="l">
              <a:lnSpc>
                <a:spcPct val="150000"/>
              </a:lnSpc>
              <a:buFont typeface="+mj-ea"/>
            </a:pPr>
            <a:r>
              <a:rPr lang="zh-CN" sz="4400" b="0" dirty="0">
                <a:solidFill>
                  <a:schemeClr val="tx1">
                    <a:lumMod val="65000"/>
                    <a:lumOff val="35000"/>
                  </a:schemeClr>
                </a:solidFill>
                <a:latin typeface="Helvetica Neue" panose="02000503000000020004" charset="0"/>
                <a:ea typeface="黑体-简" panose="02000000000000000000" charset="-122"/>
                <a:sym typeface="+mn-ea"/>
              </a:rPr>
              <a:t>提供漏斗图分析的可视化仪表板链接（效果如下图）。</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2223453" y="5369560"/>
            <a:ext cx="19937095" cy="19615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noAutofit/>
          </a:bodyPr>
          <a:lstStyle/>
          <a:p>
            <a:pPr algn="ctr">
              <a:lnSpc>
                <a:spcPct val="180000"/>
              </a:lnSpc>
              <a:buFont typeface="+mj-lt"/>
            </a:pPr>
            <a:r>
              <a:rPr kumimoji="0" lang="zh-CN" altLang="en-US" sz="4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cs typeface="+mn-lt"/>
                <a:sym typeface="Helvetica Neue" panose="02000503000000020004"/>
              </a:rPr>
              <a:t>实验</a:t>
            </a:r>
            <a:r>
              <a:rPr kumimoji="0" lang="zh-CN" altLang="en-US" sz="4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cs typeface="+mn-lt"/>
                <a:sym typeface="Helvetica Neue" panose="02000503000000020004"/>
              </a:rPr>
              <a:t>四：使用 RFM 分析法基于 DataEase 完成商品购买明细数据的分析</a:t>
            </a:r>
            <a:endParaRPr kumimoji="0" lang="zh-CN" altLang="en-US" sz="4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cs typeface="+mn-lt"/>
              <a:sym typeface="Helvetica Neue" panose="02000503000000020004"/>
            </a:endParaRPr>
          </a:p>
        </p:txBody>
      </p:sp>
      <p:sp>
        <p:nvSpPr>
          <p:cNvPr id="2" name="矩形"/>
          <p:cNvSpPr/>
          <p:nvPr>
            <p:custDataLst>
              <p:tags r:id="rId2"/>
            </p:custDataLst>
          </p:nvPr>
        </p:nvSpPr>
        <p:spPr>
          <a:xfrm>
            <a:off x="-20955" y="-8255"/>
            <a:ext cx="2134872" cy="24193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3"/>
            </p:custDataLst>
          </p:nvPr>
        </p:nvSpPr>
        <p:spPr>
          <a:xfrm>
            <a:off x="-2781" y="255905"/>
            <a:ext cx="2307831"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a:t>
            </a:r>
            <a:r>
              <a:rPr lang="zh-CN" altLang="en-US" sz="5000" dirty="0">
                <a:solidFill>
                  <a:srgbClr val="0C7BE0"/>
                </a:solidFill>
                <a:latin typeface="Helvetica Neue" panose="02000503000000020004" charset="0"/>
                <a:ea typeface="黑体-简" panose="02000000000000000000" charset="-122"/>
              </a:rPr>
              <a:t>四</a:t>
            </a:r>
            <a:endParaRPr lang="zh-CN" altLang="en-US" sz="5000" dirty="0">
              <a:solidFill>
                <a:srgbClr val="0C7BE0"/>
              </a:solidFill>
              <a:latin typeface="Helvetica Neue" panose="02000503000000020004" charset="0"/>
              <a:ea typeface="黑体-简" panose="02000000000000000000" charset="-122"/>
            </a:endParaRP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955" y="-8255"/>
            <a:ext cx="2326005" cy="1745615"/>
            <a:chOff x="-33" y="-13"/>
            <a:chExt cx="7679" cy="2749"/>
          </a:xfrm>
        </p:grpSpPr>
        <p:sp>
          <p:nvSpPr>
            <p:cNvPr id="2" name="矩形"/>
            <p:cNvSpPr/>
            <p:nvPr>
              <p:custDataLst>
                <p:tags r:id="rId1"/>
              </p:custDataLst>
            </p:nvPr>
          </p:nvSpPr>
          <p:spPr>
            <a:xfrm>
              <a:off x="-33" y="-13"/>
              <a:ext cx="7048"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27" y="403"/>
              <a:ext cx="7619"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实验四</a:t>
              </a:r>
              <a:endParaRPr lang="zh-CN" altLang="en-US" sz="5000" dirty="0">
                <a:solidFill>
                  <a:srgbClr val="0C7BE0"/>
                </a:solidFill>
                <a:latin typeface="Helvetica Neue" panose="02000503000000020004" charset="0"/>
                <a:ea typeface="黑体-简" panose="02000000000000000000" charset="-122"/>
              </a:endParaRPr>
            </a:p>
          </p:txBody>
        </p:sp>
      </p:grpSp>
      <p:sp>
        <p:nvSpPr>
          <p:cNvPr id="6" name="文本框 5"/>
          <p:cNvSpPr txBox="1"/>
          <p:nvPr>
            <p:custDataLst>
              <p:tags r:id="rId3"/>
            </p:custDataLst>
          </p:nvPr>
        </p:nvSpPr>
        <p:spPr>
          <a:xfrm>
            <a:off x="3525520" y="741680"/>
            <a:ext cx="18782030" cy="121278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noAutofit/>
          </a:bodyPr>
          <a:lstStyle/>
          <a:p>
            <a:pPr marL="914400" indent="-914400" algn="l">
              <a:lnSpc>
                <a:spcPct val="180000"/>
              </a:lnSpc>
              <a:buFont typeface="+mj-lt"/>
              <a:buAutoNum type="arabicPeriod"/>
            </a:pPr>
            <a:r>
              <a:rPr lang="zh-CN" altLang="en-US" sz="4800" dirty="0">
                <a:solidFill>
                  <a:schemeClr val="tx1">
                    <a:lumMod val="65000"/>
                    <a:lumOff val="35000"/>
                  </a:schemeClr>
                </a:solidFill>
                <a:latin typeface="Helvetica Neue" panose="02000503000000020004" charset="0"/>
                <a:ea typeface="黑体-简" panose="02000000000000000000" charset="-122"/>
              </a:rPr>
              <a:t>实验目的</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3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sym typeface="+mn-ea"/>
              </a:rPr>
              <a:t>巩固所学到的</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RFM </a:t>
            </a:r>
            <a:r>
              <a:rPr lang="zh-CN" sz="4400" b="0" dirty="0">
                <a:solidFill>
                  <a:schemeClr val="tx1">
                    <a:lumMod val="65000"/>
                    <a:lumOff val="35000"/>
                  </a:schemeClr>
                </a:solidFill>
                <a:latin typeface="Helvetica Neue" panose="02000503000000020004" charset="0"/>
                <a:ea typeface="黑体-简" panose="02000000000000000000" charset="-122"/>
                <a:sym typeface="+mn-ea"/>
              </a:rPr>
              <a:t>分析法。</a:t>
            </a:r>
            <a:endParaRPr lang="zh-CN" sz="44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2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sym typeface="+mn-ea"/>
              </a:rPr>
              <a:t>提高使用</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DataEase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数据分析的能力。</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a:p>
            <a:pPr marL="914400" indent="-914400" algn="l">
              <a:lnSpc>
                <a:spcPct val="150000"/>
              </a:lnSpc>
              <a:buFont typeface="+mj-lt"/>
              <a:buAutoNum type="arabicPeriod"/>
            </a:pPr>
            <a:r>
              <a:rPr lang="zh-CN" altLang="en-US" sz="4800" dirty="0">
                <a:solidFill>
                  <a:schemeClr val="tx1">
                    <a:lumMod val="65000"/>
                    <a:lumOff val="35000"/>
                  </a:schemeClr>
                </a:solidFill>
                <a:latin typeface="Helvetica Neue" panose="02000503000000020004" charset="0"/>
                <a:ea typeface="黑体-简" panose="02000000000000000000" charset="-122"/>
                <a:sym typeface="+mn-ea"/>
              </a:rPr>
              <a:t>实验前提</a:t>
            </a:r>
            <a:endParaRPr lang="zh-CN" altLang="en-US" sz="4800" dirty="0">
              <a:solidFill>
                <a:schemeClr val="tx1">
                  <a:lumMod val="65000"/>
                  <a:lumOff val="35000"/>
                </a:schemeClr>
              </a:solidFill>
              <a:latin typeface="Helvetica Neue" panose="02000503000000020004" charset="0"/>
              <a:ea typeface="黑体-简" panose="02000000000000000000" charset="-122"/>
              <a:sym typeface="+mn-ea"/>
            </a:endParaRPr>
          </a:p>
          <a:p>
            <a:pPr marL="1371600" lvl="1" indent="-914400" algn="l">
              <a:lnSpc>
                <a:spcPct val="12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掌握</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RFM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分析法。</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3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了解</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DataEase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数据可视化工具</a:t>
            </a:r>
            <a:r>
              <a:rPr lang="zh-CN" altLang="en-US" sz="4800" b="0" dirty="0">
                <a:solidFill>
                  <a:schemeClr val="tx1">
                    <a:lumMod val="65000"/>
                    <a:lumOff val="35000"/>
                  </a:schemeClr>
                </a:solidFill>
                <a:latin typeface="Helvetica Neue" panose="02000503000000020004" charset="0"/>
                <a:ea typeface="黑体-简" panose="02000000000000000000" charset="-122"/>
                <a:sym typeface="+mn-ea"/>
              </a:rPr>
              <a:t>。</a:t>
            </a:r>
            <a:endParaRPr lang="zh-CN" altLang="en-US" sz="4800" b="0" dirty="0">
              <a:solidFill>
                <a:schemeClr val="tx1">
                  <a:lumMod val="65000"/>
                  <a:lumOff val="35000"/>
                </a:schemeClr>
              </a:solidFill>
              <a:latin typeface="Helvetica Neue" panose="02000503000000020004" charset="0"/>
              <a:ea typeface="黑体-简" panose="02000000000000000000" charset="-122"/>
              <a:sym typeface="+mn-ea"/>
            </a:endParaRPr>
          </a:p>
          <a:p>
            <a:pPr marL="914400" indent="-914400" algn="l">
              <a:lnSpc>
                <a:spcPct val="180000"/>
              </a:lnSpc>
              <a:buFont typeface="+mj-lt"/>
              <a:buAutoNum type="arabicPeriod" startAt="3"/>
            </a:pPr>
            <a:r>
              <a:rPr lang="zh-CN" altLang="en-US" sz="4800" dirty="0">
                <a:solidFill>
                  <a:schemeClr val="tx1">
                    <a:lumMod val="65000"/>
                    <a:lumOff val="35000"/>
                  </a:schemeClr>
                </a:solidFill>
                <a:latin typeface="Helvetica Neue" panose="02000503000000020004" charset="0"/>
                <a:ea typeface="黑体-简" panose="02000000000000000000" charset="-122"/>
                <a:sym typeface="+mn-ea"/>
              </a:rPr>
              <a:t>实验内容</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457200" lvl="1" indent="0" algn="l">
              <a:lnSpc>
                <a:spcPct val="130000"/>
              </a:lnSpc>
              <a:buFont typeface="+mj-lt"/>
            </a:pPr>
            <a:r>
              <a:rPr lang="zh-CN" altLang="en-US" sz="4800" b="0" dirty="0">
                <a:solidFill>
                  <a:schemeClr val="tx1">
                    <a:lumMod val="65000"/>
                    <a:lumOff val="35000"/>
                  </a:schemeClr>
                </a:solidFill>
                <a:latin typeface="Helvetica Neue" panose="02000503000000020004" charset="0"/>
                <a:ea typeface="黑体-简" panose="02000000000000000000" charset="-122"/>
                <a:sym typeface="+mn-ea"/>
              </a:rPr>
              <a:t>使用</a:t>
            </a:r>
            <a:r>
              <a:rPr lang="en-US" altLang="zh-CN" sz="4800" b="0" dirty="0">
                <a:solidFill>
                  <a:schemeClr val="tx1">
                    <a:lumMod val="65000"/>
                    <a:lumOff val="35000"/>
                  </a:schemeClr>
                </a:solidFill>
                <a:latin typeface="Helvetica Neue" panose="02000503000000020004" charset="0"/>
                <a:ea typeface="黑体-简" panose="02000000000000000000" charset="-122"/>
                <a:sym typeface="+mn-ea"/>
              </a:rPr>
              <a:t> RFM </a:t>
            </a:r>
            <a:r>
              <a:rPr lang="zh-CN" altLang="en-US" sz="4800" b="0" dirty="0">
                <a:solidFill>
                  <a:schemeClr val="tx1">
                    <a:lumMod val="65000"/>
                    <a:lumOff val="35000"/>
                  </a:schemeClr>
                </a:solidFill>
                <a:latin typeface="Helvetica Neue" panose="02000503000000020004" charset="0"/>
                <a:ea typeface="黑体-简" panose="02000000000000000000" charset="-122"/>
                <a:sym typeface="+mn-ea"/>
              </a:rPr>
              <a:t>分析法基于</a:t>
            </a:r>
            <a:r>
              <a:rPr lang="en-US" altLang="zh-CN" sz="4800" b="0" dirty="0">
                <a:solidFill>
                  <a:schemeClr val="tx1">
                    <a:lumMod val="65000"/>
                    <a:lumOff val="35000"/>
                  </a:schemeClr>
                </a:solidFill>
                <a:latin typeface="Helvetica Neue" panose="02000503000000020004" charset="0"/>
                <a:ea typeface="黑体-简" panose="02000000000000000000" charset="-122"/>
                <a:sym typeface="+mn-ea"/>
              </a:rPr>
              <a:t> DataEase </a:t>
            </a:r>
            <a:r>
              <a:rPr lang="zh-CN" altLang="en-US" sz="4800" b="0" dirty="0">
                <a:solidFill>
                  <a:schemeClr val="tx1">
                    <a:lumMod val="65000"/>
                    <a:lumOff val="35000"/>
                  </a:schemeClr>
                </a:solidFill>
                <a:latin typeface="Helvetica Neue" panose="02000503000000020004" charset="0"/>
                <a:ea typeface="黑体-简" panose="02000000000000000000" charset="-122"/>
                <a:sym typeface="+mn-ea"/>
              </a:rPr>
              <a:t>完成商品购买明细数据的分析。</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914400" indent="-914400" algn="l">
              <a:lnSpc>
                <a:spcPct val="170000"/>
              </a:lnSpc>
              <a:buFont typeface="+mj-lt"/>
              <a:buAutoNum type="arabicPeriod" startAt="4"/>
            </a:pPr>
            <a:r>
              <a:rPr lang="zh-CN" altLang="en-US" sz="4800" dirty="0">
                <a:solidFill>
                  <a:schemeClr val="tx1">
                    <a:lumMod val="65000"/>
                    <a:lumOff val="35000"/>
                  </a:schemeClr>
                </a:solidFill>
                <a:latin typeface="Helvetica Neue" panose="02000503000000020004" charset="0"/>
                <a:ea typeface="黑体-简" panose="02000000000000000000" charset="-122"/>
                <a:sym typeface="+mn-ea"/>
              </a:rPr>
              <a:t>实验环境</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40000"/>
              </a:lnSpc>
              <a:buFont typeface="+mj-ea"/>
              <a:buAutoNum type="circleNumDbPlain"/>
            </a:pPr>
            <a:r>
              <a:rPr lang="zh-CN" sz="4800" b="0" dirty="0">
                <a:solidFill>
                  <a:schemeClr val="tx1">
                    <a:lumMod val="65000"/>
                    <a:lumOff val="35000"/>
                  </a:schemeClr>
                </a:solidFill>
                <a:latin typeface="Helvetica Neue" panose="02000503000000020004" charset="0"/>
                <a:ea typeface="黑体-简" panose="02000000000000000000" charset="-122"/>
                <a:sym typeface="+mn-ea"/>
              </a:rPr>
              <a:t>每</a:t>
            </a:r>
            <a:r>
              <a:rPr lang="en-US" altLang="zh-CN" sz="4800" b="0" dirty="0">
                <a:solidFill>
                  <a:schemeClr val="tx1">
                    <a:lumMod val="65000"/>
                    <a:lumOff val="35000"/>
                  </a:schemeClr>
                </a:solidFill>
                <a:latin typeface="Helvetica Neue" panose="02000503000000020004" charset="0"/>
                <a:ea typeface="黑体-简" panose="02000000000000000000" charset="-122"/>
                <a:sym typeface="+mn-ea"/>
              </a:rPr>
              <a:t> </a:t>
            </a:r>
            <a:r>
              <a:rPr lang="zh-CN" sz="4800" b="0" dirty="0">
                <a:solidFill>
                  <a:schemeClr val="tx1">
                    <a:lumMod val="65000"/>
                    <a:lumOff val="35000"/>
                  </a:schemeClr>
                </a:solidFill>
                <a:latin typeface="Helvetica Neue" panose="02000503000000020004" charset="0"/>
                <a:ea typeface="黑体-简" panose="02000000000000000000" charset="-122"/>
                <a:sym typeface="+mn-ea"/>
              </a:rPr>
              <a:t>2</a:t>
            </a:r>
            <a:r>
              <a:rPr lang="en-US" altLang="zh-CN" sz="4800" b="0" dirty="0">
                <a:solidFill>
                  <a:schemeClr val="tx1">
                    <a:lumMod val="65000"/>
                    <a:lumOff val="35000"/>
                  </a:schemeClr>
                </a:solidFill>
                <a:latin typeface="Helvetica Neue" panose="02000503000000020004" charset="0"/>
                <a:ea typeface="黑体-简" panose="02000000000000000000" charset="-122"/>
                <a:sym typeface="+mn-ea"/>
              </a:rPr>
              <a:t> </a:t>
            </a:r>
            <a:r>
              <a:rPr lang="zh-CN" sz="4800" b="0" dirty="0">
                <a:solidFill>
                  <a:schemeClr val="tx1">
                    <a:lumMod val="65000"/>
                    <a:lumOff val="35000"/>
                  </a:schemeClr>
                </a:solidFill>
                <a:latin typeface="Helvetica Neue" panose="02000503000000020004" charset="0"/>
                <a:ea typeface="黑体-简" panose="02000000000000000000" charset="-122"/>
                <a:sym typeface="+mn-ea"/>
              </a:rPr>
              <a:t>个学生组成一个数据可视化小组</a:t>
            </a:r>
            <a:endParaRPr lang="zh-CN" sz="48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20000"/>
              </a:lnSpc>
              <a:buFont typeface="+mj-ea"/>
              <a:buAutoNum type="circleNumDbPlain"/>
            </a:pPr>
            <a:r>
              <a:rPr lang="zh-CN" sz="4800" b="0" dirty="0">
                <a:solidFill>
                  <a:schemeClr val="tx1">
                    <a:lumMod val="65000"/>
                    <a:lumOff val="35000"/>
                  </a:schemeClr>
                </a:solidFill>
                <a:latin typeface="Helvetica Neue" panose="02000503000000020004" charset="0"/>
                <a:ea typeface="黑体-简" panose="02000000000000000000" charset="-122"/>
                <a:sym typeface="+mn-ea"/>
              </a:rPr>
              <a:t>每人或每两人有一台可访问互联网的电脑。</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955" y="-8255"/>
            <a:ext cx="2326005" cy="1745615"/>
            <a:chOff x="-33" y="-13"/>
            <a:chExt cx="7679" cy="2749"/>
          </a:xfrm>
        </p:grpSpPr>
        <p:sp>
          <p:nvSpPr>
            <p:cNvPr id="2" name="矩形"/>
            <p:cNvSpPr/>
            <p:nvPr>
              <p:custDataLst>
                <p:tags r:id="rId1"/>
              </p:custDataLst>
            </p:nvPr>
          </p:nvSpPr>
          <p:spPr>
            <a:xfrm>
              <a:off x="-33" y="-13"/>
              <a:ext cx="7048"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27" y="403"/>
              <a:ext cx="7619"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实验四</a:t>
              </a:r>
              <a:endParaRPr lang="zh-CN" altLang="en-US" sz="5000" dirty="0">
                <a:solidFill>
                  <a:srgbClr val="0C7BE0"/>
                </a:solidFill>
                <a:latin typeface="Helvetica Neue" panose="02000503000000020004" charset="0"/>
                <a:ea typeface="黑体-简" panose="02000000000000000000" charset="-122"/>
              </a:endParaRPr>
            </a:p>
          </p:txBody>
        </p:sp>
      </p:grpSp>
      <p:sp>
        <p:nvSpPr>
          <p:cNvPr id="6" name="文本框 5"/>
          <p:cNvSpPr txBox="1"/>
          <p:nvPr>
            <p:custDataLst>
              <p:tags r:id="rId3"/>
            </p:custDataLst>
          </p:nvPr>
        </p:nvSpPr>
        <p:spPr>
          <a:xfrm>
            <a:off x="3033395" y="483235"/>
            <a:ext cx="19882485" cy="126231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914400" indent="-914400" algn="l">
              <a:lnSpc>
                <a:spcPct val="180000"/>
              </a:lnSpc>
              <a:buFont typeface="+mj-lt"/>
              <a:buAutoNum type="arabicPeriod" startAt="5"/>
            </a:pPr>
            <a:r>
              <a:rPr lang="zh-CN" altLang="en-US" sz="4800" dirty="0">
                <a:solidFill>
                  <a:schemeClr val="tx1">
                    <a:lumMod val="65000"/>
                    <a:lumOff val="35000"/>
                  </a:schemeClr>
                </a:solidFill>
                <a:latin typeface="Helvetica Neue" panose="02000503000000020004" charset="0"/>
                <a:ea typeface="黑体-简" panose="02000000000000000000" charset="-122"/>
              </a:rPr>
              <a:t>实验过程</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2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sym typeface="+mn-ea"/>
              </a:rPr>
              <a:t>基于</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demo8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数据源中的</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rfm2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表制作</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SQL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数据集</a:t>
            </a:r>
            <a:r>
              <a:rPr lang="zh-CN" sz="4400" b="0" dirty="0">
                <a:solidFill>
                  <a:schemeClr val="tx1">
                    <a:lumMod val="65000"/>
                    <a:lumOff val="35000"/>
                  </a:schemeClr>
                </a:solidFill>
                <a:latin typeface="Helvetica Neue" panose="02000503000000020004" charset="0"/>
                <a:ea typeface="黑体-简" panose="02000000000000000000" charset="-122"/>
                <a:sym typeface="+mn-ea"/>
              </a:rPr>
              <a:t>。</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SQL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语句参考如下：</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select costomer_name,</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count     `消费次数`,</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money_sum `用户消费金额`,</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money_avg `平均单次消费金额`,</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last_date `最近一次消费时间`,</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TIMESTAMPDIFF(DAY, DATE_FORMAT(`last_date`, '%Y-%m-%d %H:%i:%S'), DATE_FORMAT(NOW(), '%Y-%m-%d %H:%i:%S')) `最近一次消费距今天数`,</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sum(money_sum) over()/sum(count) over() `用户平均消费金额`,</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avg(count) over() `用户平均消费次数`,</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avg(TIMESTAMPDIFF(DAY, DATE_FORMAT(`last_date`, '%Y-%m-%d %H:%i:%S'),DATE_FORMAT(NOW(), '%Y-%m-%d %H:%i:%S'))) over() `最近一次消费距今平均天数`</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FROM (select costomer_name, count(1) count, sum(money) money_sum, avg(money) money_avg, max(date) last_date</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from rfm2</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457200" lvl="1" indent="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group by costomer_name) tmp</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955" y="-8255"/>
            <a:ext cx="2326005" cy="1745615"/>
            <a:chOff x="-33" y="-13"/>
            <a:chExt cx="7679" cy="2749"/>
          </a:xfrm>
        </p:grpSpPr>
        <p:sp>
          <p:nvSpPr>
            <p:cNvPr id="2" name="矩形"/>
            <p:cNvSpPr/>
            <p:nvPr>
              <p:custDataLst>
                <p:tags r:id="rId1"/>
              </p:custDataLst>
            </p:nvPr>
          </p:nvSpPr>
          <p:spPr>
            <a:xfrm>
              <a:off x="-33" y="-13"/>
              <a:ext cx="7048"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27" y="403"/>
              <a:ext cx="7619"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实验四</a:t>
              </a:r>
              <a:endParaRPr lang="zh-CN" altLang="en-US" sz="5000" dirty="0">
                <a:solidFill>
                  <a:srgbClr val="0C7BE0"/>
                </a:solidFill>
                <a:latin typeface="Helvetica Neue" panose="02000503000000020004" charset="0"/>
                <a:ea typeface="黑体-简" panose="02000000000000000000" charset="-122"/>
              </a:endParaRPr>
            </a:p>
          </p:txBody>
        </p:sp>
      </p:grpSp>
      <p:sp>
        <p:nvSpPr>
          <p:cNvPr id="6" name="文本框 5"/>
          <p:cNvSpPr txBox="1"/>
          <p:nvPr>
            <p:custDataLst>
              <p:tags r:id="rId3"/>
            </p:custDataLst>
          </p:nvPr>
        </p:nvSpPr>
        <p:spPr>
          <a:xfrm>
            <a:off x="3525520" y="2347913"/>
            <a:ext cx="17624425" cy="88938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914400" indent="-914400" algn="l">
              <a:lnSpc>
                <a:spcPct val="170000"/>
              </a:lnSpc>
              <a:buFont typeface="+mj-lt"/>
              <a:buAutoNum type="arabicPeriod" startAt="5"/>
            </a:pPr>
            <a:r>
              <a:rPr lang="zh-CN" altLang="en-US" sz="4800" b="0" dirty="0">
                <a:solidFill>
                  <a:schemeClr val="tx1">
                    <a:lumMod val="65000"/>
                    <a:lumOff val="35000"/>
                  </a:schemeClr>
                </a:solidFill>
                <a:latin typeface="Helvetica Neue" panose="02000503000000020004" charset="0"/>
                <a:ea typeface="黑体-简" panose="02000000000000000000" charset="-122"/>
                <a:cs typeface="+mn-lt"/>
              </a:rPr>
              <a:t>实验过程</a:t>
            </a:r>
            <a:endParaRPr lang="zh-CN" altLang="en-US" sz="4800" b="0" dirty="0">
              <a:solidFill>
                <a:schemeClr val="tx1">
                  <a:lumMod val="65000"/>
                  <a:lumOff val="35000"/>
                </a:schemeClr>
              </a:solidFill>
              <a:latin typeface="Helvetica Neue" panose="02000503000000020004" charset="0"/>
              <a:ea typeface="黑体-简" panose="02000000000000000000" charset="-122"/>
              <a:cs typeface="+mn-lt"/>
            </a:endParaRPr>
          </a:p>
          <a:p>
            <a:pPr marL="1371600" lvl="1" indent="-914400" algn="l">
              <a:lnSpc>
                <a:spcPct val="140000"/>
              </a:lnSpc>
              <a:buFont typeface="+mj-ea"/>
              <a:buAutoNum type="circleNumDbPlain" startAt="2"/>
            </a:pPr>
            <a:r>
              <a:rPr lang="zh-CN" sz="4400" b="0" dirty="0">
                <a:solidFill>
                  <a:schemeClr val="tx1">
                    <a:lumMod val="65000"/>
                    <a:lumOff val="35000"/>
                  </a:schemeClr>
                </a:solidFill>
                <a:latin typeface="Helvetica Neue" panose="02000503000000020004" charset="0"/>
                <a:ea typeface="黑体-简" panose="02000000000000000000" charset="-122"/>
                <a:cs typeface="+mn-lt"/>
                <a:sym typeface="+mn-ea"/>
              </a:rPr>
              <a:t>基于</a:t>
            </a:r>
            <a:r>
              <a:rPr lang="en-US" altLang="zh-CN" sz="4400" b="0" dirty="0">
                <a:solidFill>
                  <a:schemeClr val="tx1">
                    <a:lumMod val="65000"/>
                    <a:lumOff val="35000"/>
                  </a:schemeClr>
                </a:solidFill>
                <a:latin typeface="Helvetica Neue" panose="02000503000000020004" charset="0"/>
                <a:ea typeface="黑体-简" panose="02000000000000000000" charset="-122"/>
                <a:cs typeface="+mn-lt"/>
                <a:sym typeface="+mn-ea"/>
              </a:rPr>
              <a:t> SQL </a:t>
            </a:r>
            <a:r>
              <a:rPr lang="zh-CN" altLang="en-US" sz="4400" b="0" dirty="0">
                <a:solidFill>
                  <a:schemeClr val="tx1">
                    <a:lumMod val="65000"/>
                    <a:lumOff val="35000"/>
                  </a:schemeClr>
                </a:solidFill>
                <a:latin typeface="Helvetica Neue" panose="02000503000000020004" charset="0"/>
                <a:ea typeface="黑体-简" panose="02000000000000000000" charset="-122"/>
                <a:cs typeface="+mn-lt"/>
                <a:sym typeface="+mn-ea"/>
              </a:rPr>
              <a:t>数据集增加计算字段，分别为</a:t>
            </a:r>
            <a:r>
              <a:rPr lang="en-US" altLang="zh-CN" sz="4400" b="0" dirty="0">
                <a:solidFill>
                  <a:schemeClr val="tx1">
                    <a:lumMod val="65000"/>
                    <a:lumOff val="35000"/>
                  </a:schemeClr>
                </a:solidFill>
                <a:latin typeface="Helvetica Neue" panose="02000503000000020004" charset="0"/>
                <a:ea typeface="黑体-简" panose="02000000000000000000" charset="-122"/>
                <a:cs typeface="+mn-lt"/>
                <a:sym typeface="+mn-ea"/>
              </a:rPr>
              <a:t> R-最近一次消费距今</a:t>
            </a:r>
            <a:r>
              <a:rPr lang="zh-CN" altLang="en-US" sz="4400" b="0" dirty="0">
                <a:solidFill>
                  <a:schemeClr val="tx1">
                    <a:lumMod val="65000"/>
                    <a:lumOff val="35000"/>
                  </a:schemeClr>
                </a:solidFill>
                <a:latin typeface="Helvetica Neue" panose="02000503000000020004" charset="0"/>
                <a:ea typeface="黑体-简" panose="02000000000000000000" charset="-122"/>
                <a:cs typeface="+mn-lt"/>
                <a:sym typeface="+mn-ea"/>
              </a:rPr>
              <a:t>天</a:t>
            </a:r>
            <a:r>
              <a:rPr lang="en-US" altLang="zh-CN" sz="4400" b="0" dirty="0">
                <a:solidFill>
                  <a:schemeClr val="tx1">
                    <a:lumMod val="65000"/>
                    <a:lumOff val="35000"/>
                  </a:schemeClr>
                </a:solidFill>
                <a:latin typeface="Helvetica Neue" panose="02000503000000020004" charset="0"/>
                <a:ea typeface="黑体-简" panose="02000000000000000000" charset="-122"/>
                <a:cs typeface="+mn-lt"/>
                <a:sym typeface="+mn-ea"/>
              </a:rPr>
              <a:t>数评价</a:t>
            </a:r>
            <a:r>
              <a:rPr lang="zh-CN" altLang="en-US" sz="4400" b="0" dirty="0">
                <a:solidFill>
                  <a:schemeClr val="tx1">
                    <a:lumMod val="65000"/>
                    <a:lumOff val="35000"/>
                  </a:schemeClr>
                </a:solidFill>
                <a:latin typeface="Helvetica Neue" panose="02000503000000020004" charset="0"/>
                <a:ea typeface="黑体-简" panose="02000000000000000000" charset="-122"/>
                <a:cs typeface="+mn-lt"/>
                <a:sym typeface="+mn-ea"/>
              </a:rPr>
              <a:t>、F-消费次数评价、M-次均消费金额评价</a:t>
            </a:r>
            <a:r>
              <a:rPr lang="zh-CN" sz="4400" b="0" dirty="0">
                <a:solidFill>
                  <a:schemeClr val="tx1">
                    <a:lumMod val="65000"/>
                    <a:lumOff val="35000"/>
                  </a:schemeClr>
                </a:solidFill>
                <a:latin typeface="Helvetica Neue" panose="02000503000000020004" charset="0"/>
                <a:ea typeface="黑体-简" panose="02000000000000000000" charset="-122"/>
                <a:cs typeface="+mn-lt"/>
                <a:sym typeface="+mn-ea"/>
              </a:rPr>
              <a:t>。</a:t>
            </a:r>
            <a:r>
              <a:rPr lang="en-US" altLang="zh-CN" sz="4400" b="0" dirty="0">
                <a:solidFill>
                  <a:schemeClr val="tx1">
                    <a:lumMod val="65000"/>
                    <a:lumOff val="35000"/>
                  </a:schemeClr>
                </a:solidFill>
                <a:latin typeface="Helvetica Neue" panose="02000503000000020004" charset="0"/>
                <a:ea typeface="黑体-简" panose="02000000000000000000" charset="-122"/>
                <a:cs typeface="+mn-lt"/>
                <a:sym typeface="+mn-ea"/>
              </a:rPr>
              <a:t>R-最近一次消费距今天数评价</a:t>
            </a:r>
            <a:r>
              <a:rPr lang="zh-CN" sz="4400" b="0" dirty="0">
                <a:solidFill>
                  <a:schemeClr val="tx1">
                    <a:lumMod val="65000"/>
                    <a:lumOff val="35000"/>
                  </a:schemeClr>
                </a:solidFill>
                <a:latin typeface="Helvetica Neue" panose="02000503000000020004" charset="0"/>
                <a:ea typeface="黑体-简" panose="02000000000000000000" charset="-122"/>
                <a:cs typeface="+mn-lt"/>
                <a:sym typeface="+mn-ea"/>
              </a:rPr>
              <a:t>计算字段实现参考如下：</a:t>
            </a:r>
            <a:endParaRPr lang="zh-CN" sz="4400" b="0" dirty="0">
              <a:solidFill>
                <a:schemeClr val="tx1">
                  <a:lumMod val="65000"/>
                  <a:lumOff val="35000"/>
                </a:schemeClr>
              </a:solidFill>
              <a:latin typeface="Helvetica Neue" panose="02000503000000020004" charset="0"/>
              <a:ea typeface="黑体-简" panose="02000000000000000000" charset="-122"/>
              <a:cs typeface="+mn-lt"/>
              <a:sym typeface="+mn-ea"/>
            </a:endParaRPr>
          </a:p>
          <a:p>
            <a:pPr marL="914400" lvl="2" indent="457200" algn="l">
              <a:lnSpc>
                <a:spcPct val="15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cs typeface="+mn-lt"/>
                <a:sym typeface="+mn-ea"/>
              </a:rPr>
              <a:t>if([最近一次消费距今天数] &lt; [最近一次消费距今平均天数], 1, 0)</a:t>
            </a:r>
            <a:endParaRPr lang="zh-CN" altLang="en-US" sz="3200" b="0" dirty="0">
              <a:solidFill>
                <a:schemeClr val="tx1">
                  <a:lumMod val="65000"/>
                  <a:lumOff val="35000"/>
                </a:schemeClr>
              </a:solidFill>
              <a:latin typeface="Helvetica Neue" panose="02000503000000020004" charset="0"/>
              <a:ea typeface="黑体-简" panose="02000000000000000000" charset="-122"/>
              <a:cs typeface="+mn-lt"/>
              <a:sym typeface="+mn-ea"/>
            </a:endParaRPr>
          </a:p>
          <a:p>
            <a:pPr marL="914400" lvl="2" indent="457200" algn="l">
              <a:lnSpc>
                <a:spcPct val="150000"/>
              </a:lnSpc>
              <a:buFont typeface="+mj-ea"/>
            </a:pPr>
            <a:endParaRPr lang="zh-CN" altLang="en-US" sz="3200" b="0" dirty="0">
              <a:solidFill>
                <a:schemeClr val="tx1">
                  <a:lumMod val="65000"/>
                  <a:lumOff val="35000"/>
                </a:schemeClr>
              </a:solidFill>
              <a:latin typeface="Helvetica Neue" panose="02000503000000020004" charset="0"/>
              <a:ea typeface="黑体-简" panose="02000000000000000000" charset="-122"/>
              <a:cs typeface="+mn-lt"/>
              <a:sym typeface="+mn-ea"/>
            </a:endParaRPr>
          </a:p>
          <a:p>
            <a:pPr marL="1200150" lvl="1" indent="-742950" algn="l">
              <a:lnSpc>
                <a:spcPct val="120000"/>
              </a:lnSpc>
              <a:buFont typeface="+mj-ea"/>
              <a:buAutoNum type="circleNumDbPlain" startAt="3"/>
            </a:pPr>
            <a:r>
              <a:rPr lang="zh-CN" sz="4400" b="0" dirty="0">
                <a:solidFill>
                  <a:schemeClr val="tx1">
                    <a:lumMod val="65000"/>
                    <a:lumOff val="35000"/>
                  </a:schemeClr>
                </a:solidFill>
                <a:latin typeface="Helvetica Neue" panose="02000503000000020004" charset="0"/>
                <a:ea typeface="黑体-简" panose="02000000000000000000" charset="-122"/>
                <a:cs typeface="+mn-lt"/>
                <a:sym typeface="+mn-ea"/>
              </a:rPr>
              <a:t>基于 R-最近一次消费距今天数评价、F-消费次数评价、M-次均</a:t>
            </a:r>
            <a:r>
              <a:rPr lang="en-US" altLang="zh-CN" sz="4400" b="0" dirty="0">
                <a:solidFill>
                  <a:schemeClr val="tx1">
                    <a:lumMod val="65000"/>
                    <a:lumOff val="35000"/>
                  </a:schemeClr>
                </a:solidFill>
                <a:latin typeface="Helvetica Neue" panose="02000503000000020004" charset="0"/>
                <a:ea typeface="黑体-简" panose="02000000000000000000" charset="-122"/>
                <a:cs typeface="+mn-lt"/>
                <a:sym typeface="+mn-ea"/>
              </a:rPr>
              <a:t>         </a:t>
            </a:r>
            <a:r>
              <a:rPr lang="zh-CN" sz="4400" b="0" dirty="0">
                <a:solidFill>
                  <a:schemeClr val="tx1">
                    <a:lumMod val="65000"/>
                    <a:lumOff val="35000"/>
                  </a:schemeClr>
                </a:solidFill>
                <a:latin typeface="Helvetica Neue" panose="02000503000000020004" charset="0"/>
                <a:ea typeface="黑体-简" panose="02000000000000000000" charset="-122"/>
                <a:cs typeface="+mn-lt"/>
                <a:sym typeface="+mn-ea"/>
              </a:rPr>
              <a:t>消费金额评价的计算字段值，计算 RFM 分值，使用拼接函数制作，可参考如下：</a:t>
            </a:r>
            <a:endParaRPr lang="zh-CN" sz="4400" b="0" dirty="0">
              <a:solidFill>
                <a:schemeClr val="tx1">
                  <a:lumMod val="65000"/>
                  <a:lumOff val="35000"/>
                </a:schemeClr>
              </a:solidFill>
              <a:latin typeface="Helvetica Neue" panose="02000503000000020004" charset="0"/>
              <a:ea typeface="黑体-简" panose="02000000000000000000" charset="-122"/>
              <a:cs typeface="+mn-lt"/>
              <a:sym typeface="+mn-ea"/>
            </a:endParaRPr>
          </a:p>
          <a:p>
            <a:pPr marL="914400" lvl="2" indent="457200" algn="l">
              <a:lnSpc>
                <a:spcPct val="15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cs typeface="+mn-lt"/>
                <a:sym typeface="+mn-ea"/>
              </a:rPr>
              <a:t>CONCAT([R-最近一次消费距今天数评价],[F-消费次数评价],[M-次均消费金额评价])</a:t>
            </a:r>
            <a:endParaRPr lang="zh-CN" altLang="en-US" sz="3200" b="0" dirty="0">
              <a:solidFill>
                <a:schemeClr val="tx1">
                  <a:lumMod val="65000"/>
                  <a:lumOff val="35000"/>
                </a:schemeClr>
              </a:solidFill>
              <a:latin typeface="Helvetica Neue" panose="02000503000000020004" charset="0"/>
              <a:ea typeface="黑体-简" panose="02000000000000000000" charset="-122"/>
              <a:cs typeface="+mn-lt"/>
              <a:sym typeface="+mn-ea"/>
            </a:endParaRP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955" y="-8255"/>
            <a:ext cx="2326005" cy="1745615"/>
            <a:chOff x="-33" y="-13"/>
            <a:chExt cx="7679" cy="2749"/>
          </a:xfrm>
        </p:grpSpPr>
        <p:sp>
          <p:nvSpPr>
            <p:cNvPr id="2" name="矩形"/>
            <p:cNvSpPr/>
            <p:nvPr>
              <p:custDataLst>
                <p:tags r:id="rId1"/>
              </p:custDataLst>
            </p:nvPr>
          </p:nvSpPr>
          <p:spPr>
            <a:xfrm>
              <a:off x="-33" y="-13"/>
              <a:ext cx="7048"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27" y="403"/>
              <a:ext cx="7619"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实验四</a:t>
              </a:r>
              <a:endParaRPr lang="zh-CN" altLang="en-US" sz="5000" dirty="0">
                <a:solidFill>
                  <a:srgbClr val="0C7BE0"/>
                </a:solidFill>
                <a:latin typeface="Helvetica Neue" panose="02000503000000020004" charset="0"/>
                <a:ea typeface="黑体-简" panose="02000000000000000000" charset="-122"/>
              </a:endParaRPr>
            </a:p>
          </p:txBody>
        </p:sp>
      </p:grpSp>
      <p:sp>
        <p:nvSpPr>
          <p:cNvPr id="6" name="文本框 5"/>
          <p:cNvSpPr txBox="1"/>
          <p:nvPr>
            <p:custDataLst>
              <p:tags r:id="rId3"/>
            </p:custDataLst>
          </p:nvPr>
        </p:nvSpPr>
        <p:spPr>
          <a:xfrm>
            <a:off x="3525520" y="1572578"/>
            <a:ext cx="17624425" cy="104444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914400" indent="-914400" algn="l">
              <a:lnSpc>
                <a:spcPct val="170000"/>
              </a:lnSpc>
              <a:buFont typeface="+mj-lt"/>
              <a:buAutoNum type="arabicPeriod" startAt="5"/>
            </a:pPr>
            <a:r>
              <a:rPr lang="zh-CN" altLang="en-US" sz="4800" dirty="0">
                <a:solidFill>
                  <a:schemeClr val="tx1">
                    <a:lumMod val="65000"/>
                    <a:lumOff val="35000"/>
                  </a:schemeClr>
                </a:solidFill>
                <a:latin typeface="Helvetica Neue" panose="02000503000000020004" charset="0"/>
                <a:ea typeface="黑体-简" panose="02000000000000000000" charset="-122"/>
              </a:rPr>
              <a:t>实验过程</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20000"/>
              </a:lnSpc>
              <a:buFont typeface="+mj-ea"/>
              <a:buAutoNum type="circleNumDbPlain" startAt="4"/>
            </a:pPr>
            <a:r>
              <a:rPr lang="zh-CN" sz="4400" b="0" dirty="0">
                <a:solidFill>
                  <a:schemeClr val="tx1">
                    <a:lumMod val="65000"/>
                    <a:lumOff val="35000"/>
                  </a:schemeClr>
                </a:solidFill>
                <a:latin typeface="Helvetica Neue" panose="02000503000000020004" charset="0"/>
                <a:ea typeface="黑体-简" panose="02000000000000000000" charset="-122"/>
                <a:sym typeface="+mn-ea"/>
              </a:rPr>
              <a:t>新增客户类型的计算字段，基于</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RFM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值进行客户类型分类，可参考实现如下：</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a:p>
            <a:pPr marL="914400" lvl="2" indent="45720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CASE [RFM分值] WHEN '111' THEN '高价值客户' </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914400" lvl="2" indent="45720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WHEN '011' THEN '重点保持客户' </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914400" lvl="2" indent="45720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WHEN '101' THEN '重点发展客户' </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914400" lvl="2" indent="45720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WHEN '001' THEN '重点挽留客户' </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914400" lvl="2" indent="45720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WHEN '110' THEN '一般价值客户' </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914400" lvl="2" indent="45720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WHEN '010' THEN '一般保持客户' </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914400" lvl="2" indent="45720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WHEN '100' THEN '一般发展客户' </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914400" lvl="2" indent="45720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  WHEN '000' THEN '潜在客户' </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914400" lvl="2" indent="457200" algn="l">
              <a:lnSpc>
                <a:spcPct val="140000"/>
              </a:lnSpc>
              <a:buFont typeface="+mj-ea"/>
            </a:pPr>
            <a:r>
              <a:rPr lang="zh-CN" altLang="en-US" sz="3200" b="0" dirty="0">
                <a:solidFill>
                  <a:schemeClr val="tx1">
                    <a:lumMod val="65000"/>
                    <a:lumOff val="35000"/>
                  </a:schemeClr>
                </a:solidFill>
                <a:latin typeface="Helvetica Neue" panose="02000503000000020004" charset="0"/>
                <a:ea typeface="黑体-简" panose="02000000000000000000" charset="-122"/>
                <a:sym typeface="+mn-ea"/>
              </a:rPr>
              <a:t>END</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a:p>
            <a:pPr marL="1371600" lvl="1" indent="-914400" algn="l">
              <a:lnSpc>
                <a:spcPct val="180000"/>
              </a:lnSpc>
              <a:buFont typeface="+mj-ea"/>
              <a:buAutoNum type="circleNumDbPlain" startAt="5"/>
            </a:pPr>
            <a:r>
              <a:rPr lang="zh-CN" sz="4400" b="0" dirty="0">
                <a:solidFill>
                  <a:schemeClr val="tx1">
                    <a:lumMod val="65000"/>
                    <a:lumOff val="35000"/>
                  </a:schemeClr>
                </a:solidFill>
                <a:latin typeface="Helvetica Neue" panose="02000503000000020004" charset="0"/>
                <a:ea typeface="黑体-简" panose="02000000000000000000" charset="-122"/>
                <a:sym typeface="+mn-ea"/>
              </a:rPr>
              <a:t>基于</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制作好的数据集进行仪表板视图制作。</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p:txBody>
      </p:sp>
      <p:pic>
        <p:nvPicPr>
          <p:cNvPr id="4" name="图片 3"/>
          <p:cNvPicPr>
            <a:picLocks noChangeAspect="1"/>
          </p:cNvPicPr>
          <p:nvPr>
            <p:custDataLst>
              <p:tags r:id="rId4"/>
            </p:custDataLst>
          </p:nvPr>
        </p:nvPicPr>
        <p:blipFill>
          <a:blip r:embed="rId5"/>
          <a:stretch>
            <a:fillRect/>
          </a:stretch>
        </p:blipFill>
        <p:spPr>
          <a:xfrm>
            <a:off x="13390245" y="5291455"/>
            <a:ext cx="10130155" cy="4860290"/>
          </a:xfrm>
          <a:prstGeom prst="rect">
            <a:avLst/>
          </a:prstGeom>
        </p:spPr>
      </p:pic>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stretch>
            <a:fillRect/>
          </a:stretch>
        </p:blipFill>
        <p:spPr>
          <a:xfrm>
            <a:off x="2490788" y="4020820"/>
            <a:ext cx="19402425" cy="8891270"/>
          </a:xfrm>
          <a:prstGeom prst="rect">
            <a:avLst/>
          </a:prstGeom>
        </p:spPr>
      </p:pic>
      <p:grpSp>
        <p:nvGrpSpPr>
          <p:cNvPr id="9" name="组合 8"/>
          <p:cNvGrpSpPr/>
          <p:nvPr/>
        </p:nvGrpSpPr>
        <p:grpSpPr>
          <a:xfrm>
            <a:off x="-20955" y="-8255"/>
            <a:ext cx="2326005" cy="1745615"/>
            <a:chOff x="-33" y="-13"/>
            <a:chExt cx="7679" cy="2749"/>
          </a:xfrm>
        </p:grpSpPr>
        <p:sp>
          <p:nvSpPr>
            <p:cNvPr id="2" name="矩形"/>
            <p:cNvSpPr/>
            <p:nvPr>
              <p:custDataLst>
                <p:tags r:id="rId3"/>
              </p:custDataLst>
            </p:nvPr>
          </p:nvSpPr>
          <p:spPr>
            <a:xfrm>
              <a:off x="-33" y="-13"/>
              <a:ext cx="7048"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4"/>
              </p:custDataLst>
            </p:nvPr>
          </p:nvSpPr>
          <p:spPr>
            <a:xfrm>
              <a:off x="27" y="403"/>
              <a:ext cx="7619"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实验四</a:t>
              </a:r>
              <a:endParaRPr lang="zh-CN" altLang="en-US" sz="5000" dirty="0">
                <a:solidFill>
                  <a:srgbClr val="0C7BE0"/>
                </a:solidFill>
                <a:latin typeface="Helvetica Neue" panose="02000503000000020004" charset="0"/>
                <a:ea typeface="黑体-简" panose="02000000000000000000" charset="-122"/>
              </a:endParaRPr>
            </a:p>
          </p:txBody>
        </p:sp>
      </p:grpSp>
      <p:sp>
        <p:nvSpPr>
          <p:cNvPr id="6" name="文本框 5"/>
          <p:cNvSpPr txBox="1"/>
          <p:nvPr>
            <p:custDataLst>
              <p:tags r:id="rId5"/>
            </p:custDataLst>
          </p:nvPr>
        </p:nvSpPr>
        <p:spPr>
          <a:xfrm>
            <a:off x="4448175" y="1737360"/>
            <a:ext cx="17624425" cy="16986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914400" indent="-914400" algn="l">
              <a:lnSpc>
                <a:spcPct val="110000"/>
              </a:lnSpc>
              <a:buFont typeface="+mj-lt"/>
              <a:buAutoNum type="arabicPeriod" startAt="6"/>
            </a:pPr>
            <a:r>
              <a:rPr lang="zh-CN" altLang="en-US" sz="4400" dirty="0">
                <a:solidFill>
                  <a:schemeClr val="tx1">
                    <a:lumMod val="65000"/>
                    <a:lumOff val="35000"/>
                  </a:schemeClr>
                </a:solidFill>
                <a:latin typeface="Helvetica Neue" panose="02000503000000020004" charset="0"/>
                <a:ea typeface="黑体-简" panose="02000000000000000000" charset="-122"/>
                <a:sym typeface="+mn-ea"/>
              </a:rPr>
              <a:t>实验结果</a:t>
            </a:r>
            <a:endParaRPr lang="zh-CN" altLang="en-US" sz="4400" dirty="0">
              <a:solidFill>
                <a:schemeClr val="tx1">
                  <a:lumMod val="65000"/>
                  <a:lumOff val="35000"/>
                </a:schemeClr>
              </a:solidFill>
              <a:latin typeface="Helvetica Neue" panose="02000503000000020004" charset="0"/>
              <a:ea typeface="黑体-简" panose="02000000000000000000" charset="-122"/>
            </a:endParaRPr>
          </a:p>
          <a:p>
            <a:pPr marL="0" lvl="1" indent="0" algn="l">
              <a:lnSpc>
                <a:spcPct val="120000"/>
              </a:lnSpc>
              <a:buFont typeface="+mj-ea"/>
            </a:pPr>
            <a:r>
              <a:rPr lang="zh-CN" sz="4400" b="0" dirty="0">
                <a:solidFill>
                  <a:schemeClr val="tx1">
                    <a:lumMod val="65000"/>
                    <a:lumOff val="35000"/>
                  </a:schemeClr>
                </a:solidFill>
                <a:latin typeface="Helvetica Neue" panose="02000503000000020004" charset="0"/>
                <a:ea typeface="黑体-简" panose="02000000000000000000" charset="-122"/>
                <a:sym typeface="+mn-ea"/>
              </a:rPr>
              <a:t>提供</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RFM </a:t>
            </a:r>
            <a:r>
              <a:rPr lang="zh-CN" sz="4400" b="0" dirty="0">
                <a:solidFill>
                  <a:schemeClr val="tx1">
                    <a:lumMod val="65000"/>
                    <a:lumOff val="35000"/>
                  </a:schemeClr>
                </a:solidFill>
                <a:latin typeface="Helvetica Neue" panose="02000503000000020004" charset="0"/>
                <a:ea typeface="黑体-简" panose="02000000000000000000" charset="-122"/>
                <a:sym typeface="+mn-ea"/>
              </a:rPr>
              <a:t>分析的可视化仪表板链接（效果如下图）</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a:t>
            </a:r>
            <a:endParaRPr lang="zh-CN" altLang="en-US" sz="3200" b="0" dirty="0">
              <a:solidFill>
                <a:schemeClr val="tx1">
                  <a:lumMod val="65000"/>
                  <a:lumOff val="35000"/>
                </a:schemeClr>
              </a:solidFill>
              <a:latin typeface="Helvetica Neue" panose="02000503000000020004" charset="0"/>
              <a:ea typeface="黑体-简" panose="02000000000000000000" charset="-122"/>
              <a:sym typeface="+mn-ea"/>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右箭头 7"/>
          <p:cNvSpPr/>
          <p:nvPr/>
        </p:nvSpPr>
        <p:spPr>
          <a:xfrm>
            <a:off x="3561080" y="2461895"/>
            <a:ext cx="4952365" cy="2989580"/>
          </a:xfrm>
          <a:prstGeom prst="rightArrow">
            <a:avLst/>
          </a:prstGeom>
          <a:gradFill>
            <a:gsLst>
              <a:gs pos="0">
                <a:srgbClr val="2C89CE"/>
              </a:gs>
              <a:gs pos="100000">
                <a:srgbClr val="034373"/>
              </a:gs>
            </a:gsLst>
            <a:lin ang="5400000" scaled="0"/>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400"/>
          </a:p>
        </p:txBody>
      </p:sp>
      <p:sp>
        <p:nvSpPr>
          <p:cNvPr id="14" name="TextBox 16"/>
          <p:cNvSpPr txBox="1"/>
          <p:nvPr/>
        </p:nvSpPr>
        <p:spPr>
          <a:xfrm>
            <a:off x="9220200" y="2956560"/>
            <a:ext cx="12217400" cy="2101215"/>
          </a:xfrm>
          <a:prstGeom prst="rect">
            <a:avLst/>
          </a:prstGeom>
          <a:noFill/>
        </p:spPr>
        <p:txBody>
          <a:bodyPr wrap="square" lIns="182852" tIns="91428" rIns="182852" bIns="91428">
            <a:spAutoFit/>
          </a:bodyPr>
          <a:lstStyle/>
          <a:p>
            <a:pPr algn="l" defTabSz="1218565">
              <a:lnSpc>
                <a:spcPct val="130000"/>
              </a:lnSpc>
              <a:defRPr/>
            </a:pPr>
            <a:r>
              <a:rPr lang="zh-CN" altLang="en-US" sz="3200" kern="0" dirty="0">
                <a:solidFill>
                  <a:srgbClr val="757170"/>
                </a:solidFill>
                <a:latin typeface="Helvetica Neue" panose="02000503000000020004" charset="0"/>
                <a:ea typeface="黑体-简" panose="02000000000000000000" charset="-122"/>
              </a:rPr>
              <a:t>数据分析方法是指具体的分析方法，如常见的</a:t>
            </a:r>
            <a:r>
              <a:rPr lang="zh-CN" altLang="en-US" sz="3200" kern="0" dirty="0">
                <a:solidFill>
                  <a:srgbClr val="757170"/>
                </a:solidFill>
                <a:latin typeface="Helvetica Neue" panose="02000503000000020004" charset="0"/>
                <a:ea typeface="黑体-简" panose="02000000000000000000" charset="-122"/>
              </a:rPr>
              <a:t>对比分析、交叉分析、相关分析、回归分析、聚类分析等数据分析法。</a:t>
            </a:r>
            <a:endParaRPr lang="zh-CN" altLang="en-US" sz="3200" kern="0" dirty="0">
              <a:solidFill>
                <a:srgbClr val="757170"/>
              </a:solidFill>
              <a:latin typeface="Helvetica Neue" panose="02000503000000020004" charset="0"/>
              <a:ea typeface="黑体-简" panose="02000000000000000000" charset="-122"/>
            </a:endParaRPr>
          </a:p>
          <a:p>
            <a:pPr algn="l" defTabSz="1218565">
              <a:lnSpc>
                <a:spcPct val="130000"/>
              </a:lnSpc>
              <a:defRPr/>
            </a:pPr>
            <a:r>
              <a:rPr lang="zh-CN" altLang="en-US" sz="3200" kern="0" dirty="0">
                <a:solidFill>
                  <a:srgbClr val="757170"/>
                </a:solidFill>
                <a:latin typeface="Helvetica Neue" panose="02000503000000020004" charset="0"/>
                <a:ea typeface="黑体-简" panose="02000000000000000000" charset="-122"/>
              </a:rPr>
              <a:t>数据分析方法主要从微观角度</a:t>
            </a:r>
            <a:r>
              <a:rPr lang="zh-CN" altLang="en-US" sz="3200" kern="0" dirty="0">
                <a:solidFill>
                  <a:srgbClr val="757170"/>
                </a:solidFill>
                <a:latin typeface="Helvetica Neue" panose="02000503000000020004" charset="0"/>
                <a:ea typeface="黑体-简" panose="02000000000000000000" charset="-122"/>
              </a:rPr>
              <a:t>指导如何进行数据分析。</a:t>
            </a:r>
            <a:endParaRPr lang="zh-CN" altLang="en-US" sz="3200" kern="0" dirty="0">
              <a:solidFill>
                <a:srgbClr val="757170"/>
              </a:solidFill>
              <a:latin typeface="Helvetica Neue" panose="02000503000000020004" charset="0"/>
              <a:ea typeface="黑体-简" panose="02000000000000000000" charset="-122"/>
            </a:endParaRPr>
          </a:p>
        </p:txBody>
      </p:sp>
      <p:sp>
        <p:nvSpPr>
          <p:cNvPr id="17" name="TextBox 19"/>
          <p:cNvSpPr txBox="1"/>
          <p:nvPr/>
        </p:nvSpPr>
        <p:spPr>
          <a:xfrm>
            <a:off x="3517265" y="3304540"/>
            <a:ext cx="4947920" cy="1301750"/>
          </a:xfrm>
          <a:prstGeom prst="rect">
            <a:avLst/>
          </a:prstGeom>
          <a:noFill/>
        </p:spPr>
        <p:txBody>
          <a:bodyPr wrap="square" lIns="182852" tIns="91428" rIns="182852" bIns="91428">
            <a:spAutoFit/>
          </a:bodyPr>
          <a:lstStyle/>
          <a:p>
            <a:pPr algn="l" defTabSz="1218565">
              <a:lnSpc>
                <a:spcPct val="130000"/>
              </a:lnSpc>
              <a:defRPr/>
            </a:pPr>
            <a:r>
              <a:rPr lang="zh-CN" altLang="en-US" sz="5600" b="1" kern="0" dirty="0">
                <a:solidFill>
                  <a:schemeClr val="bg1">
                    <a:lumMod val="95000"/>
                  </a:schemeClr>
                </a:solidFill>
                <a:latin typeface="Helvetica Neue" panose="02000503000000020004" charset="0"/>
                <a:ea typeface="黑体-简" panose="02000000000000000000" charset="-122"/>
              </a:rPr>
              <a:t>数据分析方法</a:t>
            </a:r>
            <a:endParaRPr lang="zh-CN" altLang="en-US" sz="5600" b="1" kern="0" dirty="0">
              <a:solidFill>
                <a:schemeClr val="bg1">
                  <a:lumMod val="95000"/>
                </a:schemeClr>
              </a:solidFill>
              <a:latin typeface="Helvetica Neue" panose="02000503000000020004" charset="0"/>
              <a:ea typeface="黑体-简" panose="02000000000000000000" charset="-122"/>
            </a:endParaRPr>
          </a:p>
        </p:txBody>
      </p:sp>
      <p:grpSp>
        <p:nvGrpSpPr>
          <p:cNvPr id="2" name="组合 1"/>
          <p:cNvGrpSpPr/>
          <p:nvPr/>
        </p:nvGrpSpPr>
        <p:grpSpPr>
          <a:xfrm>
            <a:off x="-20955" y="-8255"/>
            <a:ext cx="5714365" cy="1744980"/>
            <a:chOff x="-33" y="-13"/>
            <a:chExt cx="9404" cy="2748"/>
          </a:xfrm>
        </p:grpSpPr>
        <p:sp>
          <p:nvSpPr>
            <p:cNvPr id="3"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数据分析方法概念</a:t>
              </a:r>
              <a:endParaRPr lang="zh-CN" altLang="en-US" sz="5000" dirty="0">
                <a:solidFill>
                  <a:srgbClr val="0C7BE0"/>
                </a:solidFill>
                <a:latin typeface="Helvetica Neue" panose="02000503000000020004" charset="0"/>
                <a:ea typeface="黑体-简" panose="02000000000000000000" charset="-122"/>
              </a:endParaRPr>
            </a:p>
          </p:txBody>
        </p:sp>
      </p:grpSp>
      <p:grpSp>
        <p:nvGrpSpPr>
          <p:cNvPr id="34" name="组合 33"/>
          <p:cNvGrpSpPr/>
          <p:nvPr/>
        </p:nvGrpSpPr>
        <p:grpSpPr>
          <a:xfrm>
            <a:off x="4577398" y="6885940"/>
            <a:ext cx="15229205" cy="5114925"/>
            <a:chOff x="1034" y="2916"/>
            <a:chExt cx="17095" cy="6869"/>
          </a:xfrm>
        </p:grpSpPr>
        <p:cxnSp>
          <p:nvCxnSpPr>
            <p:cNvPr id="5" name="直接连接符 4"/>
            <p:cNvCxnSpPr/>
            <p:nvPr>
              <p:custDataLst>
                <p:tags r:id="rId3"/>
              </p:custDataLst>
            </p:nvPr>
          </p:nvCxnSpPr>
          <p:spPr>
            <a:xfrm flipV="1">
              <a:off x="6166" y="6732"/>
              <a:ext cx="0" cy="1947"/>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custDataLst>
                <p:tags r:id="rId4"/>
              </p:custDataLst>
            </p:nvPr>
          </p:nvCxnSpPr>
          <p:spPr>
            <a:xfrm flipV="1">
              <a:off x="8446" y="4785"/>
              <a:ext cx="0" cy="4929"/>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p:cNvCxnSpPr/>
            <p:nvPr>
              <p:custDataLst>
                <p:tags r:id="rId5"/>
              </p:custDataLst>
            </p:nvPr>
          </p:nvCxnSpPr>
          <p:spPr>
            <a:xfrm flipV="1">
              <a:off x="10757" y="3664"/>
              <a:ext cx="0" cy="4168"/>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custDataLst>
                <p:tags r:id="rId6"/>
              </p:custDataLst>
            </p:nvPr>
          </p:nvCxnSpPr>
          <p:spPr>
            <a:xfrm flipV="1">
              <a:off x="13067" y="5615"/>
              <a:ext cx="0" cy="3421"/>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7" name="椭圆 6"/>
            <p:cNvSpPr/>
            <p:nvPr>
              <p:custDataLst>
                <p:tags r:id="rId7"/>
              </p:custDataLst>
            </p:nvPr>
          </p:nvSpPr>
          <p:spPr>
            <a:xfrm>
              <a:off x="5466" y="5884"/>
              <a:ext cx="1338" cy="13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905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p>
          </p:txBody>
        </p:sp>
        <p:sp>
          <p:nvSpPr>
            <p:cNvPr id="15" name="椭圆 14"/>
            <p:cNvSpPr/>
            <p:nvPr>
              <p:custDataLst>
                <p:tags r:id="rId8"/>
              </p:custDataLst>
            </p:nvPr>
          </p:nvSpPr>
          <p:spPr>
            <a:xfrm>
              <a:off x="7777" y="3888"/>
              <a:ext cx="1338" cy="13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p>
          </p:txBody>
        </p:sp>
        <p:sp>
          <p:nvSpPr>
            <p:cNvPr id="16" name="椭圆 15"/>
            <p:cNvSpPr/>
            <p:nvPr>
              <p:custDataLst>
                <p:tags r:id="rId9"/>
              </p:custDataLst>
            </p:nvPr>
          </p:nvSpPr>
          <p:spPr>
            <a:xfrm>
              <a:off x="12398" y="4755"/>
              <a:ext cx="1338" cy="13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905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p>
          </p:txBody>
        </p:sp>
        <p:sp>
          <p:nvSpPr>
            <p:cNvPr id="11" name="椭圆 10"/>
            <p:cNvSpPr/>
            <p:nvPr>
              <p:custDataLst>
                <p:tags r:id="rId10"/>
              </p:custDataLst>
            </p:nvPr>
          </p:nvSpPr>
          <p:spPr>
            <a:xfrm>
              <a:off x="10088" y="2965"/>
              <a:ext cx="1338" cy="13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p>
          </p:txBody>
        </p:sp>
        <p:sp>
          <p:nvSpPr>
            <p:cNvPr id="18" name="矩形 17"/>
            <p:cNvSpPr/>
            <p:nvPr>
              <p:custDataLst>
                <p:tags r:id="rId11"/>
              </p:custDataLst>
            </p:nvPr>
          </p:nvSpPr>
          <p:spPr>
            <a:xfrm>
              <a:off x="8520" y="8217"/>
              <a:ext cx="2906" cy="784"/>
            </a:xfrm>
            <a:prstGeom prst="rect">
              <a:avLst/>
            </a:prstGeom>
          </p:spPr>
          <p:txBody>
            <a:bodyPr wrap="square" anchor="ctr">
              <a:spAutoFit/>
            </a:bodyPr>
            <a:lstStyle/>
            <a:p>
              <a:pPr algn="ctr">
                <a:lnSpc>
                  <a:spcPct val="120000"/>
                </a:lnSpc>
              </a:pPr>
              <a:r>
                <a:rPr lang="zh-CN" altLang="en-US" sz="2665" dirty="0">
                  <a:solidFill>
                    <a:srgbClr val="3574A0"/>
                  </a:solidFill>
                  <a:latin typeface="Helvetica Neue" panose="02000503000000020004" charset="0"/>
                  <a:ea typeface="黑体-简" panose="02000000000000000000" charset="-122"/>
                </a:rPr>
                <a:t>数据分析方法</a:t>
              </a:r>
              <a:endParaRPr lang="zh-CN" altLang="en-US" sz="2665" dirty="0">
                <a:solidFill>
                  <a:srgbClr val="3574A0"/>
                </a:solidFill>
                <a:latin typeface="Helvetica Neue" panose="02000503000000020004" charset="0"/>
                <a:ea typeface="黑体-简" panose="02000000000000000000" charset="-122"/>
              </a:endParaRPr>
            </a:p>
          </p:txBody>
        </p:sp>
        <p:sp>
          <p:nvSpPr>
            <p:cNvPr id="12" name="矩形 11"/>
            <p:cNvSpPr/>
            <p:nvPr>
              <p:custDataLst>
                <p:tags r:id="rId12"/>
              </p:custDataLst>
            </p:nvPr>
          </p:nvSpPr>
          <p:spPr>
            <a:xfrm>
              <a:off x="1034" y="5835"/>
              <a:ext cx="4363" cy="653"/>
            </a:xfrm>
            <a:prstGeom prst="rect">
              <a:avLst/>
            </a:prstGeom>
          </p:spPr>
          <p:txBody>
            <a:bodyPr wrap="square">
              <a:spAutoFit/>
            </a:bodyPr>
            <a:lstStyle/>
            <a:p>
              <a:pPr algn="r">
                <a:lnSpc>
                  <a:spcPct val="120000"/>
                </a:lnSpc>
              </a:pPr>
              <a:r>
                <a:rPr lang="zh-CN" altLang="en-US" sz="2135" dirty="0">
                  <a:solidFill>
                    <a:schemeClr val="tx1">
                      <a:lumMod val="75000"/>
                      <a:lumOff val="25000"/>
                    </a:schemeClr>
                  </a:solidFill>
                  <a:latin typeface="Helvetica Neue" panose="02000503000000020004" charset="0"/>
                  <a:ea typeface="黑体-简" panose="02000000000000000000" charset="-122"/>
                </a:rPr>
                <a:t>对比分析</a:t>
              </a:r>
              <a:endParaRPr lang="zh-CN" altLang="en-US" sz="2135" dirty="0">
                <a:solidFill>
                  <a:schemeClr val="tx1">
                    <a:lumMod val="75000"/>
                    <a:lumOff val="25000"/>
                  </a:schemeClr>
                </a:solidFill>
                <a:latin typeface="Helvetica Neue" panose="02000503000000020004" charset="0"/>
                <a:ea typeface="黑体-简" panose="02000000000000000000" charset="-122"/>
              </a:endParaRPr>
            </a:p>
          </p:txBody>
        </p:sp>
        <p:sp>
          <p:nvSpPr>
            <p:cNvPr id="20" name="矩形 19"/>
            <p:cNvSpPr/>
            <p:nvPr>
              <p:custDataLst>
                <p:tags r:id="rId13"/>
              </p:custDataLst>
            </p:nvPr>
          </p:nvSpPr>
          <p:spPr>
            <a:xfrm>
              <a:off x="3419" y="3840"/>
              <a:ext cx="4363" cy="653"/>
            </a:xfrm>
            <a:prstGeom prst="rect">
              <a:avLst/>
            </a:prstGeom>
          </p:spPr>
          <p:txBody>
            <a:bodyPr wrap="square">
              <a:spAutoFit/>
            </a:bodyPr>
            <a:lstStyle/>
            <a:p>
              <a:pPr algn="r">
                <a:lnSpc>
                  <a:spcPct val="120000"/>
                </a:lnSpc>
              </a:pPr>
              <a:r>
                <a:rPr lang="zh-CN" altLang="en-US" sz="2135" dirty="0">
                  <a:solidFill>
                    <a:schemeClr val="tx1">
                      <a:lumMod val="75000"/>
                      <a:lumOff val="25000"/>
                    </a:schemeClr>
                  </a:solidFill>
                  <a:latin typeface="Helvetica Neue" panose="02000503000000020004" charset="0"/>
                  <a:ea typeface="黑体-简" panose="02000000000000000000" charset="-122"/>
                </a:rPr>
                <a:t>相关分析</a:t>
              </a:r>
              <a:endParaRPr lang="zh-CN" altLang="en-US" sz="2135" dirty="0">
                <a:solidFill>
                  <a:schemeClr val="tx1">
                    <a:lumMod val="75000"/>
                    <a:lumOff val="25000"/>
                  </a:schemeClr>
                </a:solidFill>
                <a:latin typeface="Helvetica Neue" panose="02000503000000020004" charset="0"/>
                <a:ea typeface="黑体-简" panose="02000000000000000000" charset="-122"/>
              </a:endParaRPr>
            </a:p>
          </p:txBody>
        </p:sp>
        <p:sp>
          <p:nvSpPr>
            <p:cNvPr id="22" name="矩形 21"/>
            <p:cNvSpPr/>
            <p:nvPr>
              <p:custDataLst>
                <p:tags r:id="rId14"/>
              </p:custDataLst>
            </p:nvPr>
          </p:nvSpPr>
          <p:spPr>
            <a:xfrm>
              <a:off x="13766" y="4707"/>
              <a:ext cx="4363" cy="653"/>
            </a:xfrm>
            <a:prstGeom prst="rect">
              <a:avLst/>
            </a:prstGeom>
          </p:spPr>
          <p:txBody>
            <a:bodyPr wrap="square">
              <a:spAutoFit/>
            </a:bodyPr>
            <a:lstStyle/>
            <a:p>
              <a:pPr algn="l">
                <a:lnSpc>
                  <a:spcPct val="120000"/>
                </a:lnSpc>
              </a:pPr>
              <a:r>
                <a:rPr lang="zh-CN" altLang="en-US" sz="2135" dirty="0">
                  <a:solidFill>
                    <a:schemeClr val="tx1">
                      <a:lumMod val="75000"/>
                      <a:lumOff val="25000"/>
                    </a:schemeClr>
                  </a:solidFill>
                  <a:latin typeface="Helvetica Neue" panose="02000503000000020004" charset="0"/>
                  <a:ea typeface="黑体-简" panose="02000000000000000000" charset="-122"/>
                </a:rPr>
                <a:t>聚类分析</a:t>
              </a:r>
              <a:endParaRPr lang="zh-CN" altLang="en-US" sz="2135" dirty="0">
                <a:solidFill>
                  <a:schemeClr val="tx1">
                    <a:lumMod val="75000"/>
                    <a:lumOff val="25000"/>
                  </a:schemeClr>
                </a:solidFill>
                <a:latin typeface="Helvetica Neue" panose="02000503000000020004" charset="0"/>
                <a:ea typeface="黑体-简" panose="02000000000000000000" charset="-122"/>
              </a:endParaRPr>
            </a:p>
          </p:txBody>
        </p:sp>
        <p:sp>
          <p:nvSpPr>
            <p:cNvPr id="23" name="矩形 22"/>
            <p:cNvSpPr/>
            <p:nvPr>
              <p:custDataLst>
                <p:tags r:id="rId15"/>
              </p:custDataLst>
            </p:nvPr>
          </p:nvSpPr>
          <p:spPr>
            <a:xfrm>
              <a:off x="11426" y="2916"/>
              <a:ext cx="4363" cy="653"/>
            </a:xfrm>
            <a:prstGeom prst="rect">
              <a:avLst/>
            </a:prstGeom>
          </p:spPr>
          <p:txBody>
            <a:bodyPr wrap="square">
              <a:spAutoFit/>
            </a:bodyPr>
            <a:lstStyle/>
            <a:p>
              <a:pPr algn="l">
                <a:lnSpc>
                  <a:spcPct val="120000"/>
                </a:lnSpc>
              </a:pPr>
              <a:r>
                <a:rPr lang="zh-CN" altLang="en-US" sz="2135" dirty="0">
                  <a:solidFill>
                    <a:schemeClr val="tx1">
                      <a:lumMod val="75000"/>
                      <a:lumOff val="25000"/>
                    </a:schemeClr>
                  </a:solidFill>
                  <a:latin typeface="Helvetica Neue" panose="02000503000000020004" charset="0"/>
                  <a:ea typeface="黑体-简" panose="02000000000000000000" charset="-122"/>
                </a:rPr>
                <a:t>回归分析</a:t>
              </a:r>
              <a:endParaRPr lang="zh-CN" altLang="en-US" sz="2135" dirty="0">
                <a:solidFill>
                  <a:schemeClr val="tx1">
                    <a:lumMod val="75000"/>
                    <a:lumOff val="25000"/>
                  </a:schemeClr>
                </a:solidFill>
                <a:latin typeface="Helvetica Neue" panose="02000503000000020004" charset="0"/>
                <a:ea typeface="黑体-简" panose="02000000000000000000" charset="-122"/>
              </a:endParaRPr>
            </a:p>
          </p:txBody>
        </p:sp>
        <p:sp>
          <p:nvSpPr>
            <p:cNvPr id="24" name="椭圆 23"/>
            <p:cNvSpPr/>
            <p:nvPr>
              <p:custDataLst>
                <p:tags r:id="rId16"/>
              </p:custDataLst>
            </p:nvPr>
          </p:nvSpPr>
          <p:spPr>
            <a:xfrm>
              <a:off x="6117" y="7348"/>
              <a:ext cx="7248" cy="2437"/>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5" name="椭圆 24"/>
            <p:cNvSpPr/>
            <p:nvPr>
              <p:custDataLst>
                <p:tags r:id="rId17"/>
              </p:custDataLst>
            </p:nvPr>
          </p:nvSpPr>
          <p:spPr>
            <a:xfrm>
              <a:off x="7277" y="7738"/>
              <a:ext cx="4927" cy="1656"/>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6" name="椭圆 25"/>
            <p:cNvSpPr/>
            <p:nvPr>
              <p:custDataLst>
                <p:tags r:id="rId18"/>
              </p:custDataLst>
            </p:nvPr>
          </p:nvSpPr>
          <p:spPr>
            <a:xfrm>
              <a:off x="5573" y="5990"/>
              <a:ext cx="1125" cy="1125"/>
            </a:xfrm>
            <a:prstGeom prst="ellipse">
              <a:avLst/>
            </a:prstGeom>
            <a:blipFill>
              <a:blip r:embed="rId1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7" name="文本框 9"/>
            <p:cNvSpPr txBox="1"/>
            <p:nvPr>
              <p:custDataLst>
                <p:tags r:id="rId20"/>
              </p:custDataLst>
            </p:nvPr>
          </p:nvSpPr>
          <p:spPr>
            <a:xfrm>
              <a:off x="5807" y="6161"/>
              <a:ext cx="619" cy="784"/>
            </a:xfrm>
            <a:prstGeom prst="rect">
              <a:avLst/>
            </a:prstGeom>
            <a:noFill/>
          </p:spPr>
          <p:txBody>
            <a:bodyPr wrap="square" rtlCol="0" anchor="ctr">
              <a:spAutoFit/>
            </a:bodyPr>
            <a:lstStyle/>
            <a:p>
              <a:pPr algn="ctr"/>
              <a:r>
                <a:rPr lang="en-US" altLang="zh-CN" sz="3200" dirty="0">
                  <a:solidFill>
                    <a:schemeClr val="bg1"/>
                  </a:solidFill>
                  <a:latin typeface="Helvetica Neue" panose="02000503000000020004" charset="0"/>
                  <a:ea typeface="黑体-简" panose="02000000000000000000" charset="-122"/>
                </a:rPr>
                <a:t>A</a:t>
              </a:r>
              <a:endParaRPr lang="en-US" altLang="zh-CN" sz="3200" dirty="0">
                <a:solidFill>
                  <a:schemeClr val="bg1"/>
                </a:solidFill>
                <a:latin typeface="Helvetica Neue" panose="02000503000000020004" charset="0"/>
                <a:ea typeface="黑体-简" panose="02000000000000000000" charset="-122"/>
              </a:endParaRPr>
            </a:p>
          </p:txBody>
        </p:sp>
        <p:sp>
          <p:nvSpPr>
            <p:cNvPr id="28" name="椭圆 27"/>
            <p:cNvSpPr/>
            <p:nvPr>
              <p:custDataLst>
                <p:tags r:id="rId21"/>
              </p:custDataLst>
            </p:nvPr>
          </p:nvSpPr>
          <p:spPr>
            <a:xfrm>
              <a:off x="7883" y="3989"/>
              <a:ext cx="1125" cy="1125"/>
            </a:xfrm>
            <a:prstGeom prst="ellipse">
              <a:avLst/>
            </a:prstGeom>
            <a:blipFill>
              <a:blip r:embed="rId1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9" name="文本框 9"/>
            <p:cNvSpPr txBox="1"/>
            <p:nvPr>
              <p:custDataLst>
                <p:tags r:id="rId22"/>
              </p:custDataLst>
            </p:nvPr>
          </p:nvSpPr>
          <p:spPr>
            <a:xfrm>
              <a:off x="8123" y="4166"/>
              <a:ext cx="647" cy="784"/>
            </a:xfrm>
            <a:prstGeom prst="rect">
              <a:avLst/>
            </a:prstGeom>
            <a:noFill/>
          </p:spPr>
          <p:txBody>
            <a:bodyPr wrap="square" rtlCol="0" anchor="ctr">
              <a:spAutoFit/>
            </a:bodyPr>
            <a:lstStyle/>
            <a:p>
              <a:pPr algn="ctr"/>
              <a:r>
                <a:rPr lang="en-US" altLang="zh-CN" sz="3200" dirty="0">
                  <a:solidFill>
                    <a:schemeClr val="bg1"/>
                  </a:solidFill>
                  <a:latin typeface="Helvetica Neue" panose="02000503000000020004" charset="0"/>
                  <a:ea typeface="黑体-简" panose="02000000000000000000" charset="-122"/>
                </a:rPr>
                <a:t>B</a:t>
              </a:r>
              <a:endParaRPr lang="en-US" altLang="zh-CN" sz="3200" dirty="0">
                <a:solidFill>
                  <a:schemeClr val="bg1"/>
                </a:solidFill>
                <a:latin typeface="Helvetica Neue" panose="02000503000000020004" charset="0"/>
                <a:ea typeface="黑体-简" panose="02000000000000000000" charset="-122"/>
              </a:endParaRPr>
            </a:p>
          </p:txBody>
        </p:sp>
        <p:sp>
          <p:nvSpPr>
            <p:cNvPr id="30" name="椭圆 29"/>
            <p:cNvSpPr/>
            <p:nvPr>
              <p:custDataLst>
                <p:tags r:id="rId23"/>
              </p:custDataLst>
            </p:nvPr>
          </p:nvSpPr>
          <p:spPr>
            <a:xfrm>
              <a:off x="10200" y="3086"/>
              <a:ext cx="1125" cy="1125"/>
            </a:xfrm>
            <a:prstGeom prst="ellipse">
              <a:avLst/>
            </a:prstGeom>
            <a:blipFill>
              <a:blip r:embed="rId1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1" name="文本框 9"/>
            <p:cNvSpPr txBox="1"/>
            <p:nvPr>
              <p:custDataLst>
                <p:tags r:id="rId24"/>
              </p:custDataLst>
            </p:nvPr>
          </p:nvSpPr>
          <p:spPr>
            <a:xfrm>
              <a:off x="10432" y="3242"/>
              <a:ext cx="649" cy="784"/>
            </a:xfrm>
            <a:prstGeom prst="rect">
              <a:avLst/>
            </a:prstGeom>
            <a:noFill/>
          </p:spPr>
          <p:txBody>
            <a:bodyPr wrap="square" rtlCol="0" anchor="ctr">
              <a:spAutoFit/>
            </a:bodyPr>
            <a:lstStyle/>
            <a:p>
              <a:pPr algn="ctr"/>
              <a:r>
                <a:rPr lang="en-US" altLang="zh-CN" sz="3200" dirty="0">
                  <a:solidFill>
                    <a:schemeClr val="bg1"/>
                  </a:solidFill>
                  <a:latin typeface="Helvetica Neue" panose="02000503000000020004" charset="0"/>
                  <a:ea typeface="黑体-简" panose="02000000000000000000" charset="-122"/>
                </a:rPr>
                <a:t>C</a:t>
              </a:r>
              <a:endParaRPr lang="en-US" altLang="zh-CN" sz="3200" dirty="0">
                <a:solidFill>
                  <a:schemeClr val="bg1"/>
                </a:solidFill>
                <a:latin typeface="Helvetica Neue" panose="02000503000000020004" charset="0"/>
                <a:ea typeface="黑体-简" panose="02000000000000000000" charset="-122"/>
              </a:endParaRPr>
            </a:p>
          </p:txBody>
        </p:sp>
        <p:sp>
          <p:nvSpPr>
            <p:cNvPr id="32" name="椭圆 31"/>
            <p:cNvSpPr/>
            <p:nvPr>
              <p:custDataLst>
                <p:tags r:id="rId25"/>
              </p:custDataLst>
            </p:nvPr>
          </p:nvSpPr>
          <p:spPr>
            <a:xfrm>
              <a:off x="12515" y="4875"/>
              <a:ext cx="1125" cy="1125"/>
            </a:xfrm>
            <a:prstGeom prst="ellipse">
              <a:avLst/>
            </a:prstGeom>
            <a:blipFill>
              <a:blip r:embed="rId1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3" name="文本框 9"/>
            <p:cNvSpPr txBox="1"/>
            <p:nvPr>
              <p:custDataLst>
                <p:tags r:id="rId26"/>
              </p:custDataLst>
            </p:nvPr>
          </p:nvSpPr>
          <p:spPr>
            <a:xfrm>
              <a:off x="12742" y="5033"/>
              <a:ext cx="649" cy="784"/>
            </a:xfrm>
            <a:prstGeom prst="rect">
              <a:avLst/>
            </a:prstGeom>
            <a:noFill/>
          </p:spPr>
          <p:txBody>
            <a:bodyPr wrap="square" rtlCol="0" anchor="ctr">
              <a:spAutoFit/>
            </a:bodyPr>
            <a:lstStyle/>
            <a:p>
              <a:pPr algn="ctr"/>
              <a:r>
                <a:rPr lang="en-US" altLang="zh-CN" sz="3200" dirty="0">
                  <a:solidFill>
                    <a:schemeClr val="bg1"/>
                  </a:solidFill>
                  <a:latin typeface="Helvetica Neue" panose="02000503000000020004" charset="0"/>
                  <a:ea typeface="黑体-简" panose="02000000000000000000" charset="-122"/>
                </a:rPr>
                <a:t>D</a:t>
              </a:r>
              <a:endParaRPr lang="en-US" altLang="zh-CN" sz="3200" dirty="0">
                <a:solidFill>
                  <a:schemeClr val="bg1"/>
                </a:solidFill>
                <a:latin typeface="Helvetica Neue" panose="02000503000000020004" charset="0"/>
                <a:ea typeface="黑体-简" panose="02000000000000000000" charset="-122"/>
              </a:endParaRPr>
            </a:p>
          </p:txBody>
        </p:sp>
      </p:gr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14" presetClass="entr" presetSubtype="1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randombar(horizontal)">
                                      <p:cBhvr>
                                        <p:cTn id="11" dur="500"/>
                                        <p:tgtEl>
                                          <p:spTgt spid="14"/>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randombar(horizontal)">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4" grpId="0"/>
      <p:bldP spid="1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PPT封底】DataEase 2023（无文字）-1920X1080.jpg" descr="【PPT封底】DataEase 2023（无文字）-1920X1080.jpg"/>
          <p:cNvPicPr>
            <a:picLocks noChangeAspect="1"/>
          </p:cNvPicPr>
          <p:nvPr>
            <p:custDataLst>
              <p:tags r:id="rId1"/>
            </p:custDataLst>
          </p:nvPr>
        </p:nvPicPr>
        <p:blipFill>
          <a:blip r:embed="rId2"/>
          <a:stretch>
            <a:fillRect/>
          </a:stretch>
        </p:blipFill>
        <p:spPr>
          <a:xfrm>
            <a:off x="0" y="-1"/>
            <a:ext cx="24384000" cy="13716001"/>
          </a:xfrm>
          <a:prstGeom prst="rect">
            <a:avLst/>
          </a:prstGeom>
          <a:ln w="12700">
            <a:miter lim="400000"/>
            <a:headEnd/>
            <a:tailEnd/>
          </a:ln>
        </p:spPr>
      </p:pic>
      <p:sp>
        <p:nvSpPr>
          <p:cNvPr id="594" name="文本框 5"/>
          <p:cNvSpPr txBox="1"/>
          <p:nvPr/>
        </p:nvSpPr>
        <p:spPr>
          <a:xfrm>
            <a:off x="6910070" y="5500370"/>
            <a:ext cx="10564495" cy="2028190"/>
          </a:xfrm>
          <a:prstGeom prst="rect">
            <a:avLst/>
          </a:prstGeom>
          <a:ln w="12700">
            <a:miter lim="400000"/>
          </a:ln>
        </p:spPr>
        <p:txBody>
          <a:bodyPr wrap="square" tIns="91439" bIns="91439">
            <a:spAutoFit/>
          </a:bodyPr>
          <a:lstStyle/>
          <a:p>
            <a:pPr indent="0" algn="ctr" defTabSz="1828800">
              <a:defRPr sz="12000" b="1">
                <a:solidFill>
                  <a:srgbClr val="5E5E5E"/>
                </a:solidFill>
                <a:latin typeface="Trebuchet MS" panose="020B0703020202090204"/>
                <a:ea typeface="Trebuchet MS" panose="020B0703020202090204"/>
                <a:cs typeface="Trebuchet MS" panose="020B0703020202090204"/>
                <a:sym typeface="Trebuchet MS" panose="020B0703020202090204"/>
              </a:defRPr>
            </a:pPr>
            <a:r>
              <a:rPr dirty="0">
                <a:latin typeface="Alibaba PuHuiTi 3.0 55 Regular" pitchFamily="18" charset="-122"/>
                <a:ea typeface="Alibaba PuHuiTi 3.0 55 Regular" pitchFamily="18" charset="-122"/>
                <a:cs typeface="Alibaba PuHuiTi 3.0 55 Regular" pitchFamily="18" charset="-122"/>
              </a:rPr>
              <a:t>THANK YOU</a:t>
            </a:r>
            <a:endParaRPr dirty="0">
              <a:latin typeface="Alibaba PuHuiTi 3.0 55 Regular" pitchFamily="18" charset="-122"/>
              <a:ea typeface="Alibaba PuHuiTi 3.0 55 Regular" pitchFamily="18" charset="-122"/>
              <a:cs typeface="Alibaba PuHuiTi 3.0 55 Regular" pitchFamily="18" charset="-122"/>
            </a:endParaRPr>
          </a:p>
        </p:txBody>
      </p:sp>
      <p:sp>
        <p:nvSpPr>
          <p:cNvPr id="596" name="文本框 13"/>
          <p:cNvSpPr txBox="1"/>
          <p:nvPr/>
        </p:nvSpPr>
        <p:spPr>
          <a:xfrm>
            <a:off x="9336562" y="9430074"/>
            <a:ext cx="4889501" cy="673735"/>
          </a:xfrm>
          <a:prstGeom prst="rect">
            <a:avLst/>
          </a:prstGeom>
          <a:ln w="12700">
            <a:miter lim="400000"/>
          </a:ln>
        </p:spPr>
        <p:txBody>
          <a:bodyPr tIns="91439" bIns="91439">
            <a:spAutoFit/>
          </a:bodyPr>
          <a:lstStyle>
            <a:lvl1pPr indent="0" defTabSz="1828800">
              <a:defRPr sz="3600">
                <a:solidFill>
                  <a:srgbClr val="5E5E5E"/>
                </a:solidFill>
              </a:defRPr>
            </a:lvl1pPr>
          </a:lstStyle>
          <a:p>
            <a:pPr algn="ctr"/>
            <a:r>
              <a:rPr sz="3200" dirty="0">
                <a:latin typeface="Alibaba PuHuiTi 3.0 55 Regular" pitchFamily="18" charset="-122"/>
                <a:ea typeface="Alibaba PuHuiTi 3.0 55 Regular" pitchFamily="18" charset="-122"/>
                <a:cs typeface="Alibaba PuHuiTi 3.0 55 Regular" pitchFamily="18" charset="-122"/>
              </a:rPr>
              <a:t>www.fit2cloud.com</a:t>
            </a:r>
            <a:endParaRPr dirty="0">
              <a:latin typeface="Alibaba PuHuiTi 3.0 55 Regular" pitchFamily="18" charset="-122"/>
              <a:ea typeface="Alibaba PuHuiTi 3.0 55 Regular" pitchFamily="18" charset="-122"/>
              <a:cs typeface="Alibaba PuHuiTi 3.0 55 Regular" pitchFamily="18" charset="-122"/>
            </a:endParaRPr>
          </a:p>
        </p:txBody>
      </p:sp>
      <p:sp>
        <p:nvSpPr>
          <p:cNvPr id="597" name="文本框 13"/>
          <p:cNvSpPr txBox="1"/>
          <p:nvPr/>
        </p:nvSpPr>
        <p:spPr>
          <a:xfrm>
            <a:off x="9972715" y="10110536"/>
            <a:ext cx="3617194" cy="673735"/>
          </a:xfrm>
          <a:prstGeom prst="rect">
            <a:avLst/>
          </a:prstGeom>
          <a:ln w="12700">
            <a:miter lim="400000"/>
          </a:ln>
        </p:spPr>
        <p:txBody>
          <a:bodyPr wrap="square" tIns="91439" bIns="91439">
            <a:spAutoFit/>
          </a:bodyPr>
          <a:lstStyle>
            <a:lvl1pPr indent="0" defTabSz="1828800">
              <a:defRPr sz="3600">
                <a:solidFill>
                  <a:srgbClr val="5E5E5E"/>
                </a:solidFill>
                <a:latin typeface="Helvetica"/>
                <a:ea typeface="Helvetica"/>
                <a:cs typeface="Helvetica"/>
                <a:sym typeface="Helvetica"/>
              </a:defRPr>
            </a:lvl1pPr>
          </a:lstStyle>
          <a:p>
            <a:pPr algn="ctr"/>
            <a:r>
              <a:rPr sz="3200" dirty="0">
                <a:latin typeface="Alibaba PuHuiTi 3.0 55 Regular" pitchFamily="18" charset="-122"/>
                <a:ea typeface="Alibaba PuHuiTi 3.0 55 Regular" pitchFamily="18" charset="-122"/>
                <a:cs typeface="Alibaba PuHuiTi 3.0 55 Regular" pitchFamily="18" charset="-122"/>
              </a:rPr>
              <a:t>400-052-0755</a:t>
            </a:r>
            <a:endParaRPr dirty="0">
              <a:latin typeface="Alibaba PuHuiTi 3.0 55 Regular" pitchFamily="18" charset="-122"/>
              <a:ea typeface="Alibaba PuHuiTi 3.0 55 Regular" pitchFamily="18" charset="-122"/>
              <a:cs typeface="Alibaba PuHuiTi 3.0 55 Regular" pitchFamily="18" charset="-122"/>
            </a:endParaRPr>
          </a:p>
        </p:txBody>
      </p:sp>
      <p:sp>
        <p:nvSpPr>
          <p:cNvPr id="598" name="电话"/>
          <p:cNvSpPr/>
          <p:nvPr/>
        </p:nvSpPr>
        <p:spPr>
          <a:xfrm>
            <a:off x="9580039" y="10193182"/>
            <a:ext cx="508109" cy="508135"/>
          </a:xfrm>
          <a:custGeom>
            <a:avLst/>
            <a:gdLst/>
            <a:ahLst/>
            <a:cxnLst>
              <a:cxn ang="0">
                <a:pos x="wd2" y="hd2"/>
              </a:cxn>
              <a:cxn ang="5400000">
                <a:pos x="wd2" y="hd2"/>
              </a:cxn>
              <a:cxn ang="10800000">
                <a:pos x="wd2" y="hd2"/>
              </a:cxn>
              <a:cxn ang="16200000">
                <a:pos x="wd2" y="hd2"/>
              </a:cxn>
            </a:cxnLst>
            <a:rect l="0" t="0" r="r" b="b"/>
            <a:pathLst>
              <a:path w="21279" h="21372" extrusionOk="0">
                <a:moveTo>
                  <a:pt x="4456" y="0"/>
                </a:moveTo>
                <a:cubicBezTo>
                  <a:pt x="4319" y="3"/>
                  <a:pt x="4182" y="47"/>
                  <a:pt x="4065" y="134"/>
                </a:cubicBezTo>
                <a:lnTo>
                  <a:pt x="2615" y="1212"/>
                </a:lnTo>
                <a:lnTo>
                  <a:pt x="6378" y="6378"/>
                </a:lnTo>
                <a:lnTo>
                  <a:pt x="7829" y="5299"/>
                </a:lnTo>
                <a:cubicBezTo>
                  <a:pt x="8140" y="5067"/>
                  <a:pt x="8206" y="4624"/>
                  <a:pt x="7975" y="4311"/>
                </a:cubicBezTo>
                <a:lnTo>
                  <a:pt x="5072" y="311"/>
                </a:lnTo>
                <a:cubicBezTo>
                  <a:pt x="4920" y="104"/>
                  <a:pt x="4686" y="-4"/>
                  <a:pt x="4456" y="0"/>
                </a:cubicBezTo>
                <a:close/>
                <a:moveTo>
                  <a:pt x="2209" y="1514"/>
                </a:moveTo>
                <a:cubicBezTo>
                  <a:pt x="2209" y="1514"/>
                  <a:pt x="-223" y="3454"/>
                  <a:pt x="16" y="7120"/>
                </a:cubicBezTo>
                <a:cubicBezTo>
                  <a:pt x="16" y="7120"/>
                  <a:pt x="1473" y="11065"/>
                  <a:pt x="5867" y="15478"/>
                </a:cubicBezTo>
                <a:cubicBezTo>
                  <a:pt x="10261" y="19891"/>
                  <a:pt x="14189" y="21356"/>
                  <a:pt x="14189" y="21356"/>
                </a:cubicBezTo>
                <a:cubicBezTo>
                  <a:pt x="17838" y="21596"/>
                  <a:pt x="19772" y="19154"/>
                  <a:pt x="19772" y="19154"/>
                </a:cubicBezTo>
                <a:lnTo>
                  <a:pt x="14628" y="15374"/>
                </a:lnTo>
                <a:cubicBezTo>
                  <a:pt x="13735" y="16397"/>
                  <a:pt x="12393" y="16575"/>
                  <a:pt x="11402" y="15580"/>
                </a:cubicBezTo>
                <a:lnTo>
                  <a:pt x="5767" y="9920"/>
                </a:lnTo>
                <a:cubicBezTo>
                  <a:pt x="4776" y="8925"/>
                  <a:pt x="4954" y="7577"/>
                  <a:pt x="5972" y="6680"/>
                </a:cubicBezTo>
                <a:lnTo>
                  <a:pt x="2209" y="1514"/>
                </a:lnTo>
                <a:close/>
                <a:moveTo>
                  <a:pt x="16463" y="13230"/>
                </a:moveTo>
                <a:cubicBezTo>
                  <a:pt x="16285" y="13257"/>
                  <a:pt x="16117" y="13351"/>
                  <a:pt x="16002" y="13508"/>
                </a:cubicBezTo>
                <a:lnTo>
                  <a:pt x="14929" y="14965"/>
                </a:lnTo>
                <a:lnTo>
                  <a:pt x="20071" y="18746"/>
                </a:lnTo>
                <a:lnTo>
                  <a:pt x="21146" y="17289"/>
                </a:lnTo>
                <a:cubicBezTo>
                  <a:pt x="21377" y="16976"/>
                  <a:pt x="21297" y="16523"/>
                  <a:pt x="20968" y="16278"/>
                </a:cubicBezTo>
                <a:lnTo>
                  <a:pt x="16985" y="13361"/>
                </a:lnTo>
                <a:cubicBezTo>
                  <a:pt x="16829" y="13245"/>
                  <a:pt x="16641" y="13204"/>
                  <a:pt x="16463" y="13230"/>
                </a:cubicBezTo>
                <a:close/>
              </a:path>
            </a:pathLst>
          </a:custGeom>
          <a:solidFill>
            <a:srgbClr val="929292"/>
          </a:solidFill>
          <a:ln w="12700">
            <a:miter lim="400000"/>
          </a:ln>
        </p:spPr>
        <p:txBody>
          <a:bodyPr lIns="71437" tIns="71437" rIns="71437" bIns="71437" anchor="ctr"/>
          <a:lstStyle/>
          <a:p>
            <a:pPr indent="0" algn="ctr">
              <a:defRPr sz="3000" b="1">
                <a:solidFill>
                  <a:srgbClr val="FFFFFF"/>
                </a:solidFill>
                <a:latin typeface="Helvetica"/>
                <a:ea typeface="Helvetica"/>
                <a:cs typeface="Helvetica"/>
                <a:sym typeface="Helvetica"/>
              </a:defRPr>
            </a:pPr>
            <a:endParaRPr dirty="0">
              <a:latin typeface="Alibaba PuHuiTi 3.0 55 Regular" pitchFamily="18" charset="-122"/>
              <a:ea typeface="Alibaba PuHuiTi 3.0 55 Regular" pitchFamily="18" charset="-122"/>
              <a:cs typeface="Alibaba PuHuiTi 3.0 55 Regular" pitchFamily="18" charset="-122"/>
            </a:endParaRPr>
          </a:p>
        </p:txBody>
      </p:sp>
      <p:pic>
        <p:nvPicPr>
          <p:cNvPr id="599" name="图像" descr="图像"/>
          <p:cNvPicPr/>
          <p:nvPr/>
        </p:nvPicPr>
        <p:blipFill>
          <a:blip r:embed="rId3"/>
          <a:stretch>
            <a:fillRect/>
          </a:stretch>
        </p:blipFill>
        <p:spPr>
          <a:xfrm>
            <a:off x="20755382" y="9313286"/>
            <a:ext cx="2643505" cy="2559685"/>
          </a:xfrm>
          <a:prstGeom prst="rect">
            <a:avLst/>
          </a:prstGeom>
          <a:ln w="12700">
            <a:miter lim="400000"/>
            <a:headEnd/>
            <a:tailEnd/>
          </a:ln>
        </p:spPr>
      </p:pic>
      <p:sp>
        <p:nvSpPr>
          <p:cNvPr id="600" name="文本框 15"/>
          <p:cNvSpPr txBox="1"/>
          <p:nvPr/>
        </p:nvSpPr>
        <p:spPr>
          <a:xfrm>
            <a:off x="5287645" y="10839450"/>
            <a:ext cx="11684000" cy="1166495"/>
          </a:xfrm>
          <a:prstGeom prst="rect">
            <a:avLst/>
          </a:prstGeom>
          <a:ln w="12700">
            <a:miter lim="400000"/>
          </a:ln>
        </p:spPr>
        <p:txBody>
          <a:bodyPr wrap="square" tIns="91439" bIns="91439">
            <a:spAutoFit/>
          </a:bodyPr>
          <a:lstStyle/>
          <a:p>
            <a:pPr indent="0" algn="ctr" defTabSz="1828800">
              <a:defRPr sz="3200">
                <a:solidFill>
                  <a:srgbClr val="5E5E5E"/>
                </a:solidFill>
                <a:latin typeface="Helvetica"/>
                <a:ea typeface="Helvetica"/>
                <a:cs typeface="Helvetica"/>
                <a:sym typeface="Helvetica"/>
              </a:defRPr>
            </a:pPr>
            <a:r>
              <a:rPr dirty="0">
                <a:latin typeface="Alibaba PuHuiTi 3.0 55 Regular" pitchFamily="18" charset="-122"/>
                <a:ea typeface="Alibaba PuHuiTi 3.0 55 Regular" pitchFamily="18" charset="-122"/>
                <a:cs typeface="Alibaba PuHuiTi 3.0 55 Regular" pitchFamily="18" charset="-122"/>
              </a:rPr>
              <a:t>    北京 · 上海 · 深圳 · 广州 · 南京 · 杭州 · 苏州 · 武汉</a:t>
            </a:r>
            <a:endParaRPr dirty="0">
              <a:latin typeface="Alibaba PuHuiTi 3.0 55 Regular" pitchFamily="18" charset="-122"/>
              <a:ea typeface="Alibaba PuHuiTi 3.0 55 Regular" pitchFamily="18" charset="-122"/>
              <a:cs typeface="Alibaba PuHuiTi 3.0 55 Regular" pitchFamily="18" charset="-122"/>
            </a:endParaRPr>
          </a:p>
          <a:p>
            <a:pPr indent="0" algn="ctr" defTabSz="1828800">
              <a:defRPr sz="3200">
                <a:solidFill>
                  <a:srgbClr val="5E5E5E"/>
                </a:solidFill>
                <a:latin typeface="Helvetica"/>
                <a:ea typeface="Helvetica"/>
                <a:cs typeface="Helvetica"/>
                <a:sym typeface="Helvetica"/>
              </a:defRPr>
            </a:pPr>
            <a:r>
              <a:rPr dirty="0">
                <a:latin typeface="Alibaba PuHuiTi 3.0 55 Regular" pitchFamily="18" charset="-122"/>
                <a:ea typeface="Alibaba PuHuiTi 3.0 55 Regular" pitchFamily="18" charset="-122"/>
                <a:cs typeface="Alibaba PuHuiTi 3.0 55 Regular" pitchFamily="18" charset="-122"/>
              </a:rPr>
              <a:t>成都 · 西安 · 长沙 · 济南 · 青岛 · 郑州 · 厦门 · 合肥 · 重庆</a:t>
            </a:r>
            <a:endParaRPr dirty="0">
              <a:latin typeface="Alibaba PuHuiTi 3.0 55 Regular" pitchFamily="18" charset="-122"/>
              <a:ea typeface="Alibaba PuHuiTi 3.0 55 Regular" pitchFamily="18" charset="-122"/>
              <a:cs typeface="Alibaba PuHuiTi 3.0 55 Regular" pitchFamily="18" charset="-122"/>
            </a:endParaRPr>
          </a:p>
        </p:txBody>
      </p:sp>
      <p:pic>
        <p:nvPicPr>
          <p:cNvPr id="4" name="图片 3"/>
          <p:cNvPicPr>
            <a:picLocks noChangeAspect="1"/>
          </p:cNvPicPr>
          <p:nvPr/>
        </p:nvPicPr>
        <p:blipFill>
          <a:blip r:embed="rId4"/>
          <a:stretch>
            <a:fillRect/>
          </a:stretch>
        </p:blipFill>
        <p:spPr>
          <a:xfrm>
            <a:off x="17210122" y="9313286"/>
            <a:ext cx="2531110" cy="2559685"/>
          </a:xfrm>
          <a:prstGeom prst="rect">
            <a:avLst/>
          </a:prstGeom>
        </p:spPr>
      </p:pic>
      <p:sp>
        <p:nvSpPr>
          <p:cNvPr id="5" name="文本框 4"/>
          <p:cNvSpPr txBox="1"/>
          <p:nvPr/>
        </p:nvSpPr>
        <p:spPr>
          <a:xfrm>
            <a:off x="17283043" y="11940395"/>
            <a:ext cx="2362200" cy="47053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50800" tIns="50800" rIns="50800" bIns="50800" numCol="1" spcCol="38100" rtlCol="0" anchor="ctr" forceAA="0">
            <a:spAutoFit/>
          </a:bodyPr>
          <a:lstStyle/>
          <a:p>
            <a:pPr marL="0" marR="0" indent="127000" algn="l" defTabSz="821690" rtl="0" fontAlgn="auto" latinLnBrk="0" hangingPunct="0">
              <a:lnSpc>
                <a:spcPct val="100000"/>
              </a:lnSpc>
              <a:spcBef>
                <a:spcPts val="0"/>
              </a:spcBef>
              <a:spcAft>
                <a:spcPts val="0"/>
              </a:spcAft>
              <a:buClrTx/>
              <a:buSzTx/>
              <a:buFontTx/>
              <a:buNone/>
            </a:pPr>
            <a:r>
              <a:rPr kumimoji="0" lang="zh-CN"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企业</a:t>
            </a:r>
            <a:r>
              <a:rPr kumimoji="0"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版试用</a:t>
            </a:r>
            <a:r>
              <a:rPr kumimoji="0" lang="zh-CN"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申请</a:t>
            </a:r>
            <a:endParaRPr kumimoji="0" lang="zh-CN"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endParaRPr>
          </a:p>
        </p:txBody>
      </p:sp>
      <p:sp>
        <p:nvSpPr>
          <p:cNvPr id="6" name="文本框 5"/>
          <p:cNvSpPr txBox="1"/>
          <p:nvPr/>
        </p:nvSpPr>
        <p:spPr>
          <a:xfrm>
            <a:off x="21192277" y="11941030"/>
            <a:ext cx="1752600" cy="47053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50800" tIns="50800" rIns="50800" bIns="50800" numCol="1" spcCol="38100" rtlCol="0" anchor="ctr" forceAA="0">
            <a:spAutoFit/>
          </a:bodyPr>
          <a:lstStyle/>
          <a:p>
            <a:pPr marL="0" marR="0" indent="127000" algn="l" defTabSz="821690" rtl="0" fontAlgn="auto" latinLnBrk="0" hangingPunct="0">
              <a:lnSpc>
                <a:spcPct val="100000"/>
              </a:lnSpc>
              <a:spcBef>
                <a:spcPts val="0"/>
              </a:spcBef>
              <a:spcAft>
                <a:spcPts val="0"/>
              </a:spcAft>
              <a:buClrTx/>
              <a:buSzTx/>
              <a:buFontTx/>
              <a:buNone/>
            </a:pPr>
            <a:r>
              <a:rPr kumimoji="0" lang="zh-CN"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关注</a:t>
            </a:r>
            <a:r>
              <a:rPr kumimoji="0" lang="zh-CN" altLang="en-US"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公众号</a:t>
            </a:r>
            <a:endParaRPr kumimoji="0" lang="zh-CN" altLang="en-US"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0955" y="-8255"/>
            <a:ext cx="8349615"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以服装制作来看两者的区别</a:t>
              </a:r>
              <a:endParaRPr lang="zh-CN" altLang="en-US" sz="5000" dirty="0">
                <a:solidFill>
                  <a:srgbClr val="0C7BE0"/>
                </a:solidFill>
                <a:latin typeface="Helvetica Neue" panose="02000503000000020004" charset="0"/>
                <a:ea typeface="黑体-简" panose="02000000000000000000" charset="-122"/>
              </a:endParaRPr>
            </a:p>
          </p:txBody>
        </p:sp>
      </p:grpSp>
      <p:pic>
        <p:nvPicPr>
          <p:cNvPr id="5" name="图片 4"/>
          <p:cNvPicPr>
            <a:picLocks noChangeAspect="1"/>
          </p:cNvPicPr>
          <p:nvPr>
            <p:custDataLst>
              <p:tags r:id="rId3"/>
            </p:custDataLst>
          </p:nvPr>
        </p:nvPicPr>
        <p:blipFill>
          <a:blip r:embed="rId4"/>
          <a:stretch>
            <a:fillRect/>
          </a:stretch>
        </p:blipFill>
        <p:spPr>
          <a:xfrm>
            <a:off x="4048760" y="2745105"/>
            <a:ext cx="16140409" cy="8226000"/>
          </a:xfrm>
          <a:prstGeom prst="rect">
            <a:avLst/>
          </a:prstGeom>
        </p:spPr>
      </p:pic>
    </p:spTree>
  </p:cSld>
  <p:clrMapOvr>
    <a:masterClrMapping/>
  </p:clrMapOvr>
  <p:transition spd="slow" advClick="0" advTm="0">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p:cNvSpPr/>
          <p:nvPr>
            <p:custDataLst>
              <p:tags r:id="rId1"/>
            </p:custDataLst>
          </p:nvPr>
        </p:nvSpPr>
        <p:spPr>
          <a:xfrm>
            <a:off x="-20955" y="-635"/>
            <a:ext cx="6779260" cy="23431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8" name="数据可视化对企业的价值"/>
          <p:cNvSpPr txBox="1"/>
          <p:nvPr>
            <p:custDataLst>
              <p:tags r:id="rId2"/>
            </p:custDataLst>
          </p:nvPr>
        </p:nvSpPr>
        <p:spPr>
          <a:xfrm>
            <a:off x="26035" y="255905"/>
            <a:ext cx="7273925"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数据分析方法三大作用？</a:t>
            </a:r>
            <a:endParaRPr lang="zh-CN" altLang="en-US" sz="5000" dirty="0">
              <a:solidFill>
                <a:srgbClr val="0C7BE0"/>
              </a:solidFill>
              <a:latin typeface="Helvetica Neue" panose="02000503000000020004" charset="0"/>
              <a:ea typeface="黑体-简" panose="02000000000000000000" charset="-122"/>
            </a:endParaRPr>
          </a:p>
        </p:txBody>
      </p:sp>
      <p:grpSp>
        <p:nvGrpSpPr>
          <p:cNvPr id="5" name="组合 4"/>
          <p:cNvGrpSpPr/>
          <p:nvPr/>
        </p:nvGrpSpPr>
        <p:grpSpPr>
          <a:xfrm>
            <a:off x="3364230" y="1408430"/>
            <a:ext cx="18202910" cy="11641455"/>
            <a:chOff x="5298" y="2218"/>
            <a:chExt cx="28666" cy="18333"/>
          </a:xfrm>
        </p:grpSpPr>
        <p:pic>
          <p:nvPicPr>
            <p:cNvPr id="4" name="https://photo-static-api.fotomore.com/creative/vcg/veer/400/new/VCG41N468111120.jpg?uid=386&amp;timestamp=1703586392&amp;sign=be098e9600feca6d02d3856128c4f7ca" descr="&amp;pky270_sjzg_VCG41N468111120&amp;2&amp;src_toppic_inpsrchzd1&amp;"/>
            <p:cNvPicPr>
              <a:picLocks noChangeAspect="1"/>
            </p:cNvPicPr>
            <p:nvPr/>
          </p:nvPicPr>
          <p:blipFill>
            <a:blip r:embed="rId3"/>
            <a:stretch>
              <a:fillRect/>
            </a:stretch>
          </p:blipFill>
          <p:spPr>
            <a:xfrm>
              <a:off x="5298" y="8413"/>
              <a:ext cx="7146" cy="12138"/>
            </a:xfrm>
            <a:prstGeom prst="rect">
              <a:avLst/>
            </a:prstGeom>
          </p:spPr>
        </p:pic>
        <p:sp>
          <p:nvSpPr>
            <p:cNvPr id="6" name="云形 5"/>
            <p:cNvSpPr/>
            <p:nvPr/>
          </p:nvSpPr>
          <p:spPr>
            <a:xfrm>
              <a:off x="13292" y="2218"/>
              <a:ext cx="18926" cy="12137"/>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1" name="云形 10"/>
            <p:cNvSpPr/>
            <p:nvPr>
              <p:custDataLst>
                <p:tags r:id="rId4"/>
              </p:custDataLst>
            </p:nvPr>
          </p:nvSpPr>
          <p:spPr>
            <a:xfrm>
              <a:off x="9268" y="8198"/>
              <a:ext cx="3698" cy="2930"/>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60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rPr>
                <a:t>。。。</a:t>
              </a:r>
              <a:endParaRPr kumimoji="0" lang="zh-CN" altLang="en-US" sz="3600" i="0" u="none" strike="noStrike" cap="none" spc="0" normalizeH="0" baseline="0">
                <a:ln>
                  <a:noFill/>
                </a:ln>
                <a:solidFill>
                  <a:srgbClr val="FFFFFF"/>
                </a:solidFill>
                <a:effectLst/>
                <a:uFillTx/>
                <a:latin typeface="Helvetica Neue" panose="02000503000000020004" charset="0"/>
                <a:ea typeface="黑体-简" panose="02000000000000000000" charset="-122"/>
                <a:cs typeface="Helvetica Neue Medium" panose="02000503000000020004"/>
                <a:sym typeface="Helvetica Neue Medium" panose="02000503000000020004"/>
              </a:endParaRPr>
            </a:p>
          </p:txBody>
        </p:sp>
        <p:sp>
          <p:nvSpPr>
            <p:cNvPr id="10" name="文本框 9"/>
            <p:cNvSpPr txBox="1"/>
            <p:nvPr/>
          </p:nvSpPr>
          <p:spPr>
            <a:xfrm>
              <a:off x="14174" y="6820"/>
              <a:ext cx="19790" cy="293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lstStyle/>
            <a:p>
              <a:pPr marL="0" marR="0" algn="l" defTabSz="821690" rtl="0" fontAlgn="auto" latinLnBrk="0" hangingPunct="0">
                <a:lnSpc>
                  <a:spcPct val="130000"/>
                </a:lnSpc>
                <a:spcBef>
                  <a:spcPts val="0"/>
                </a:spcBef>
                <a:spcAft>
                  <a:spcPts val="0"/>
                </a:spcAft>
                <a:buClrTx/>
                <a:buSzTx/>
                <a:buFontTx/>
                <a:buNone/>
              </a:pPr>
              <a:r>
                <a:rPr kumimoji="0" lang="zh-CN" altLang="en-US" sz="88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rPr>
                <a:t>数据分析的三大作用？</a:t>
              </a:r>
              <a:endParaRPr kumimoji="0" lang="zh-CN" altLang="en-US" sz="8800" i="0" u="none" strike="noStrike" cap="none" spc="0" normalizeH="0" baseline="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p:txBody>
        </p:sp>
        <p:sp>
          <p:nvSpPr>
            <p:cNvPr id="2" name="云形 1"/>
            <p:cNvSpPr/>
            <p:nvPr>
              <p:custDataLst>
                <p:tags r:id="rId5"/>
              </p:custDataLst>
            </p:nvPr>
          </p:nvSpPr>
          <p:spPr>
            <a:xfrm>
              <a:off x="9069" y="11384"/>
              <a:ext cx="309" cy="319"/>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600" i="0" u="none" strike="noStrike" cap="none" spc="0" normalizeH="0" baseline="0">
                <a:ln>
                  <a:noFill/>
                </a:ln>
                <a:solidFill>
                  <a:srgbClr val="FFFFFF"/>
                </a:solidFill>
                <a:effectLst/>
                <a:uFillTx/>
                <a:latin typeface="Helvetica Neue Medium" panose="02000503000000020004"/>
                <a:ea typeface="宋体" charset="0"/>
                <a:cs typeface="Helvetica Neue Medium" panose="02000503000000020004"/>
                <a:sym typeface="Helvetica Neue Medium" panose="02000503000000020004"/>
              </a:endParaRPr>
            </a:p>
          </p:txBody>
        </p:sp>
        <p:sp>
          <p:nvSpPr>
            <p:cNvPr id="3" name="云形 2"/>
            <p:cNvSpPr/>
            <p:nvPr>
              <p:custDataLst>
                <p:tags r:id="rId6"/>
              </p:custDataLst>
            </p:nvPr>
          </p:nvSpPr>
          <p:spPr>
            <a:xfrm>
              <a:off x="9544" y="10881"/>
              <a:ext cx="728" cy="687"/>
            </a:xfrm>
            <a:prstGeom prst="cloud">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600" i="0" u="none" strike="noStrike" cap="none" spc="0" normalizeH="0" baseline="0">
                <a:ln>
                  <a:noFill/>
                </a:ln>
                <a:solidFill>
                  <a:srgbClr val="FFFFFF"/>
                </a:solidFill>
                <a:effectLst/>
                <a:uFillTx/>
                <a:latin typeface="Helvetica Neue Medium" panose="02000503000000020004"/>
                <a:ea typeface="宋体" charset="0"/>
                <a:cs typeface="Helvetica Neue Medium" panose="02000503000000020004"/>
                <a:sym typeface="Helvetica Neue Medium" panose="02000503000000020004"/>
              </a:endParaRPr>
            </a:p>
          </p:txBody>
        </p:sp>
      </p:gr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0955" y="-8255"/>
            <a:ext cx="6360160" cy="1744980"/>
            <a:chOff x="-33" y="-13"/>
            <a:chExt cx="9404" cy="2748"/>
          </a:xfrm>
        </p:grpSpPr>
        <p:sp>
          <p:nvSpPr>
            <p:cNvPr id="7" name="矩形"/>
            <p:cNvSpPr/>
            <p:nvPr>
              <p:custDataLst>
                <p:tags r:id="rId1"/>
              </p:custDataLst>
            </p:nvPr>
          </p:nvSpPr>
          <p:spPr>
            <a:xfrm>
              <a:off x="-33" y="-13"/>
              <a:ext cx="8691" cy="381"/>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2"/>
              </p:custDataLst>
            </p:nvPr>
          </p:nvSpPr>
          <p:spPr>
            <a:xfrm>
              <a:off x="41" y="403"/>
              <a:ext cx="9330" cy="2333"/>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数据分析方法的分类</a:t>
              </a:r>
              <a:endParaRPr lang="zh-CN" altLang="en-US" sz="5000" dirty="0">
                <a:solidFill>
                  <a:srgbClr val="0C7BE0"/>
                </a:solidFill>
                <a:latin typeface="Helvetica Neue" panose="02000503000000020004" charset="0"/>
                <a:ea typeface="黑体-简" panose="02000000000000000000" charset="-122"/>
              </a:endParaRPr>
            </a:p>
          </p:txBody>
        </p:sp>
      </p:grpSp>
      <p:pic>
        <p:nvPicPr>
          <p:cNvPr id="4" name="图片 3"/>
          <p:cNvPicPr>
            <a:picLocks noChangeAspect="1"/>
          </p:cNvPicPr>
          <p:nvPr>
            <p:custDataLst>
              <p:tags r:id="rId3"/>
            </p:custDataLst>
          </p:nvPr>
        </p:nvPicPr>
        <p:blipFill>
          <a:blip r:embed="rId4"/>
          <a:stretch>
            <a:fillRect/>
          </a:stretch>
        </p:blipFill>
        <p:spPr>
          <a:xfrm>
            <a:off x="5136515" y="1260475"/>
            <a:ext cx="14110970" cy="11537950"/>
          </a:xfrm>
          <a:prstGeom prst="rect">
            <a:avLst/>
          </a:prstGeom>
        </p:spPr>
      </p:pic>
    </p:spTree>
  </p:cSld>
  <p:clrMapOvr>
    <a:masterClrMapping/>
  </p:clrMapOvr>
  <p:transition spd="slow" advClick="0" advTm="0">
    <p:push dir="u"/>
  </p:transition>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h_a*1_1"/>
  <p:tag name="KSO_WM_TEMPLATE_CATEGORY" val="diagram"/>
  <p:tag name="KSO_WM_TEMPLATE_INDEX" val="20230140"/>
  <p:tag name="KSO_WM_UNIT_LAYERLEVEL" val="1_1"/>
  <p:tag name="KSO_WM_TAG_VERSION" val="1.0"/>
  <p:tag name="KSO_WM_BEAUTIFY_FLAG" val="#wm#"/>
  <p:tag name="KSO_WM_UNIT_ISCONTENTSTITLE" val="0"/>
  <p:tag name="KSO_WM_UNIT_ISNUMDGMTITLE" val="0"/>
  <p:tag name="KSO_WM_UNIT_PRESET_TEXT" val="添加标题"/>
  <p:tag name="KSO_WM_UNIT_NOCLEAR" val="0"/>
  <p:tag name="KSO_WM_UNIT_VALUE" val="4"/>
  <p:tag name="KSO_WM_DIAGRAM_GROUP_CODE" val="n1-1"/>
  <p:tag name="KSO_WM_UNIT_TYPE" val="h_a"/>
  <p:tag name="KSO_WM_UNIT_INDEX" val="1_1"/>
  <p:tag name="KSO_WM_UNIT_TEXT_FILL_FORE_SCHEMECOLOR_INDEX" val="14"/>
  <p:tag name="KSO_WM_UNIT_TEXT_FILL_TYPE" val="1"/>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f*1_1_3_1"/>
  <p:tag name="KSO_WM_TEMPLATE_CATEGORY" val="diagram"/>
  <p:tag name="KSO_WM_TEMPLATE_INDEX" val="20230140"/>
  <p:tag name="KSO_WM_UNIT_LAYERLEVEL" val="1_1_1_1"/>
  <p:tag name="KSO_WM_TAG_VERSION" val="1.0"/>
  <p:tag name="KSO_WM_BEAUTIFY_FLAG" val="#wm#"/>
  <p:tag name="KSO_WM_UNIT_SUBTYPE" val="a"/>
  <p:tag name="KSO_WM_UNIT_PRESET_TEXT" val="点击此处添加正文，文字是您思想的提炼，请言简意赅的阐述您的观点。"/>
  <p:tag name="KSO_WM_UNIT_NOCLEAR" val="0"/>
  <p:tag name="KSO_WM_UNIT_VALUE" val="39"/>
  <p:tag name="KSO_WM_DIAGRAM_GROUP_CODE" val="n1-1"/>
  <p:tag name="KSO_WM_UNIT_TYPE" val="n_h_h_f"/>
  <p:tag name="KSO_WM_UNIT_INDEX" val="1_1_3_1"/>
  <p:tag name="KSO_WM_UNIT_TEXT_FILL_FORE_SCHEMECOLOR_INDEX" val="13"/>
  <p:tag name="KSO_WM_UNIT_TEXT_FILL_TYPE" val="1"/>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a*1_1_3_1"/>
  <p:tag name="KSO_WM_TEMPLATE_CATEGORY" val="diagram"/>
  <p:tag name="KSO_WM_TEMPLATE_INDEX" val="20230140"/>
  <p:tag name="KSO_WM_UNIT_LAYERLEVEL" val="1_1_1_1"/>
  <p:tag name="KSO_WM_TAG_VERSION" val="1.0"/>
  <p:tag name="KSO_WM_BEAUTIFY_FLAG" val="#wm#"/>
  <p:tag name="KSO_WM_UNIT_ISCONTENTSTITLE" val="0"/>
  <p:tag name="KSO_WM_UNIT_ISNUMDGMTITLE" val="0"/>
  <p:tag name="KSO_WM_UNIT_PRESET_TEXT" val="预设标题"/>
  <p:tag name="KSO_WM_UNIT_NOCLEAR" val="0"/>
  <p:tag name="KSO_WM_DIAGRAM_GROUP_CODE" val="n1-1"/>
  <p:tag name="KSO_WM_UNIT_TYPE" val="n_h_h_a"/>
  <p:tag name="KSO_WM_UNIT_INDEX" val="1_1_3_1"/>
  <p:tag name="KSO_WM_UNIT_TEXT_FILL_FORE_SCHEMECOLOR_INDEX" val="5"/>
  <p:tag name="KSO_WM_UNIT_TEXT_FILL_TYPE" val="1"/>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f*1_1_2_1"/>
  <p:tag name="KSO_WM_TEMPLATE_CATEGORY" val="diagram"/>
  <p:tag name="KSO_WM_TEMPLATE_INDEX" val="20230140"/>
  <p:tag name="KSO_WM_UNIT_LAYERLEVEL" val="1_1_1_1"/>
  <p:tag name="KSO_WM_TAG_VERSION" val="1.0"/>
  <p:tag name="KSO_WM_BEAUTIFY_FLAG" val="#wm#"/>
  <p:tag name="KSO_WM_UNIT_SUBTYPE" val="a"/>
  <p:tag name="KSO_WM_UNIT_PRESET_TEXT" val="点击此处添加正文，文字是您思想的提炼，请言简意赅的阐述您的观点。"/>
  <p:tag name="KSO_WM_UNIT_NOCLEAR" val="0"/>
  <p:tag name="KSO_WM_UNIT_VALUE" val="39"/>
  <p:tag name="KSO_WM_DIAGRAM_GROUP_CODE" val="n1-1"/>
  <p:tag name="KSO_WM_UNIT_TYPE" val="n_h_h_f"/>
  <p:tag name="KSO_WM_UNIT_INDEX" val="1_1_2_1"/>
  <p:tag name="KSO_WM_UNIT_TEXT_FILL_FORE_SCHEMECOLOR_INDEX" val="13"/>
  <p:tag name="KSO_WM_UNIT_TEXT_FILL_TYPE" val="1"/>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a*1_1_2_1"/>
  <p:tag name="KSO_WM_TEMPLATE_CATEGORY" val="diagram"/>
  <p:tag name="KSO_WM_TEMPLATE_INDEX" val="20230140"/>
  <p:tag name="KSO_WM_UNIT_LAYERLEVEL" val="1_1_1_1"/>
  <p:tag name="KSO_WM_TAG_VERSION" val="1.0"/>
  <p:tag name="KSO_WM_BEAUTIFY_FLAG" val="#wm#"/>
  <p:tag name="KSO_WM_UNIT_ISCONTENTSTITLE" val="0"/>
  <p:tag name="KSO_WM_UNIT_ISNUMDGMTITLE" val="0"/>
  <p:tag name="KSO_WM_UNIT_PRESET_TEXT" val="预设标题"/>
  <p:tag name="KSO_WM_UNIT_NOCLEAR" val="0"/>
  <p:tag name="KSO_WM_DIAGRAM_GROUP_CODE" val="n1-1"/>
  <p:tag name="KSO_WM_UNIT_TYPE" val="n_h_h_a"/>
  <p:tag name="KSO_WM_UNIT_INDEX" val="1_1_2_1"/>
  <p:tag name="KSO_WM_UNIT_TEXT_FILL_FORE_SCHEMECOLOR_INDEX" val="5"/>
  <p:tag name="KSO_WM_UNIT_TEXT_FILL_TYPE"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f*1_1_1_1"/>
  <p:tag name="KSO_WM_TEMPLATE_CATEGORY" val="diagram"/>
  <p:tag name="KSO_WM_TEMPLATE_INDEX" val="20230140"/>
  <p:tag name="KSO_WM_UNIT_LAYERLEVEL" val="1_1_1_1"/>
  <p:tag name="KSO_WM_TAG_VERSION" val="1.0"/>
  <p:tag name="KSO_WM_BEAUTIFY_FLAG" val="#wm#"/>
  <p:tag name="KSO_WM_UNIT_SUBTYPE" val="a"/>
  <p:tag name="KSO_WM_UNIT_PRESET_TEXT" val="点击此处添加正文，文字是您思想的提炼，请言简意赅的阐述您的观点。"/>
  <p:tag name="KSO_WM_UNIT_NOCLEAR" val="0"/>
  <p:tag name="KSO_WM_UNIT_VALUE" val="39"/>
  <p:tag name="KSO_WM_DIAGRAM_GROUP_CODE" val="n1-1"/>
  <p:tag name="KSO_WM_UNIT_TYPE" val="n_h_h_f"/>
  <p:tag name="KSO_WM_UNIT_INDEX" val="1_1_1_1"/>
  <p:tag name="KSO_WM_UNIT_TEXT_FILL_FORE_SCHEMECOLOR_INDEX" val="13"/>
  <p:tag name="KSO_WM_UNIT_TEXT_FILL_TYPE" val="1"/>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a*1_1_1_1"/>
  <p:tag name="KSO_WM_TEMPLATE_CATEGORY" val="diagram"/>
  <p:tag name="KSO_WM_TEMPLATE_INDEX" val="20230140"/>
  <p:tag name="KSO_WM_UNIT_LAYERLEVEL" val="1_1_1_1"/>
  <p:tag name="KSO_WM_TAG_VERSION" val="1.0"/>
  <p:tag name="KSO_WM_BEAUTIFY_FLAG" val="#wm#"/>
  <p:tag name="KSO_WM_UNIT_ISCONTENTSTITLE" val="0"/>
  <p:tag name="KSO_WM_UNIT_ISNUMDGMTITLE" val="0"/>
  <p:tag name="KSO_WM_UNIT_PRESET_TEXT" val="预设标题"/>
  <p:tag name="KSO_WM_UNIT_NOCLEAR" val="0"/>
  <p:tag name="KSO_WM_UNIT_VALUE" val="6"/>
  <p:tag name="KSO_WM_DIAGRAM_GROUP_CODE" val="n1-1"/>
  <p:tag name="KSO_WM_UNIT_TYPE" val="n_h_h_a"/>
  <p:tag name="KSO_WM_UNIT_INDEX" val="1_1_1_1"/>
  <p:tag name="KSO_WM_UNIT_TEXT_FILL_FORE_SCHEMECOLOR_INDEX" val="5"/>
  <p:tag name="KSO_WM_UNIT_TEXT_FILL_TYPE" val="1"/>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117.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122.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123.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124.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h_a*1_1"/>
  <p:tag name="KSO_WM_TEMPLATE_CATEGORY" val="diagram"/>
  <p:tag name="KSO_WM_TEMPLATE_INDEX" val="20230140"/>
  <p:tag name="KSO_WM_UNIT_LAYERLEVEL" val="1_1"/>
  <p:tag name="KSO_WM_TAG_VERSION" val="1.0"/>
  <p:tag name="KSO_WM_BEAUTIFY_FLAG" val="#wm#"/>
  <p:tag name="KSO_WM_UNIT_ISCONTENTSTITLE" val="0"/>
  <p:tag name="KSO_WM_UNIT_ISNUMDGMTITLE" val="0"/>
  <p:tag name="KSO_WM_UNIT_PRESET_TEXT" val="添加标题"/>
  <p:tag name="KSO_WM_UNIT_NOCLEAR" val="0"/>
  <p:tag name="KSO_WM_UNIT_VALUE" val="4"/>
  <p:tag name="KSO_WM_DIAGRAM_GROUP_CODE" val="n1-1"/>
  <p:tag name="KSO_WM_UNIT_TYPE" val="h_a"/>
  <p:tag name="KSO_WM_UNIT_INDEX" val="1_1"/>
  <p:tag name="KSO_WM_UNIT_TEXT_FILL_FORE_SCHEMECOLOR_INDEX" val="14"/>
  <p:tag name="KSO_WM_UNIT_TEXT_FILL_TYPE" val="1"/>
  <p:tag name="KSO_WM_UNIT_USESOURCEFORMAT_APPLY" val="1"/>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30140_1*n_h_i*1_1_1"/>
  <p:tag name="KSO_WM_TEMPLATE_CATEGORY" val="diagram"/>
  <p:tag name="KSO_WM_TEMPLATE_INDEX" val="20230140"/>
  <p:tag name="KSO_WM_UNIT_LAYERLEVEL" val="1_1_1"/>
  <p:tag name="KSO_WM_TAG_VERSION" val="1.0"/>
  <p:tag name="KSO_WM_BEAUTIFY_FLAG" val="#wm#"/>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8"/>
  <p:tag name="KSO_WM_UNIT_LINE_FORE_SCHEMECOLOR_INDEX_2" val="5"/>
  <p:tag name="KSO_WM_UNIT_LINE_FORE_SCHEMECOLOR_INDEX_2_POS" val="1"/>
  <p:tag name="KSO_WM_UNIT_LINE_FORE_SCHEMECOLOR_INDEX_2_TRANS" val="0"/>
  <p:tag name="KSO_WM_UNIT_LINE_GRADIENT_TYPE" val="0"/>
  <p:tag name="KSO_WM_UNIT_LINE_GRADIENT_ANGLE" val="90"/>
  <p:tag name="KSO_WM_UNIT_LINE_GRADIENT_DIRECTION" val="1"/>
  <p:tag name="KSO_WM_UNIT_LINE_FILL_TYPE" val="5"/>
  <p:tag name="KSO_WM_UNIT_TEXT_FILL_FORE_SCHEMECOLOR_INDEX_BRIGHTNESS" val="-0.5"/>
  <p:tag name="KSO_WM_UNIT_TEXT_FILL_FORE_SCHEMECOLOR_INDEX" val="2"/>
  <p:tag name="KSO_WM_UNIT_TEXT_FILL_TYPE" val="1"/>
  <p:tag name="KSO_WM_UNIT_USESOURCEFORMAT_APPLY" val="1"/>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30140_1*n_h_i*1_1_2"/>
  <p:tag name="KSO_WM_TEMPLATE_CATEGORY" val="diagram"/>
  <p:tag name="KSO_WM_TEMPLATE_INDEX" val="20230140"/>
  <p:tag name="KSO_WM_UNIT_LAYERLEVEL" val="1_1_1"/>
  <p:tag name="KSO_WM_TAG_VERSION" val="1.0"/>
  <p:tag name="KSO_WM_BEAUTIFY_FLAG" val="#wm#"/>
  <p:tag name="KSO_WM_UNIT_FILL_FORE_SCHEMECOLOR_INDEX_BRIGHTNESS" val="0"/>
  <p:tag name="KSO_WM_UNIT_FILL_FORE_SCHEMECOLOR_INDEX" val="2"/>
  <p:tag name="KSO_WM_UNIT_FILL_TYPE" val="1"/>
  <p:tag name="KSO_WM_UNIT_LINE_FORE_SCHEMECOLOR_INDEX_BRIGHTNESS" val="0.8"/>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USESOURCEFORMAT_APPLY" val="1"/>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30140_1*n_h_h_i*1_1_1_1"/>
  <p:tag name="KSO_WM_TEMPLATE_CATEGORY" val="diagram"/>
  <p:tag name="KSO_WM_TEMPLATE_INDEX" val="20230140"/>
  <p:tag name="KSO_WM_UNIT_LAYERLEVEL" val="1_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SHADOW_SCHEMECOLOR_INDEX_BRIGHTNESS" val="-0.5"/>
  <p:tag name="KSO_WM_UNIT_SHADOW_SCHEMECOLOR_INDEX" val="5"/>
  <p:tag name="KSO_WM_UNIT_TEXT_FILL_FORE_SCHEMECOLOR_INDEX_BRIGHTNESS" val="0"/>
  <p:tag name="KSO_WM_UNIT_TEXT_FILL_FORE_SCHEMECOLOR_INDEX" val="2"/>
  <p:tag name="KSO_WM_UNIT_TEXT_FILL_TYPE" val="1"/>
  <p:tag name="KSO_WM_UNIT_USESOURCEFORMAT_APPLY" val="1"/>
  <p:tag name="KSO_WM_UNIT_FILL_FORE_SCHEMECOLOR_INDEX" val="5"/>
  <p:tag name="KSO_WM_UNIT_FILL_TYPE"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2_1"/>
  <p:tag name="KSO_WM_UNIT_ID" val="diagram20230140_1*n_h_h_i*1_1_2_1"/>
  <p:tag name="KSO_WM_TEMPLATE_CATEGORY" val="diagram"/>
  <p:tag name="KSO_WM_TEMPLATE_INDEX" val="20230140"/>
  <p:tag name="KSO_WM_UNIT_LAYERLEVEL" val="1_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SHADOW_SCHEMECOLOR_INDEX_BRIGHTNESS" val="-0.5"/>
  <p:tag name="KSO_WM_UNIT_SHADOW_SCHEMECOLOR_INDEX" val="5"/>
  <p:tag name="KSO_WM_UNIT_TEXT_FILL_FORE_SCHEMECOLOR_INDEX_BRIGHTNESS" val="0"/>
  <p:tag name="KSO_WM_UNIT_TEXT_FILL_FORE_SCHEMECOLOR_INDEX" val="2"/>
  <p:tag name="KSO_WM_UNIT_TEXT_FILL_TYPE" val="1"/>
  <p:tag name="KSO_WM_UNIT_USESOURCEFORMAT_APPLY" val="1"/>
  <p:tag name="KSO_WM_UNIT_FILL_FORE_SCHEMECOLOR_INDEX" val="5"/>
  <p:tag name="KSO_WM_UNIT_FILL_TYPE" val="1"/>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2_1"/>
  <p:tag name="KSO_WM_UNIT_ID" val="diagram20230140_1*n_h_i*1_2_1"/>
  <p:tag name="KSO_WM_TEMPLATE_CATEGORY" val="diagram"/>
  <p:tag name="KSO_WM_TEMPLATE_INDEX" val="20230140"/>
  <p:tag name="KSO_WM_UNIT_LAYERLEVEL" val="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SHADOW_SCHEMECOLOR_INDEX_BRIGHTNESS" val="-0.5"/>
  <p:tag name="KSO_WM_UNIT_SHADOW_SCHEMECOLOR_INDEX" val="5"/>
  <p:tag name="KSO_WM_UNIT_TEXT_FILL_FORE_SCHEMECOLOR_INDEX_BRIGHTNESS" val="0"/>
  <p:tag name="KSO_WM_UNIT_TEXT_FILL_FORE_SCHEMECOLOR_INDEX" val="2"/>
  <p:tag name="KSO_WM_UNIT_TEXT_FILL_TYPE" val="1"/>
  <p:tag name="KSO_WM_UNIT_USESOURCEFORMAT_APPLY" val="1"/>
  <p:tag name="KSO_WM_UNIT_FILL_FORE_SCHEMECOLOR_INDEX" val="5"/>
  <p:tag name="KSO_WM_UNIT_FILL_TYPE" val="1"/>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2_2"/>
  <p:tag name="KSO_WM_UNIT_ID" val="diagram20230140_1*n_h_i*1_2_2"/>
  <p:tag name="KSO_WM_TEMPLATE_CATEGORY" val="diagram"/>
  <p:tag name="KSO_WM_TEMPLATE_INDEX" val="20230140"/>
  <p:tag name="KSO_WM_UNIT_LAYERLEVEL" val="1_1_1"/>
  <p:tag name="KSO_WM_TAG_VERSION" val="1.0"/>
  <p:tag name="KSO_WM_BEAUTIFY_FLAG" val="#wm#"/>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4"/>
  <p:tag name="KSO_WM_UNIT_LINE_FORE_SCHEMECOLOR_INDEX_2" val="5"/>
  <p:tag name="KSO_WM_UNIT_LINE_FORE_SCHEMECOLOR_INDEX_2_POS" val="1"/>
  <p:tag name="KSO_WM_UNIT_LINE_FORE_SCHEMECOLOR_INDEX_2_TRANS" val="0"/>
  <p:tag name="KSO_WM_UNIT_LINE_GRADIENT_TYPE" val="0"/>
  <p:tag name="KSO_WM_UNIT_LINE_GRADIENT_ANGLE" val="90"/>
  <p:tag name="KSO_WM_UNIT_LINE_GRADIENT_DIRECTION" val="1"/>
  <p:tag name="KSO_WM_UNIT_LINE_FILL_TYPE" val="5"/>
  <p:tag name="KSO_WM_UNIT_SHADOW_SCHEMECOLOR_INDEX_BRIGHTNESS" val="-0.5"/>
  <p:tag name="KSO_WM_UNIT_SHADOW_SCHEMECOLOR_INDEX" val="5"/>
  <p:tag name="KSO_WM_UNIT_TEXT_FILL_FORE_SCHEMECOLOR_INDEX_BRIGHTNESS" val="0"/>
  <p:tag name="KSO_WM_UNIT_TEXT_FILL_FORE_SCHEMECOLOR_INDEX" val="2"/>
  <p:tag name="KSO_WM_UNIT_TEXT_FILL_TYPE" val="1"/>
  <p:tag name="KSO_WM_UNIT_USESOURCEFORMAT_APPLY" val="1"/>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SUBTYPE" val="d"/>
  <p:tag name="KSO_WM_UNIT_TYPE" val="n_h_h_i"/>
  <p:tag name="KSO_WM_UNIT_INDEX" val="1_1_1_2"/>
  <p:tag name="KSO_WM_UNIT_ID" val="diagram20230140_1*n_h_h_i*1_1_1_2"/>
  <p:tag name="KSO_WM_TEMPLATE_CATEGORY" val="diagram"/>
  <p:tag name="KSO_WM_TEMPLATE_INDEX" val="20230140"/>
  <p:tag name="KSO_WM_UNIT_LAYERLEVEL" val="1_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SUBTYPE" val="d"/>
  <p:tag name="KSO_WM_UNIT_TYPE" val="n_h_h_i"/>
  <p:tag name="KSO_WM_UNIT_INDEX" val="1_1_2_2"/>
  <p:tag name="KSO_WM_UNIT_ID" val="diagram20230140_1*n_h_h_i*1_1_2_2"/>
  <p:tag name="KSO_WM_TEMPLATE_CATEGORY" val="diagram"/>
  <p:tag name="KSO_WM_TEMPLATE_INDEX" val="20230140"/>
  <p:tag name="KSO_WM_UNIT_LAYERLEVEL" val="1_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36.xml><?xml version="1.0" encoding="utf-8"?>
<p:tagLst xmlns:p="http://schemas.openxmlformats.org/presentationml/2006/main">
  <p:tag name="KSO_WM_UNIT_ISCONTENTSTITLE" val="0"/>
  <p:tag name="KSO_WM_UNIT_ISNUMDGMTITLE" val="0"/>
  <p:tag name="KSO_WM_UNIT_PRESET_TEXT" val="添加标题"/>
  <p:tag name="KSO_WM_UNIT_NOCLEAR" val="0"/>
  <p:tag name="KSO_WM_UNIT_VALUE" val="4"/>
  <p:tag name="KSO_WM_UNIT_HIGHLIGHT" val="0"/>
  <p:tag name="KSO_WM_UNIT_COMPATIBLE" val="0"/>
  <p:tag name="KSO_WM_UNIT_DIAGRAM_ISNUMVISUAL" val="0"/>
  <p:tag name="KSO_WM_UNIT_DIAGRAM_ISREFERUNIT" val="0"/>
  <p:tag name="KSO_WM_DIAGRAM_GROUP_CODE" val="n1-1"/>
  <p:tag name="KSO_WM_UNIT_TYPE" val="n_h_a"/>
  <p:tag name="KSO_WM_UNIT_INDEX" val="1_2_1"/>
  <p:tag name="KSO_WM_UNIT_ID" val="diagram20230140_1*n_h_a*1_2_1"/>
  <p:tag name="KSO_WM_TEMPLATE_CATEGORY" val="diagram"/>
  <p:tag name="KSO_WM_TEMPLATE_INDEX" val="2023014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37.xml><?xml version="1.0" encoding="utf-8"?>
<p:tagLst xmlns:p="http://schemas.openxmlformats.org/presentationml/2006/main">
  <p:tag name="KSO_WM_UNIT_SUBTYPE" val="a"/>
  <p:tag name="KSO_WM_UNIT_PRESET_TEXT" val="点击此处添加正文，文字是您思想的提炼，请言简意赅的阐述您的观点。"/>
  <p:tag name="KSO_WM_UNIT_NOCLEAR" val="0"/>
  <p:tag name="KSO_WM_UNIT_VALUE" val="39"/>
  <p:tag name="KSO_WM_UNIT_HIGHLIGHT" val="0"/>
  <p:tag name="KSO_WM_UNIT_COMPATIBLE" val="0"/>
  <p:tag name="KSO_WM_UNIT_DIAGRAM_ISNUMVISUAL" val="0"/>
  <p:tag name="KSO_WM_UNIT_DIAGRAM_ISREFERUNIT" val="0"/>
  <p:tag name="KSO_WM_DIAGRAM_GROUP_CODE" val="n1-1"/>
  <p:tag name="KSO_WM_UNIT_TYPE" val="n_h_h_f"/>
  <p:tag name="KSO_WM_UNIT_INDEX" val="1_1_2_1"/>
  <p:tag name="KSO_WM_UNIT_ID" val="diagram20230140_1*n_h_h_f*1_1_2_1"/>
  <p:tag name="KSO_WM_TEMPLATE_CATEGORY" val="diagram"/>
  <p:tag name="KSO_WM_TEMPLATE_INDEX" val="20230140"/>
  <p:tag name="KSO_WM_UNIT_LAYERLEVEL" val="1_1_1_1"/>
  <p:tag name="KSO_WM_TAG_VERSION" val="1.0"/>
  <p:tag name="KSO_WM_BEAUTIFY_FLAG" val="#wm#"/>
  <p:tag name="KSO_WM_UNIT_TEXT_FILL_FORE_SCHEMECOLOR_INDEX_BRIGHTNESS" val="0.25"/>
  <p:tag name="KSO_WM_UNIT_TEXT_FILL_FORE_SCHEMECOLOR_INDEX" val="13"/>
  <p:tag name="KSO_WM_UNIT_TEXT_FILL_TYPE" val="1"/>
  <p:tag name="KSO_WM_UNIT_USESOURCEFORMAT_APPLY" val="1"/>
</p:tagLst>
</file>

<file path=ppt/tags/tag138.xml><?xml version="1.0" encoding="utf-8"?>
<p:tagLst xmlns:p="http://schemas.openxmlformats.org/presentationml/2006/main">
  <p:tag name="KSO_WM_UNIT_ISCONTENTSTITLE" val="0"/>
  <p:tag name="KSO_WM_UNIT_ISNUMDGMTITLE" val="0"/>
  <p:tag name="KSO_WM_UNIT_PRESET_TEXT" val="预设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2_1"/>
  <p:tag name="KSO_WM_UNIT_ID" val="diagram20230140_1*n_h_h_a*1_1_2_1"/>
  <p:tag name="KSO_WM_TEMPLATE_CATEGORY" val="diagram"/>
  <p:tag name="KSO_WM_TEMPLATE_INDEX" val="20230140"/>
  <p:tag name="KSO_WM_UNIT_LAYERLEVEL" val="1_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39.xml><?xml version="1.0" encoding="utf-8"?>
<p:tagLst xmlns:p="http://schemas.openxmlformats.org/presentationml/2006/main">
  <p:tag name="KSO_WM_UNIT_SUBTYPE" val="a"/>
  <p:tag name="KSO_WM_UNIT_PRESET_TEXT" val="点击此处添加正文，文字是您思想的提炼，请言简意赅的阐述您的观点。"/>
  <p:tag name="KSO_WM_UNIT_NOCLEAR" val="0"/>
  <p:tag name="KSO_WM_UNIT_VALUE" val="39"/>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30140_1*n_h_h_f*1_1_1_1"/>
  <p:tag name="KSO_WM_TEMPLATE_CATEGORY" val="diagram"/>
  <p:tag name="KSO_WM_TEMPLATE_INDEX" val="20230140"/>
  <p:tag name="KSO_WM_UNIT_LAYERLEVEL" val="1_1_1_1"/>
  <p:tag name="KSO_WM_TAG_VERSION" val="1.0"/>
  <p:tag name="KSO_WM_BEAUTIFY_FLAG" val="#wm#"/>
  <p:tag name="KSO_WM_UNIT_TEXT_FILL_FORE_SCHEMECOLOR_INDEX_BRIGHTNESS" val="0.25"/>
  <p:tag name="KSO_WM_UNIT_TEXT_FILL_FORE_SCHEMECOLOR_INDEX" val="13"/>
  <p:tag name="KSO_WM_UNIT_TEXT_FILL_TYPE" val="1"/>
  <p:tag name="KSO_WM_UNIT_USESOURCEFORMAT_APPLY" val="1"/>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UNIT_ISCONTENTSTITLE" val="0"/>
  <p:tag name="KSO_WM_UNIT_ISNUMDGMTITLE" val="0"/>
  <p:tag name="KSO_WM_UNIT_PRESET_TEXT" val="预设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30140_1*n_h_h_a*1_1_1_1"/>
  <p:tag name="KSO_WM_TEMPLATE_CATEGORY" val="diagram"/>
  <p:tag name="KSO_WM_TEMPLATE_INDEX" val="20230140"/>
  <p:tag name="KSO_WM_UNIT_LAYERLEVEL" val="1_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41.xml><?xml version="1.0" encoding="utf-8"?>
<p:tagLst xmlns:p="http://schemas.openxmlformats.org/presentationml/2006/main">
  <p:tag name="KSO_WM_SLIDE_ITEM_CNT" val="2"/>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158.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163.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164.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165.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187.xml><?xml version="1.0" encoding="utf-8"?>
<p:tagLst xmlns:p="http://schemas.openxmlformats.org/presentationml/2006/main">
  <p:tag name="KSO_WM_BEAUTIFY_FLAG" val=""/>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19.xml><?xml version="1.0" encoding="utf-8"?>
<p:tagLst xmlns:p="http://schemas.openxmlformats.org/presentationml/2006/main">
  <p:tag name="KSO_WM_BEAUTIFY_FLAG" val=""/>
</p:tagLst>
</file>

<file path=ppt/tags/tag190.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195.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196.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197.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209.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21.xml><?xml version="1.0" encoding="utf-8"?>
<p:tagLst xmlns:p="http://schemas.openxmlformats.org/presentationml/2006/main">
  <p:tag name="KSO_WM_BEAUTIFY_FLAG" val=""/>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14.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215.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216.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217.xml><?xml version="1.0" encoding="utf-8"?>
<p:tagLst xmlns:p="http://schemas.openxmlformats.org/presentationml/2006/main">
  <p:tag name="KSO_WM_BEAUTIFY_FLAG" val=""/>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KSO_WM_BEAUTIFY_FLAG" val=""/>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KSO_WM_BEAUTIFY_FLAG" val=""/>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BEAUTIFY_FLAG" val=""/>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KSO_WM_BEAUTIFY_FLAG" val=""/>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239.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24.xml><?xml version="1.0" encoding="utf-8"?>
<p:tagLst xmlns:p="http://schemas.openxmlformats.org/presentationml/2006/main">
  <p:tag name="KSO_WM_BEAUTIFY_FLAG" val=""/>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44.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245.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246.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247.xml><?xml version="1.0" encoding="utf-8"?>
<p:tagLst xmlns:p="http://schemas.openxmlformats.org/presentationml/2006/main">
  <p:tag name="KSO_WM_BEAUTIFY_FLAG" val=""/>
</p:tagLst>
</file>

<file path=ppt/tags/tag248.xml><?xml version="1.0" encoding="utf-8"?>
<p:tagLst xmlns:p="http://schemas.openxmlformats.org/presentationml/2006/main">
  <p:tag name="KSO_WM_BEAUTIFY_FLAG" val=""/>
</p:tagLst>
</file>

<file path=ppt/tags/tag249.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50.xml><?xml version="1.0" encoding="utf-8"?>
<p:tagLst xmlns:p="http://schemas.openxmlformats.org/presentationml/2006/main">
  <p:tag name="KSO_WM_BEAUTIFY_FLAG" val=""/>
</p:tagLst>
</file>

<file path=ppt/tags/tag251.xml><?xml version="1.0" encoding="utf-8"?>
<p:tagLst xmlns:p="http://schemas.openxmlformats.org/presentationml/2006/main">
  <p:tag name="KSO_WM_BEAUTIFY_FLAG" val=""/>
</p:tagLst>
</file>

<file path=ppt/tags/tag252.xml><?xml version="1.0" encoding="utf-8"?>
<p:tagLst xmlns:p="http://schemas.openxmlformats.org/presentationml/2006/main">
  <p:tag name="KSO_WM_BEAUTIFY_FLAG" val=""/>
</p:tagLst>
</file>

<file path=ppt/tags/tag253.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
  <p:tag name="KSO_WM_UNIT_TEXT_FILL_FORE_SCHEMECOLOR_INDEX" val="5"/>
  <p:tag name="KSO_WM_UNIT_TEXT_FILL_TYPE" val="1"/>
</p:tagLst>
</file>

<file path=ppt/tags/tag254.xml><?xml version="1.0" encoding="utf-8"?>
<p:tagLst xmlns:p="http://schemas.openxmlformats.org/presentationml/2006/main">
  <p:tag name="KSO_WM_BEAUTIFY_FLAG" val=""/>
</p:tagLst>
</file>

<file path=ppt/tags/tag255.xml><?xml version="1.0" encoding="utf-8"?>
<p:tagLst xmlns:p="http://schemas.openxmlformats.org/presentationml/2006/main">
  <p:tag name="KSO_WM_BEAUTIFY_FLAG" val=""/>
</p:tagLst>
</file>

<file path=ppt/tags/tag256.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
  <p:tag name="KSO_WM_UNIT_TEXT_FILL_FORE_SCHEMECOLOR_INDEX" val="5"/>
  <p:tag name="KSO_WM_UNIT_TEXT_FILL_TYPE" val="1"/>
</p:tagLst>
</file>

<file path=ppt/tags/tag257.xml><?xml version="1.0" encoding="utf-8"?>
<p:tagLst xmlns:p="http://schemas.openxmlformats.org/presentationml/2006/main">
  <p:tag name="KSO_WM_BEAUTIFY_FLAG" val=""/>
</p:tagLst>
</file>

<file path=ppt/tags/tag258.xml><?xml version="1.0" encoding="utf-8"?>
<p:tagLst xmlns:p="http://schemas.openxmlformats.org/presentationml/2006/main">
  <p:tag name="KSO_WM_BEAUTIFY_FLAG" val=""/>
</p:tagLst>
</file>

<file path=ppt/tags/tag259.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
  <p:tag name="KSO_WM_UNIT_TEXT_FILL_FORE_SCHEMECOLOR_INDEX" val="5"/>
  <p:tag name="KSO_WM_UNIT_TEXT_FILL_TYPE" val="1"/>
</p:tagLst>
</file>

<file path=ppt/tags/tag26.xml><?xml version="1.0" encoding="utf-8"?>
<p:tagLst xmlns:p="http://schemas.openxmlformats.org/presentationml/2006/main">
  <p:tag name="KSO_WM_BEAUTIFY_FLAG" val=""/>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61.xml><?xml version="1.0" encoding="utf-8"?>
<p:tagLst xmlns:p="http://schemas.openxmlformats.org/presentationml/2006/main">
  <p:tag name="KSO_WM_BEAUTIFY_FLAG" val=""/>
</p:tagLst>
</file>

<file path=ppt/tags/tag262.xml><?xml version="1.0" encoding="utf-8"?>
<p:tagLst xmlns:p="http://schemas.openxmlformats.org/presentationml/2006/main">
  <p:tag name="KSO_WM_BEAUTIFY_FLAG" val=""/>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264.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69.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27.xml><?xml version="1.0" encoding="utf-8"?>
<p:tagLst xmlns:p="http://schemas.openxmlformats.org/presentationml/2006/main">
  <p:tag name="KSO_WM_BEAUTIFY_FLAG" val=""/>
</p:tagLst>
</file>

<file path=ppt/tags/tag270.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271.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272.xml><?xml version="1.0" encoding="utf-8"?>
<p:tagLst xmlns:p="http://schemas.openxmlformats.org/presentationml/2006/main">
  <p:tag name="KSO_WM_BEAUTIFY_FLAG" val=""/>
</p:tagLst>
</file>

<file path=ppt/tags/tag273.xml><?xml version="1.0" encoding="utf-8"?>
<p:tagLst xmlns:p="http://schemas.openxmlformats.org/presentationml/2006/main">
  <p:tag name="KSO_WM_BEAUTIFY_FLAG" val=""/>
</p:tagLst>
</file>

<file path=ppt/tags/tag274.xml><?xml version="1.0" encoding="utf-8"?>
<p:tagLst xmlns:p="http://schemas.openxmlformats.org/presentationml/2006/main">
  <p:tag name="KSO_WM_BEAUTIFY_FLAG" val=""/>
</p:tagLst>
</file>

<file path=ppt/tags/tag275.xml><?xml version="1.0" encoding="utf-8"?>
<p:tagLst xmlns:p="http://schemas.openxmlformats.org/presentationml/2006/main">
  <p:tag name="KSO_WM_BEAUTIFY_FLAG" val=""/>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278.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28.xml><?xml version="1.0" encoding="utf-8"?>
<p:tagLst xmlns:p="http://schemas.openxmlformats.org/presentationml/2006/main">
  <p:tag name="KSO_WM_BEAUTIFY_FLAG" val=""/>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83.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284.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285.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286.xml><?xml version="1.0" encoding="utf-8"?>
<p:tagLst xmlns:p="http://schemas.openxmlformats.org/presentationml/2006/main">
  <p:tag name="KSO_WM_BEAUTIFY_FLAG" val=""/>
</p:tagLst>
</file>

<file path=ppt/tags/tag287.xml><?xml version="1.0" encoding="utf-8"?>
<p:tagLst xmlns:p="http://schemas.openxmlformats.org/presentationml/2006/main">
  <p:tag name="KSO_WM_BEAUTIFY_FLAG" val=""/>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89.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290.xml><?xml version="1.0" encoding="utf-8"?>
<p:tagLst xmlns:p="http://schemas.openxmlformats.org/presentationml/2006/main">
  <p:tag name="KSO_WM_BEAUTIFY_FLAG" val=""/>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292.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29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29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9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97.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298.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299.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00.xml><?xml version="1.0" encoding="utf-8"?>
<p:tagLst xmlns:p="http://schemas.openxmlformats.org/presentationml/2006/main">
  <p:tag name="KSO_WM_BEAUTIFY_FLAG" val=""/>
</p:tagLst>
</file>

<file path=ppt/tags/tag301.xml><?xml version="1.0" encoding="utf-8"?>
<p:tagLst xmlns:p="http://schemas.openxmlformats.org/presentationml/2006/main">
  <p:tag name="KSO_WM_BEAUTIFY_FLAG" val=""/>
</p:tagLst>
</file>

<file path=ppt/tags/tag3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h_a*1_1"/>
  <p:tag name="KSO_WM_TEMPLATE_CATEGORY" val="diagram"/>
  <p:tag name="KSO_WM_TEMPLATE_INDEX" val="20230140"/>
  <p:tag name="KSO_WM_UNIT_LAYERLEVEL" val="1_1"/>
  <p:tag name="KSO_WM_TAG_VERSION" val="1.0"/>
  <p:tag name="KSO_WM_BEAUTIFY_FLAG" val="#wm#"/>
  <p:tag name="KSO_WM_UNIT_ISCONTENTSTITLE" val="0"/>
  <p:tag name="KSO_WM_UNIT_ISNUMDGMTITLE" val="0"/>
  <p:tag name="KSO_WM_UNIT_PRESET_TEXT" val="添加标题"/>
  <p:tag name="KSO_WM_UNIT_NOCLEAR" val="0"/>
  <p:tag name="KSO_WM_UNIT_VALUE" val="4"/>
  <p:tag name="KSO_WM_DIAGRAM_GROUP_CODE" val="n1-1"/>
  <p:tag name="KSO_WM_UNIT_TYPE" val="h_a"/>
  <p:tag name="KSO_WM_UNIT_INDEX" val="1_1"/>
  <p:tag name="KSO_WM_UNIT_TEXT_FILL_FORE_SCHEMECOLOR_INDEX" val="14"/>
  <p:tag name="KSO_WM_UNIT_TEXT_FILL_TYPE" val="1"/>
  <p:tag name="KSO_WM_UNIT_USESOURCEFORMAT_APPLY" val="1"/>
</p:tagLst>
</file>

<file path=ppt/tags/tag30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30140_1*n_h_i*1_1_1"/>
  <p:tag name="KSO_WM_TEMPLATE_CATEGORY" val="diagram"/>
  <p:tag name="KSO_WM_TEMPLATE_INDEX" val="20230140"/>
  <p:tag name="KSO_WM_UNIT_LAYERLEVEL" val="1_1_1"/>
  <p:tag name="KSO_WM_TAG_VERSION" val="1.0"/>
  <p:tag name="KSO_WM_BEAUTIFY_FLAG" val="#wm#"/>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8"/>
  <p:tag name="KSO_WM_UNIT_LINE_FORE_SCHEMECOLOR_INDEX_2" val="5"/>
  <p:tag name="KSO_WM_UNIT_LINE_FORE_SCHEMECOLOR_INDEX_2_POS" val="1"/>
  <p:tag name="KSO_WM_UNIT_LINE_FORE_SCHEMECOLOR_INDEX_2_TRANS" val="0"/>
  <p:tag name="KSO_WM_UNIT_LINE_GRADIENT_TYPE" val="0"/>
  <p:tag name="KSO_WM_UNIT_LINE_GRADIENT_ANGLE" val="90"/>
  <p:tag name="KSO_WM_UNIT_LINE_GRADIENT_DIRECTION" val="1"/>
  <p:tag name="KSO_WM_UNIT_LINE_FILL_TYPE" val="5"/>
  <p:tag name="KSO_WM_UNIT_TEXT_FILL_FORE_SCHEMECOLOR_INDEX_BRIGHTNESS" val="-0.5"/>
  <p:tag name="KSO_WM_UNIT_TEXT_FILL_FORE_SCHEMECOLOR_INDEX" val="2"/>
  <p:tag name="KSO_WM_UNIT_TEXT_FILL_TYPE" val="1"/>
  <p:tag name="KSO_WM_UNIT_USESOURCEFORMAT_APPLY" val="1"/>
</p:tagLst>
</file>

<file path=ppt/tags/tag30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30140_1*n_h_i*1_1_2"/>
  <p:tag name="KSO_WM_TEMPLATE_CATEGORY" val="diagram"/>
  <p:tag name="KSO_WM_TEMPLATE_INDEX" val="20230140"/>
  <p:tag name="KSO_WM_UNIT_LAYERLEVEL" val="1_1_1"/>
  <p:tag name="KSO_WM_TAG_VERSION" val="1.0"/>
  <p:tag name="KSO_WM_BEAUTIFY_FLAG" val="#wm#"/>
  <p:tag name="KSO_WM_UNIT_FILL_FORE_SCHEMECOLOR_INDEX_BRIGHTNESS" val="0"/>
  <p:tag name="KSO_WM_UNIT_FILL_FORE_SCHEMECOLOR_INDEX" val="2"/>
  <p:tag name="KSO_WM_UNIT_FILL_TYPE" val="1"/>
  <p:tag name="KSO_WM_UNIT_LINE_FORE_SCHEMECOLOR_INDEX_BRIGHTNESS" val="0.8"/>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USESOURCEFORMAT_APPLY" val="1"/>
</p:tagLst>
</file>

<file path=ppt/tags/tag30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30140_1*n_h_h_i*1_1_1_1"/>
  <p:tag name="KSO_WM_TEMPLATE_CATEGORY" val="diagram"/>
  <p:tag name="KSO_WM_TEMPLATE_INDEX" val="20230140"/>
  <p:tag name="KSO_WM_UNIT_LAYERLEVEL" val="1_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SHADOW_SCHEMECOLOR_INDEX_BRIGHTNESS" val="-0.5"/>
  <p:tag name="KSO_WM_UNIT_SHADOW_SCHEMECOLOR_INDEX" val="5"/>
  <p:tag name="KSO_WM_UNIT_TEXT_FILL_FORE_SCHEMECOLOR_INDEX_BRIGHTNESS" val="0"/>
  <p:tag name="KSO_WM_UNIT_TEXT_FILL_FORE_SCHEMECOLOR_INDEX" val="2"/>
  <p:tag name="KSO_WM_UNIT_TEXT_FILL_TYPE" val="1"/>
  <p:tag name="KSO_WM_UNIT_USESOURCEFORMAT_APPLY" val="1"/>
  <p:tag name="KSO_WM_UNIT_FILL_FORE_SCHEMECOLOR_INDEX" val="5"/>
  <p:tag name="KSO_WM_UNIT_FILL_TYPE" val="1"/>
</p:tagLst>
</file>

<file path=ppt/tags/tag30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2_1"/>
  <p:tag name="KSO_WM_UNIT_ID" val="diagram20230140_1*n_h_h_i*1_1_2_1"/>
  <p:tag name="KSO_WM_TEMPLATE_CATEGORY" val="diagram"/>
  <p:tag name="KSO_WM_TEMPLATE_INDEX" val="20230140"/>
  <p:tag name="KSO_WM_UNIT_LAYERLEVEL" val="1_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SHADOW_SCHEMECOLOR_INDEX_BRIGHTNESS" val="-0.5"/>
  <p:tag name="KSO_WM_UNIT_SHADOW_SCHEMECOLOR_INDEX" val="5"/>
  <p:tag name="KSO_WM_UNIT_TEXT_FILL_FORE_SCHEMECOLOR_INDEX_BRIGHTNESS" val="0"/>
  <p:tag name="KSO_WM_UNIT_TEXT_FILL_FORE_SCHEMECOLOR_INDEX" val="2"/>
  <p:tag name="KSO_WM_UNIT_TEXT_FILL_TYPE" val="1"/>
  <p:tag name="KSO_WM_UNIT_USESOURCEFORMAT_APPLY" val="1"/>
  <p:tag name="KSO_WM_UNIT_FILL_FORE_SCHEMECOLOR_INDEX" val="5"/>
  <p:tag name="KSO_WM_UNIT_FILL_TYPE" val="1"/>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2_1"/>
  <p:tag name="KSO_WM_UNIT_ID" val="diagram20230140_1*n_h_i*1_2_1"/>
  <p:tag name="KSO_WM_TEMPLATE_CATEGORY" val="diagram"/>
  <p:tag name="KSO_WM_TEMPLATE_INDEX" val="20230140"/>
  <p:tag name="KSO_WM_UNIT_LAYERLEVEL" val="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SHADOW_SCHEMECOLOR_INDEX_BRIGHTNESS" val="-0.5"/>
  <p:tag name="KSO_WM_UNIT_SHADOW_SCHEMECOLOR_INDEX" val="5"/>
  <p:tag name="KSO_WM_UNIT_TEXT_FILL_FORE_SCHEMECOLOR_INDEX_BRIGHTNESS" val="0"/>
  <p:tag name="KSO_WM_UNIT_TEXT_FILL_FORE_SCHEMECOLOR_INDEX" val="2"/>
  <p:tag name="KSO_WM_UNIT_TEXT_FILL_TYPE" val="1"/>
  <p:tag name="KSO_WM_UNIT_USESOURCEFORMAT_APPLY" val="1"/>
  <p:tag name="KSO_WM_UNIT_FILL_FORE_SCHEMECOLOR_INDEX" val="5"/>
  <p:tag name="KSO_WM_UNIT_FILL_TYPE" val="1"/>
</p:tagLst>
</file>

<file path=ppt/tags/tag30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2_2"/>
  <p:tag name="KSO_WM_UNIT_ID" val="diagram20230140_1*n_h_i*1_2_2"/>
  <p:tag name="KSO_WM_TEMPLATE_CATEGORY" val="diagram"/>
  <p:tag name="KSO_WM_TEMPLATE_INDEX" val="20230140"/>
  <p:tag name="KSO_WM_UNIT_LAYERLEVEL" val="1_1_1"/>
  <p:tag name="KSO_WM_TAG_VERSION" val="1.0"/>
  <p:tag name="KSO_WM_BEAUTIFY_FLAG" val="#wm#"/>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4"/>
  <p:tag name="KSO_WM_UNIT_LINE_FORE_SCHEMECOLOR_INDEX_2" val="5"/>
  <p:tag name="KSO_WM_UNIT_LINE_FORE_SCHEMECOLOR_INDEX_2_POS" val="1"/>
  <p:tag name="KSO_WM_UNIT_LINE_FORE_SCHEMECOLOR_INDEX_2_TRANS" val="0"/>
  <p:tag name="KSO_WM_UNIT_LINE_GRADIENT_TYPE" val="0"/>
  <p:tag name="KSO_WM_UNIT_LINE_GRADIENT_ANGLE" val="90"/>
  <p:tag name="KSO_WM_UNIT_LINE_GRADIENT_DIRECTION" val="1"/>
  <p:tag name="KSO_WM_UNIT_LINE_FILL_TYPE" val="5"/>
  <p:tag name="KSO_WM_UNIT_SHADOW_SCHEMECOLOR_INDEX_BRIGHTNESS" val="-0.5"/>
  <p:tag name="KSO_WM_UNIT_SHADOW_SCHEMECOLOR_INDEX" val="5"/>
  <p:tag name="KSO_WM_UNIT_TEXT_FILL_FORE_SCHEMECOLOR_INDEX_BRIGHTNESS" val="0"/>
  <p:tag name="KSO_WM_UNIT_TEXT_FILL_FORE_SCHEMECOLOR_INDEX" val="2"/>
  <p:tag name="KSO_WM_UNIT_TEXT_FILL_TYPE" val="1"/>
  <p:tag name="KSO_WM_UNIT_USESOURCEFORMAT_APPLY" val="1"/>
</p:tagLst>
</file>

<file path=ppt/tags/tag30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SUBTYPE" val="d"/>
  <p:tag name="KSO_WM_UNIT_TYPE" val="n_h_h_i"/>
  <p:tag name="KSO_WM_UNIT_INDEX" val="1_1_1_2"/>
  <p:tag name="KSO_WM_UNIT_ID" val="diagram20230140_1*n_h_h_i*1_1_1_2"/>
  <p:tag name="KSO_WM_TEMPLATE_CATEGORY" val="diagram"/>
  <p:tag name="KSO_WM_TEMPLATE_INDEX" val="20230140"/>
  <p:tag name="KSO_WM_UNIT_LAYERLEVEL" val="1_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31.xml><?xml version="1.0" encoding="utf-8"?>
<p:tagLst xmlns:p="http://schemas.openxmlformats.org/presentationml/2006/main">
  <p:tag name="KSO_WM_BEAUTIFY_FLAG" val=""/>
</p:tagLst>
</file>

<file path=ppt/tags/tag31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SUBTYPE" val="d"/>
  <p:tag name="KSO_WM_UNIT_TYPE" val="n_h_h_i"/>
  <p:tag name="KSO_WM_UNIT_INDEX" val="1_1_2_2"/>
  <p:tag name="KSO_WM_UNIT_ID" val="diagram20230140_1*n_h_h_i*1_1_2_2"/>
  <p:tag name="KSO_WM_TEMPLATE_CATEGORY" val="diagram"/>
  <p:tag name="KSO_WM_TEMPLATE_INDEX" val="20230140"/>
  <p:tag name="KSO_WM_UNIT_LAYERLEVEL" val="1_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311.xml><?xml version="1.0" encoding="utf-8"?>
<p:tagLst xmlns:p="http://schemas.openxmlformats.org/presentationml/2006/main">
  <p:tag name="KSO_WM_UNIT_ISCONTENTSTITLE" val="0"/>
  <p:tag name="KSO_WM_UNIT_ISNUMDGMTITLE" val="0"/>
  <p:tag name="KSO_WM_UNIT_PRESET_TEXT" val="添加标题"/>
  <p:tag name="KSO_WM_UNIT_NOCLEAR" val="0"/>
  <p:tag name="KSO_WM_UNIT_VALUE" val="4"/>
  <p:tag name="KSO_WM_UNIT_HIGHLIGHT" val="0"/>
  <p:tag name="KSO_WM_UNIT_COMPATIBLE" val="0"/>
  <p:tag name="KSO_WM_UNIT_DIAGRAM_ISNUMVISUAL" val="0"/>
  <p:tag name="KSO_WM_UNIT_DIAGRAM_ISREFERUNIT" val="0"/>
  <p:tag name="KSO_WM_DIAGRAM_GROUP_CODE" val="n1-1"/>
  <p:tag name="KSO_WM_UNIT_TYPE" val="n_h_a"/>
  <p:tag name="KSO_WM_UNIT_INDEX" val="1_2_1"/>
  <p:tag name="KSO_WM_UNIT_ID" val="diagram20230140_1*n_h_a*1_2_1"/>
  <p:tag name="KSO_WM_TEMPLATE_CATEGORY" val="diagram"/>
  <p:tag name="KSO_WM_TEMPLATE_INDEX" val="2023014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312.xml><?xml version="1.0" encoding="utf-8"?>
<p:tagLst xmlns:p="http://schemas.openxmlformats.org/presentationml/2006/main">
  <p:tag name="KSO_WM_UNIT_SUBTYPE" val="a"/>
  <p:tag name="KSO_WM_UNIT_PRESET_TEXT" val="点击此处添加正文，文字是您思想的提炼，请言简意赅的阐述您的观点。"/>
  <p:tag name="KSO_WM_UNIT_NOCLEAR" val="0"/>
  <p:tag name="KSO_WM_UNIT_VALUE" val="39"/>
  <p:tag name="KSO_WM_UNIT_HIGHLIGHT" val="0"/>
  <p:tag name="KSO_WM_UNIT_COMPATIBLE" val="0"/>
  <p:tag name="KSO_WM_UNIT_DIAGRAM_ISNUMVISUAL" val="0"/>
  <p:tag name="KSO_WM_UNIT_DIAGRAM_ISREFERUNIT" val="0"/>
  <p:tag name="KSO_WM_DIAGRAM_GROUP_CODE" val="n1-1"/>
  <p:tag name="KSO_WM_UNIT_TYPE" val="n_h_h_f"/>
  <p:tag name="KSO_WM_UNIT_INDEX" val="1_1_2_1"/>
  <p:tag name="KSO_WM_UNIT_ID" val="diagram20230140_1*n_h_h_f*1_1_2_1"/>
  <p:tag name="KSO_WM_TEMPLATE_CATEGORY" val="diagram"/>
  <p:tag name="KSO_WM_TEMPLATE_INDEX" val="20230140"/>
  <p:tag name="KSO_WM_UNIT_LAYERLEVEL" val="1_1_1_1"/>
  <p:tag name="KSO_WM_TAG_VERSION" val="1.0"/>
  <p:tag name="KSO_WM_BEAUTIFY_FLAG" val="#wm#"/>
  <p:tag name="KSO_WM_UNIT_TEXT_FILL_FORE_SCHEMECOLOR_INDEX_BRIGHTNESS" val="0.25"/>
  <p:tag name="KSO_WM_UNIT_TEXT_FILL_FORE_SCHEMECOLOR_INDEX" val="13"/>
  <p:tag name="KSO_WM_UNIT_TEXT_FILL_TYPE" val="1"/>
  <p:tag name="KSO_WM_UNIT_USESOURCEFORMAT_APPLY" val="1"/>
</p:tagLst>
</file>

<file path=ppt/tags/tag313.xml><?xml version="1.0" encoding="utf-8"?>
<p:tagLst xmlns:p="http://schemas.openxmlformats.org/presentationml/2006/main">
  <p:tag name="KSO_WM_UNIT_ISCONTENTSTITLE" val="0"/>
  <p:tag name="KSO_WM_UNIT_ISNUMDGMTITLE" val="0"/>
  <p:tag name="KSO_WM_UNIT_PRESET_TEXT" val="预设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2_1"/>
  <p:tag name="KSO_WM_UNIT_ID" val="diagram20230140_1*n_h_h_a*1_1_2_1"/>
  <p:tag name="KSO_WM_TEMPLATE_CATEGORY" val="diagram"/>
  <p:tag name="KSO_WM_TEMPLATE_INDEX" val="20230140"/>
  <p:tag name="KSO_WM_UNIT_LAYERLEVEL" val="1_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314.xml><?xml version="1.0" encoding="utf-8"?>
<p:tagLst xmlns:p="http://schemas.openxmlformats.org/presentationml/2006/main">
  <p:tag name="KSO_WM_UNIT_SUBTYPE" val="a"/>
  <p:tag name="KSO_WM_UNIT_PRESET_TEXT" val="点击此处添加正文，文字是您思想的提炼，请言简意赅的阐述您的观点。"/>
  <p:tag name="KSO_WM_UNIT_NOCLEAR" val="0"/>
  <p:tag name="KSO_WM_UNIT_VALUE" val="39"/>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30140_1*n_h_h_f*1_1_1_1"/>
  <p:tag name="KSO_WM_TEMPLATE_CATEGORY" val="diagram"/>
  <p:tag name="KSO_WM_TEMPLATE_INDEX" val="20230140"/>
  <p:tag name="KSO_WM_UNIT_LAYERLEVEL" val="1_1_1_1"/>
  <p:tag name="KSO_WM_TAG_VERSION" val="1.0"/>
  <p:tag name="KSO_WM_BEAUTIFY_FLAG" val="#wm#"/>
  <p:tag name="KSO_WM_UNIT_TEXT_FILL_FORE_SCHEMECOLOR_INDEX_BRIGHTNESS" val="0.25"/>
  <p:tag name="KSO_WM_UNIT_TEXT_FILL_FORE_SCHEMECOLOR_INDEX" val="13"/>
  <p:tag name="KSO_WM_UNIT_TEXT_FILL_TYPE" val="1"/>
  <p:tag name="KSO_WM_UNIT_USESOURCEFORMAT_APPLY" val="1"/>
</p:tagLst>
</file>

<file path=ppt/tags/tag315.xml><?xml version="1.0" encoding="utf-8"?>
<p:tagLst xmlns:p="http://schemas.openxmlformats.org/presentationml/2006/main">
  <p:tag name="KSO_WM_UNIT_ISCONTENTSTITLE" val="0"/>
  <p:tag name="KSO_WM_UNIT_ISNUMDGMTITLE" val="0"/>
  <p:tag name="KSO_WM_UNIT_PRESET_TEXT" val="预设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30140_1*n_h_h_a*1_1_1_1"/>
  <p:tag name="KSO_WM_TEMPLATE_CATEGORY" val="diagram"/>
  <p:tag name="KSO_WM_TEMPLATE_INDEX" val="20230140"/>
  <p:tag name="KSO_WM_UNIT_LAYERLEVEL" val="1_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316.xml><?xml version="1.0" encoding="utf-8"?>
<p:tagLst xmlns:p="http://schemas.openxmlformats.org/presentationml/2006/main">
  <p:tag name="KSO_WM_SLIDE_ITEM_CNT" val="2"/>
</p:tagLst>
</file>

<file path=ppt/tags/tag317.xml><?xml version="1.0" encoding="utf-8"?>
<p:tagLst xmlns:p="http://schemas.openxmlformats.org/presentationml/2006/main">
  <p:tag name="KSO_WM_BEAUTIFY_FLAG" val=""/>
</p:tagLst>
</file>

<file path=ppt/tags/tag318.xml><?xml version="1.0" encoding="utf-8"?>
<p:tagLst xmlns:p="http://schemas.openxmlformats.org/presentationml/2006/main">
  <p:tag name="KSO_WM_BEAUTIFY_FLAG" val=""/>
</p:tagLst>
</file>

<file path=ppt/tags/tag319.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20.xml><?xml version="1.0" encoding="utf-8"?>
<p:tagLst xmlns:p="http://schemas.openxmlformats.org/presentationml/2006/main">
  <p:tag name="KSO_WM_BEAUTIFY_FLAG" val=""/>
</p:tagLst>
</file>

<file path=ppt/tags/tag321.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
  <p:tag name="KSO_WM_UNIT_TEXT_FILL_FORE_SCHEMECOLOR_INDEX" val="5"/>
  <p:tag name="KSO_WM_UNIT_TEXT_FILL_TYPE" val="1"/>
</p:tagLst>
</file>

<file path=ppt/tags/tag3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323.xml><?xml version="1.0" encoding="utf-8"?>
<p:tagLst xmlns:p="http://schemas.openxmlformats.org/presentationml/2006/main">
  <p:tag name="KSO_WM_BEAUTIFY_FLAG" val=""/>
</p:tagLst>
</file>

<file path=ppt/tags/tag324.xml><?xml version="1.0" encoding="utf-8"?>
<p:tagLst xmlns:p="http://schemas.openxmlformats.org/presentationml/2006/main">
  <p:tag name="KSO_WM_BEAUTIFY_FLAG" val=""/>
</p:tagLst>
</file>

<file path=ppt/tags/tag3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326.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32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32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32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33.xml><?xml version="1.0" encoding="utf-8"?>
<p:tagLst xmlns:p="http://schemas.openxmlformats.org/presentationml/2006/main">
  <p:tag name="KSO_WM_BEAUTIFY_FLAG" val=""/>
</p:tagLst>
</file>

<file path=ppt/tags/tag3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331.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332.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333.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334.xml><?xml version="1.0" encoding="utf-8"?>
<p:tagLst xmlns:p="http://schemas.openxmlformats.org/presentationml/2006/main">
  <p:tag name="KSO_WM_BEAUTIFY_FLAG" val=""/>
</p:tagLst>
</file>

<file path=ppt/tags/tag335.xml><?xml version="1.0" encoding="utf-8"?>
<p:tagLst xmlns:p="http://schemas.openxmlformats.org/presentationml/2006/main">
  <p:tag name="KSO_WM_BEAUTIFY_FLAG" val=""/>
</p:tagLst>
</file>

<file path=ppt/tags/tag336.xml><?xml version="1.0" encoding="utf-8"?>
<p:tagLst xmlns:p="http://schemas.openxmlformats.org/presentationml/2006/main">
  <p:tag name="KSO_WM_BEAUTIFY_FLAG" val=""/>
</p:tagLst>
</file>

<file path=ppt/tags/tag337.xml><?xml version="1.0" encoding="utf-8"?>
<p:tagLst xmlns:p="http://schemas.openxmlformats.org/presentationml/2006/main">
  <p:tag name="KSO_WM_BEAUTIFY_FLAG" val=""/>
</p:tagLst>
</file>

<file path=ppt/tags/tag338.xml><?xml version="1.0" encoding="utf-8"?>
<p:tagLst xmlns:p="http://schemas.openxmlformats.org/presentationml/2006/main">
  <p:tag name="KSO_WM_BEAUTIFY_FLAG" val=""/>
</p:tagLst>
</file>

<file path=ppt/tags/tag339.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40.xml><?xml version="1.0" encoding="utf-8"?>
<p:tagLst xmlns:p="http://schemas.openxmlformats.org/presentationml/2006/main">
  <p:tag name="KSO_WM_BEAUTIFY_FLAG" val=""/>
</p:tagLst>
</file>

<file path=ppt/tags/tag341.xml><?xml version="1.0" encoding="utf-8"?>
<p:tagLst xmlns:p="http://schemas.openxmlformats.org/presentationml/2006/main">
  <p:tag name="KSO_WM_BEAUTIFY_FLAG" val=""/>
</p:tagLst>
</file>

<file path=ppt/tags/tag342.xml><?xml version="1.0" encoding="utf-8"?>
<p:tagLst xmlns:p="http://schemas.openxmlformats.org/presentationml/2006/main">
  <p:tag name="KSO_WM_BEAUTIFY_FLAG" val=""/>
</p:tagLst>
</file>

<file path=ppt/tags/tag343.xml><?xml version="1.0" encoding="utf-8"?>
<p:tagLst xmlns:p="http://schemas.openxmlformats.org/presentationml/2006/main">
  <p:tag name="KSO_WM_BEAUTIFY_FLAG" val=""/>
</p:tagLst>
</file>

<file path=ppt/tags/tag344.xml><?xml version="1.0" encoding="utf-8"?>
<p:tagLst xmlns:p="http://schemas.openxmlformats.org/presentationml/2006/main">
  <p:tag name="KSO_WM_BEAUTIFY_FLAG" val=""/>
</p:tagLst>
</file>

<file path=ppt/tags/tag345.xml><?xml version="1.0" encoding="utf-8"?>
<p:tagLst xmlns:p="http://schemas.openxmlformats.org/presentationml/2006/main">
  <p:tag name="KSO_WM_BEAUTIFY_FLAG" val=""/>
</p:tagLst>
</file>

<file path=ppt/tags/tag346.xml><?xml version="1.0" encoding="utf-8"?>
<p:tagLst xmlns:p="http://schemas.openxmlformats.org/presentationml/2006/main">
  <p:tag name="KSO_WM_BEAUTIFY_FLAG" val=""/>
</p:tagLst>
</file>

<file path=ppt/tags/tag347.xml><?xml version="1.0" encoding="utf-8"?>
<p:tagLst xmlns:p="http://schemas.openxmlformats.org/presentationml/2006/main">
  <p:tag name="KSO_WM_BEAUTIFY_FLAG" val=""/>
</p:tagLst>
</file>

<file path=ppt/tags/tag348.xml><?xml version="1.0" encoding="utf-8"?>
<p:tagLst xmlns:p="http://schemas.openxmlformats.org/presentationml/2006/main">
  <p:tag name="KSO_WM_BEAUTIFY_FLAG" val=""/>
</p:tagLst>
</file>

<file path=ppt/tags/tag349.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50.xml><?xml version="1.0" encoding="utf-8"?>
<p:tagLst xmlns:p="http://schemas.openxmlformats.org/presentationml/2006/main">
  <p:tag name="KSO_WM_BEAUTIFY_FLAG" val=""/>
</p:tagLst>
</file>

<file path=ppt/tags/tag351.xml><?xml version="1.0" encoding="utf-8"?>
<p:tagLst xmlns:p="http://schemas.openxmlformats.org/presentationml/2006/main">
  <p:tag name="KSO_WM_BEAUTIFY_FLAG" val=""/>
</p:tagLst>
</file>

<file path=ppt/tags/tag352.xml><?xml version="1.0" encoding="utf-8"?>
<p:tagLst xmlns:p="http://schemas.openxmlformats.org/presentationml/2006/main">
  <p:tag name="KSO_WM_BEAUTIFY_FLAG" val=""/>
</p:tagLst>
</file>

<file path=ppt/tags/tag353.xml><?xml version="1.0" encoding="utf-8"?>
<p:tagLst xmlns:p="http://schemas.openxmlformats.org/presentationml/2006/main">
  <p:tag name="KSO_WM_BEAUTIFY_FLAG" val=""/>
</p:tagLst>
</file>

<file path=ppt/tags/tag354.xml><?xml version="1.0" encoding="utf-8"?>
<p:tagLst xmlns:p="http://schemas.openxmlformats.org/presentationml/2006/main">
  <p:tag name="KSO_WM_BEAUTIFY_FLAG" val=""/>
</p:tagLst>
</file>

<file path=ppt/tags/tag355.xml><?xml version="1.0" encoding="utf-8"?>
<p:tagLst xmlns:p="http://schemas.openxmlformats.org/presentationml/2006/main">
  <p:tag name="KSO_WM_BEAUTIFY_FLAG" val=""/>
</p:tagLst>
</file>

<file path=ppt/tags/tag356.xml><?xml version="1.0" encoding="utf-8"?>
<p:tagLst xmlns:p="http://schemas.openxmlformats.org/presentationml/2006/main">
  <p:tag name="KSO_WM_BEAUTIFY_FLAG" val=""/>
</p:tagLst>
</file>

<file path=ppt/tags/tag357.xml><?xml version="1.0" encoding="utf-8"?>
<p:tagLst xmlns:p="http://schemas.openxmlformats.org/presentationml/2006/main">
  <p:tag name="KSO_WM_BEAUTIFY_FLAG" val=""/>
</p:tagLst>
</file>

<file path=ppt/tags/tag358.xml><?xml version="1.0" encoding="utf-8"?>
<p:tagLst xmlns:p="http://schemas.openxmlformats.org/presentationml/2006/main">
  <p:tag name="KSO_WM_BEAUTIFY_FLAG" val=""/>
</p:tagLst>
</file>

<file path=ppt/tags/tag359.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60.xml><?xml version="1.0" encoding="utf-8"?>
<p:tagLst xmlns:p="http://schemas.openxmlformats.org/presentationml/2006/main">
  <p:tag name="KSO_WM_BEAUTIFY_FLAG" val=""/>
</p:tagLst>
</file>

<file path=ppt/tags/tag361.xml><?xml version="1.0" encoding="utf-8"?>
<p:tagLst xmlns:p="http://schemas.openxmlformats.org/presentationml/2006/main">
  <p:tag name="KSO_WM_BEAUTIFY_FLAG" val=""/>
</p:tagLst>
</file>

<file path=ppt/tags/tag362.xml><?xml version="1.0" encoding="utf-8"?>
<p:tagLst xmlns:p="http://schemas.openxmlformats.org/presentationml/2006/main">
  <p:tag name="KSO_WM_BEAUTIFY_FLAG" val=""/>
</p:tagLst>
</file>

<file path=ppt/tags/tag363.xml><?xml version="1.0" encoding="utf-8"?>
<p:tagLst xmlns:p="http://schemas.openxmlformats.org/presentationml/2006/main">
  <p:tag name="KSO_WM_BEAUTIFY_FLAG" val=""/>
</p:tagLst>
</file>

<file path=ppt/tags/tag364.xml><?xml version="1.0" encoding="utf-8"?>
<p:tagLst xmlns:p="http://schemas.openxmlformats.org/presentationml/2006/main">
  <p:tag name="KSO_WM_BEAUTIFY_FLAG" val=""/>
</p:tagLst>
</file>

<file path=ppt/tags/tag365.xml><?xml version="1.0" encoding="utf-8"?>
<p:tagLst xmlns:p="http://schemas.openxmlformats.org/presentationml/2006/main">
  <p:tag name="KSO_WM_BEAUTIFY_FLAG" val=""/>
</p:tagLst>
</file>

<file path=ppt/tags/tag366.xml><?xml version="1.0" encoding="utf-8"?>
<p:tagLst xmlns:p="http://schemas.openxmlformats.org/presentationml/2006/main">
  <p:tag name="KSO_WM_BEAUTIFY_FLAG" val=""/>
</p:tagLst>
</file>

<file path=ppt/tags/tag367.xml><?xml version="1.0" encoding="utf-8"?>
<p:tagLst xmlns:p="http://schemas.openxmlformats.org/presentationml/2006/main">
  <p:tag name="KSO_WM_BEAUTIFY_FLAG" val=""/>
</p:tagLst>
</file>

<file path=ppt/tags/tag368.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ID" val="diagram20228057_1*n_h_i*1_1_1"/>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13"/>
  <p:tag name="KSO_WM_UNIT_TEXT_FILL_TYPE" val="1"/>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2"/>
  <p:tag name="KSO_WM_UNIT_ID" val="diagram20228057_1*n_h_i*1_1_2"/>
  <p:tag name="KSO_WM_TEMPLATE_CATEGORY" val="diagram"/>
  <p:tag name="KSO_WM_TEMPLATE_INDEX" val="20228057"/>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76.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5"/>
  <p:tag name="KSO_WM_UNIT_HIGHLIGHT" val="0"/>
  <p:tag name="KSO_WM_UNIT_COMPATIBLE" val="0"/>
  <p:tag name="KSO_WM_UNIT_DIAGRAM_ISNUMVISUAL" val="0"/>
  <p:tag name="KSO_WM_UNIT_DIAGRAM_ISREFERUNIT" val="0"/>
  <p:tag name="KSO_WM_DIAGRAM_GROUP_CODE" val="n1-1"/>
  <p:tag name="KSO_WM_UNIT_TYPE" val="n_h_a"/>
  <p:tag name="KSO_WM_UNIT_INDEX" val="1_1_1"/>
  <p:tag name="KSO_WM_UNIT_ID" val="diagram20228057_1*n_h_a*1_1_1"/>
  <p:tag name="KSO_WM_TEMPLATE_CATEGORY" val="diagram"/>
  <p:tag name="KSO_WM_TEMPLATE_INDEX" val="20228057"/>
  <p:tag name="KSO_WM_UNIT_LAYERLEVEL" val="1_1_1"/>
  <p:tag name="KSO_WM_TAG_VERSION" val="1.0"/>
  <p:tag name="KSO_WM_BEAUTIFY_FLAG" val="#wm#"/>
  <p:tag name="KSO_WM_UNIT_TEXT_FILL_FORE_SCHEMECOLOR_INDEX" val="14"/>
  <p:tag name="KSO_WM_UNIT_TEXT_FILL_TYPE" val="1"/>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28057_1*n_h_i*1_1_3"/>
  <p:tag name="KSO_WM_TEMPLATE_CATEGORY" val="diagram"/>
  <p:tag name="KSO_WM_TEMPLATE_INDEX" val="20228057"/>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2"/>
  <p:tag name="KSO_WM_UNIT_ID" val="diagram20228057_1*n_h_h_i*1_1_1_2"/>
  <p:tag name="KSO_WM_TEMPLATE_CATEGORY" val="diagram"/>
  <p:tag name="KSO_WM_TEMPLATE_INDEX" val="20228057"/>
  <p:tag name="KSO_WM_UNIT_LAYERLEVEL" val="1_1_1_1"/>
  <p:tag name="KSO_WM_TAG_VERSION" val="1.0"/>
  <p:tag name="KSO_WM_BEAUTIFY_FLAG" val="#wm#"/>
  <p:tag name="KSO_WM_UNIT_LINE_FORE_SCHEMECOLOR_INDEX" val="14"/>
  <p:tag name="KSO_WM_UNIT_LINE_FILL_TYPE" val="2"/>
  <p:tag name="KSO_WM_UNIT_TEXT_FILL_FORE_SCHEMECOLOR_INDEX" val="2"/>
  <p:tag name="KSO_WM_UNIT_TEXT_FILL_TYPE" val="1"/>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1"/>
  <p:tag name="KSO_WM_UNIT_ID" val="diagram20228057_1*n_h_h_i*1_1_1_1"/>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n1-1"/>
  <p:tag name="KSO_WM_UNIT_TYPE" val="n_h_h_i"/>
  <p:tag name="KSO_WM_UNIT_INDEX" val="1_1_1_3"/>
  <p:tag name="KSO_WM_UNIT_ID" val="diagram20228057_1*n_h_h_i*1_1_1_3"/>
  <p:tag name="KSO_WM_TEMPLATE_CATEGORY" val="diagram"/>
  <p:tag name="KSO_WM_TEMPLATE_INDEX" val="20228057"/>
  <p:tag name="KSO_WM_UNIT_LAYERLEVEL" val="1_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81.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6"/>
  <p:tag name="KSO_WM_UNIT_HIGHLIGHT" val="0"/>
  <p:tag name="KSO_WM_UNIT_COMPATIBLE" val="0"/>
  <p:tag name="KSO_WM_UNIT_DIAGRAM_ISNUMVISUAL" val="0"/>
  <p:tag name="KSO_WM_UNIT_DIAGRAM_ISREFERUNIT" val="0"/>
  <p:tag name="KSO_WM_DIAGRAM_GROUP_CODE" val="n1-1"/>
  <p:tag name="KSO_WM_UNIT_TYPE" val="n_h_h_a"/>
  <p:tag name="KSO_WM_UNIT_INDEX" val="1_1_1_1"/>
  <p:tag name="KSO_WM_UNIT_ID" val="diagram20228057_1*n_h_h_a*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82.xml><?xml version="1.0" encoding="utf-8"?>
<p:tagLst xmlns:p="http://schemas.openxmlformats.org/presentationml/2006/main">
  <p:tag name="KSO_WM_UNIT_VALUE" val="70*70"/>
  <p:tag name="KSO_WM_UNIT_HIGHLIGHT" val="0"/>
  <p:tag name="KSO_WM_UNIT_COMPATIBLE" val="0"/>
  <p:tag name="KSO_WM_UNIT_DIAGRAM_ISNUMVISUAL" val="0"/>
  <p:tag name="KSO_WM_UNIT_DIAGRAM_ISREFERUNIT" val="0"/>
  <p:tag name="KSO_WM_DIAGRAM_GROUP_CODE" val="n1-1"/>
  <p:tag name="KSO_WM_UNIT_TYPE" val="n_h_h_x"/>
  <p:tag name="KSO_WM_UNIT_INDEX" val="1_1_1_1"/>
  <p:tag name="KSO_WM_UNIT_ID" val="diagram20228057_1*n_h_h_x*1_1_1_1"/>
  <p:tag name="KSO_WM_TEMPLATE_CATEGORY" val="diagram"/>
  <p:tag name="KSO_WM_TEMPLATE_INDEX" val="20228057"/>
  <p:tag name="KSO_WM_UNIT_LAYERLEVEL" val="1_1_1_1"/>
  <p:tag name="KSO_WM_TAG_VERSION" val="1.0"/>
  <p:tag name="KSO_WM_BEAUTIFY_FLAG" val="#wm#"/>
</p:tagLst>
</file>

<file path=ppt/tags/tag83.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以便观者可以准确理解您所传达的信息。"/>
  <p:tag name="KSO_WM_UNIT_NOCLEAR" val="0"/>
  <p:tag name="KSO_WM_UNIT_VALUE" val="104"/>
  <p:tag name="KSO_WM_UNIT_HIGHLIGHT" val="0"/>
  <p:tag name="KSO_WM_UNIT_COMPATIBLE" val="0"/>
  <p:tag name="KSO_WM_UNIT_DIAGRAM_ISNUMVISUAL" val="0"/>
  <p:tag name="KSO_WM_UNIT_DIAGRAM_ISREFERUNIT" val="0"/>
  <p:tag name="KSO_WM_DIAGRAM_GROUP_CODE" val="n1-1"/>
  <p:tag name="KSO_WM_UNIT_TYPE" val="n_h_h_f"/>
  <p:tag name="KSO_WM_UNIT_INDEX" val="1_1_1_1"/>
  <p:tag name="KSO_WM_UNIT_ID" val="diagram20228057_1*n_h_h_f*1_1_1_1"/>
  <p:tag name="KSO_WM_TEMPLATE_CATEGORY" val="diagram"/>
  <p:tag name="KSO_WM_TEMPLATE_INDEX" val="20228057"/>
  <p:tag name="KSO_WM_UNIT_LAYERLEVEL" val="1_1_1_1"/>
  <p:tag name="KSO_WM_TAG_VERSION" val="1.0"/>
  <p:tag name="KSO_WM_BEAUTIFY_FLAG" val="#wm#"/>
  <p:tag name="KSO_WM_UNIT_TEXT_FILL_FORE_SCHEMECOLOR_INDEX" val="5"/>
  <p:tag name="KSO_WM_UNIT_TEXT_FILL_TYPE" val="1"/>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i*1_1_1"/>
  <p:tag name="KSO_WM_TEMPLATE_CATEGORY" val="diagram"/>
  <p:tag name="KSO_WM_TEMPLATE_INDEX" val="20230140"/>
  <p:tag name="KSO_WM_UNIT_LAYERLEVEL" val="1_1_1"/>
  <p:tag name="KSO_WM_TAG_VERSION" val="1.0"/>
  <p:tag name="KSO_WM_BEAUTIFY_FLAG" val="#wm#"/>
  <p:tag name="KSO_WM_DIAGRAM_GROUP_CODE" val="n1-1"/>
  <p:tag name="KSO_WM_UNIT_TYPE" val="n_h_i"/>
  <p:tag name="KSO_WM_UNIT_INDEX" val="1_1_1"/>
  <p:tag name="KSO_WM_UNIT_LINE_FORE_SCHEMECOLOR_INDEX" val="5"/>
  <p:tag name="KSO_WM_UNIT_LINE_FILL_TYPE" val="2"/>
  <p:tag name="KSO_WM_UNIT_TEXT_FILL_FORE_SCHEMECOLOR_INDEX" val="2"/>
  <p:tag name="KSO_WM_UNIT_TEXT_FILL_TYPE" val="1"/>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i*1_1_2"/>
  <p:tag name="KSO_WM_TEMPLATE_CATEGORY" val="diagram"/>
  <p:tag name="KSO_WM_TEMPLATE_INDEX" val="20230140"/>
  <p:tag name="KSO_WM_UNIT_LAYERLEVEL" val="1_1_1"/>
  <p:tag name="KSO_WM_TAG_VERSION" val="1.0"/>
  <p:tag name="KSO_WM_BEAUTIFY_FLAG" val="#wm#"/>
  <p:tag name="KSO_WM_DIAGRAM_GROUP_CODE" val="n1-1"/>
  <p:tag name="KSO_WM_UNIT_TYPE" val="n_h_i"/>
  <p:tag name="KSO_WM_UNIT_INDEX" val="1_1_2"/>
  <p:tag name="KSO_WM_UNIT_FILL_FORE_SCHEMECOLOR_INDEX" val="2"/>
  <p:tag name="KSO_WM_UNIT_FILL_TYPE" val="1"/>
  <p:tag name="KSO_WM_UNIT_LINE_FORE_SCHEMECOLOR_INDEX" val="5"/>
  <p:tag name="KSO_WM_UNIT_LINE_FILL_TYPE" val="2"/>
  <p:tag name="KSO_WM_UNIT_TEXT_FILL_FORE_SCHEMECOLOR_INDEX" val="2"/>
  <p:tag name="KSO_WM_UNIT_TEXT_FILL_TYPE" val="1"/>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i*1_1_1_1"/>
  <p:tag name="KSO_WM_TEMPLATE_CATEGORY" val="diagram"/>
  <p:tag name="KSO_WM_TEMPLATE_INDEX" val="20230140"/>
  <p:tag name="KSO_WM_UNIT_LAYERLEVEL" val="1_1_1_1"/>
  <p:tag name="KSO_WM_TAG_VERSION" val="1.0"/>
  <p:tag name="KSO_WM_BEAUTIFY_FLAG" val="#wm#"/>
  <p:tag name="KSO_WM_DIAGRAM_GROUP_CODE" val="n1-1"/>
  <p:tag name="KSO_WM_UNIT_TYPE" val="n_h_h_i"/>
  <p:tag name="KSO_WM_UNIT_INDEX" val="1_1_1_1"/>
  <p:tag name="KSO_WM_UNIT_FILL_FORE_SCHEMECOLOR_INDEX" val="5"/>
  <p:tag name="KSO_WM_UNIT_FILL_TYPE" val="1"/>
  <p:tag name="KSO_WM_UNIT_SHADOW_SCHEMECOLOR_INDEX" val="5"/>
  <p:tag name="KSO_WM_UNIT_TEXT_FILL_FORE_SCHEMECOLOR_INDEX" val="2"/>
  <p:tag name="KSO_WM_UNIT_TEXT_FILL_TYPE" val="1"/>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i*1_1_1_1"/>
  <p:tag name="KSO_WM_TEMPLATE_CATEGORY" val="diagram"/>
  <p:tag name="KSO_WM_TEMPLATE_INDEX" val="20230140"/>
  <p:tag name="KSO_WM_UNIT_LAYERLEVEL" val="1_1_1_1"/>
  <p:tag name="KSO_WM_TAG_VERSION" val="1.0"/>
  <p:tag name="KSO_WM_BEAUTIFY_FLAG" val="#wm#"/>
  <p:tag name="KSO_WM_DIAGRAM_GROUP_CODE" val="n1-1"/>
  <p:tag name="KSO_WM_UNIT_SUBTYPE" val="d"/>
  <p:tag name="KSO_WM_UNIT_TYPE" val="n_h_h_i"/>
  <p:tag name="KSO_WM_UNIT_INDEX" val="1_1_1_1"/>
  <p:tag name="KSO_WM_UNIT_TEXT_FILL_FORE_SCHEMECOLOR_INDEX" val="14"/>
  <p:tag name="KSO_WM_UNIT_TEXT_FILL_TYPE" val="1"/>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i*1_1_2_1"/>
  <p:tag name="KSO_WM_TEMPLATE_CATEGORY" val="diagram"/>
  <p:tag name="KSO_WM_TEMPLATE_INDEX" val="20230140"/>
  <p:tag name="KSO_WM_UNIT_LAYERLEVEL" val="1_1_1_1"/>
  <p:tag name="KSO_WM_TAG_VERSION" val="1.0"/>
  <p:tag name="KSO_WM_BEAUTIFY_FLAG" val="#wm#"/>
  <p:tag name="KSO_WM_DIAGRAM_GROUP_CODE" val="n1-1"/>
  <p:tag name="KSO_WM_UNIT_TYPE" val="n_h_h_i"/>
  <p:tag name="KSO_WM_UNIT_INDEX" val="1_1_2_1"/>
  <p:tag name="KSO_WM_UNIT_FILL_FORE_SCHEMECOLOR_INDEX" val="5"/>
  <p:tag name="KSO_WM_UNIT_FILL_TYPE" val="1"/>
  <p:tag name="KSO_WM_UNIT_SHADOW_SCHEMECOLOR_INDEX" val="5"/>
  <p:tag name="KSO_WM_UNIT_TEXT_FILL_FORE_SCHEMECOLOR_INDEX" val="2"/>
  <p:tag name="KSO_WM_UNIT_TEXT_FILL_TYPE" val="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i*1_1_2_1"/>
  <p:tag name="KSO_WM_TEMPLATE_CATEGORY" val="diagram"/>
  <p:tag name="KSO_WM_TEMPLATE_INDEX" val="20230140"/>
  <p:tag name="KSO_WM_UNIT_LAYERLEVEL" val="1_1_1_1"/>
  <p:tag name="KSO_WM_TAG_VERSION" val="1.0"/>
  <p:tag name="KSO_WM_BEAUTIFY_FLAG" val="#wm#"/>
  <p:tag name="KSO_WM_DIAGRAM_GROUP_CODE" val="n1-1"/>
  <p:tag name="KSO_WM_UNIT_SUBTYPE" val="d"/>
  <p:tag name="KSO_WM_UNIT_TYPE" val="n_h_h_i"/>
  <p:tag name="KSO_WM_UNIT_INDEX" val="1_1_2_1"/>
  <p:tag name="KSO_WM_UNIT_TEXT_FILL_FORE_SCHEMECOLOR_INDEX" val="14"/>
  <p:tag name="KSO_WM_UNIT_TEXT_FILL_TYPE"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i*1_1_3_1"/>
  <p:tag name="KSO_WM_TEMPLATE_CATEGORY" val="diagram"/>
  <p:tag name="KSO_WM_TEMPLATE_INDEX" val="20230140"/>
  <p:tag name="KSO_WM_UNIT_LAYERLEVEL" val="1_1_1_1"/>
  <p:tag name="KSO_WM_TAG_VERSION" val="1.0"/>
  <p:tag name="KSO_WM_BEAUTIFY_FLAG" val="#wm#"/>
  <p:tag name="KSO_WM_DIAGRAM_GROUP_CODE" val="n1-1"/>
  <p:tag name="KSO_WM_UNIT_TYPE" val="n_h_h_i"/>
  <p:tag name="KSO_WM_UNIT_INDEX" val="1_1_3_1"/>
  <p:tag name="KSO_WM_UNIT_FILL_FORE_SCHEMECOLOR_INDEX" val="5"/>
  <p:tag name="KSO_WM_UNIT_FILL_TYPE" val="1"/>
  <p:tag name="KSO_WM_UNIT_SHADOW_SCHEMECOLOR_INDEX" val="5"/>
  <p:tag name="KSO_WM_UNIT_TEXT_FILL_FORE_SCHEMECOLOR_INDEX" val="2"/>
  <p:tag name="KSO_WM_UNIT_TEXT_FILL_TYPE" val="1"/>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i*1_1_3_1"/>
  <p:tag name="KSO_WM_TEMPLATE_CATEGORY" val="diagram"/>
  <p:tag name="KSO_WM_TEMPLATE_INDEX" val="20230140"/>
  <p:tag name="KSO_WM_UNIT_LAYERLEVEL" val="1_1_1_1"/>
  <p:tag name="KSO_WM_TAG_VERSION" val="1.0"/>
  <p:tag name="KSO_WM_BEAUTIFY_FLAG" val="#wm#"/>
  <p:tag name="KSO_WM_DIAGRAM_GROUP_CODE" val="n1-1"/>
  <p:tag name="KSO_WM_UNIT_SUBTYPE" val="d"/>
  <p:tag name="KSO_WM_UNIT_TYPE" val="n_h_h_i"/>
  <p:tag name="KSO_WM_UNIT_INDEX" val="1_1_3_1"/>
  <p:tag name="KSO_WM_UNIT_TEXT_FILL_FORE_SCHEMECOLOR_INDEX" val="14"/>
  <p:tag name="KSO_WM_UNIT_TEXT_FILL_TYPE"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i*1_1_4_1"/>
  <p:tag name="KSO_WM_TEMPLATE_CATEGORY" val="diagram"/>
  <p:tag name="KSO_WM_TEMPLATE_INDEX" val="20230140"/>
  <p:tag name="KSO_WM_UNIT_LAYERLEVEL" val="1_1_1_1"/>
  <p:tag name="KSO_WM_TAG_VERSION" val="1.0"/>
  <p:tag name="KSO_WM_BEAUTIFY_FLAG" val="#wm#"/>
  <p:tag name="KSO_WM_DIAGRAM_GROUP_CODE" val="n1-1"/>
  <p:tag name="KSO_WM_UNIT_TYPE" val="n_h_h_i"/>
  <p:tag name="KSO_WM_UNIT_INDEX" val="1_1_4_1"/>
  <p:tag name="KSO_WM_UNIT_FILL_FORE_SCHEMECOLOR_INDEX" val="5"/>
  <p:tag name="KSO_WM_UNIT_FILL_TYPE" val="1"/>
  <p:tag name="KSO_WM_UNIT_SHADOW_SCHEMECOLOR_INDEX" val="5"/>
  <p:tag name="KSO_WM_UNIT_TEXT_FILL_FORE_SCHEMECOLOR_INDEX" val="2"/>
  <p:tag name="KSO_WM_UNIT_TEXT_FILL_TYPE" val="1"/>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i*1_1_4_1"/>
  <p:tag name="KSO_WM_TEMPLATE_CATEGORY" val="diagram"/>
  <p:tag name="KSO_WM_TEMPLATE_INDEX" val="20230140"/>
  <p:tag name="KSO_WM_UNIT_LAYERLEVEL" val="1_1_1_1"/>
  <p:tag name="KSO_WM_TAG_VERSION" val="1.0"/>
  <p:tag name="KSO_WM_BEAUTIFY_FLAG" val="#wm#"/>
  <p:tag name="KSO_WM_DIAGRAM_GROUP_CODE" val="n1-1"/>
  <p:tag name="KSO_WM_UNIT_SUBTYPE" val="d"/>
  <p:tag name="KSO_WM_UNIT_TYPE" val="n_h_h_i"/>
  <p:tag name="KSO_WM_UNIT_INDEX" val="1_1_4_1"/>
  <p:tag name="KSO_WM_UNIT_TEXT_FILL_FORE_SCHEMECOLOR_INDEX" val="14"/>
  <p:tag name="KSO_WM_UNIT_TEXT_FILL_TYPE" val="1"/>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f*1_1_4_1"/>
  <p:tag name="KSO_WM_TEMPLATE_CATEGORY" val="diagram"/>
  <p:tag name="KSO_WM_TEMPLATE_INDEX" val="20230140"/>
  <p:tag name="KSO_WM_UNIT_LAYERLEVEL" val="1_1_1_1"/>
  <p:tag name="KSO_WM_TAG_VERSION" val="1.0"/>
  <p:tag name="KSO_WM_BEAUTIFY_FLAG" val="#wm#"/>
  <p:tag name="KSO_WM_UNIT_SUBTYPE" val="a"/>
  <p:tag name="KSO_WM_UNIT_PRESET_TEXT" val="点击此处添加正文，文字是您思想的提炼，请言简意赅的阐述您的观点。"/>
  <p:tag name="KSO_WM_UNIT_NOCLEAR" val="0"/>
  <p:tag name="KSO_WM_UNIT_VALUE" val="39"/>
  <p:tag name="KSO_WM_DIAGRAM_GROUP_CODE" val="n1-1"/>
  <p:tag name="KSO_WM_UNIT_TYPE" val="n_h_h_f"/>
  <p:tag name="KSO_WM_UNIT_INDEX" val="1_1_4_1"/>
  <p:tag name="KSO_WM_UNIT_TEXT_FILL_FORE_SCHEMECOLOR_INDEX" val="13"/>
  <p:tag name="KSO_WM_UNIT_TEXT_FILL_TYPE" val="1"/>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n_h_h_a*1_1_4_1"/>
  <p:tag name="KSO_WM_TEMPLATE_CATEGORY" val="diagram"/>
  <p:tag name="KSO_WM_TEMPLATE_INDEX" val="20230140"/>
  <p:tag name="KSO_WM_UNIT_LAYERLEVEL" val="1_1_1_1"/>
  <p:tag name="KSO_WM_TAG_VERSION" val="1.0"/>
  <p:tag name="KSO_WM_BEAUTIFY_FLAG" val="#wm#"/>
  <p:tag name="KSO_WM_UNIT_ISCONTENTSTITLE" val="0"/>
  <p:tag name="KSO_WM_UNIT_ISNUMDGMTITLE" val="0"/>
  <p:tag name="KSO_WM_UNIT_PRESET_TEXT" val="预设标题"/>
  <p:tag name="KSO_WM_UNIT_NOCLEAR" val="0"/>
  <p:tag name="KSO_WM_DIAGRAM_GROUP_CODE" val="n1-1"/>
  <p:tag name="KSO_WM_UNIT_TYPE" val="n_h_h_a"/>
  <p:tag name="KSO_WM_UNIT_INDEX" val="1_1_4_1"/>
  <p:tag name="KSO_WM_UNIT_TEXT_FILL_FORE_SCHEMECOLOR_INDEX" val="5"/>
  <p:tag name="KSO_WM_UNIT_TEXT_FILL_TYPE" val="1"/>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h_i*1_1"/>
  <p:tag name="KSO_WM_TEMPLATE_CATEGORY" val="diagram"/>
  <p:tag name="KSO_WM_TEMPLATE_INDEX" val="20230140"/>
  <p:tag name="KSO_WM_UNIT_LAYERLEVEL" val="1_1"/>
  <p:tag name="KSO_WM_TAG_VERSION" val="1.0"/>
  <p:tag name="KSO_WM_BEAUTIFY_FLAG" val="#wm#"/>
  <p:tag name="KSO_WM_DIAGRAM_GROUP_CODE" val="n1-1"/>
  <p:tag name="KSO_WM_UNIT_TYPE" val="h_i"/>
  <p:tag name="KSO_WM_UNIT_INDEX" val="1_1"/>
  <p:tag name="KSO_WM_UNIT_FILL_FORE_SCHEMECOLOR_INDEX" val="5"/>
  <p:tag name="KSO_WM_UNIT_FILL_TYPE" val="1"/>
  <p:tag name="KSO_WM_UNIT_SHADOW_SCHEMECOLOR_INDEX" val="5"/>
  <p:tag name="KSO_WM_UNIT_TEXT_FILL_FORE_SCHEMECOLOR_INDEX" val="2"/>
  <p:tag name="KSO_WM_UNIT_TEXT_FILL_TYPE" val="1"/>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140_3*h_i*1_2"/>
  <p:tag name="KSO_WM_TEMPLATE_CATEGORY" val="diagram"/>
  <p:tag name="KSO_WM_TEMPLATE_INDEX" val="20230140"/>
  <p:tag name="KSO_WM_UNIT_LAYERLEVEL" val="1_1"/>
  <p:tag name="KSO_WM_TAG_VERSION" val="1.0"/>
  <p:tag name="KSO_WM_BEAUTIFY_FLAG" val="#wm#"/>
  <p:tag name="KSO_WM_DIAGRAM_GROUP_CODE" val="n1-1"/>
  <p:tag name="KSO_WM_UNIT_TYPE" val="h_i"/>
  <p:tag name="KSO_WM_UNIT_INDEX" val="1_2"/>
  <p:tag name="KSO_WM_UNIT_LINE_FORE_SCHEMECOLOR_INDEX" val="5"/>
  <p:tag name="KSO_WM_UNIT_LINE_FILL_TYPE" val="2"/>
  <p:tag name="KSO_WM_UNIT_SHADOW_SCHEMECOLOR_INDEX" val="5"/>
  <p:tag name="KSO_WM_UNIT_TEXT_FILL_FORE_SCHEMECOLOR_INDEX" val="2"/>
  <p:tag name="KSO_WM_UNIT_TEXT_FILL_TYPE" val="1"/>
</p:tagLst>
</file>

<file path=ppt/theme/theme1.xml><?xml version="1.0" encoding="utf-8"?>
<a:theme xmlns:a="http://schemas.openxmlformats.org/drawingml/2006/main" name="26_BasicWhite">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127000" algn="l" defTabSz="821690" rtl="0" fontAlgn="auto" latinLnBrk="0" hangingPunct="0">
          <a:lnSpc>
            <a:spcPct val="100000"/>
          </a:lnSpc>
          <a:spcBef>
            <a:spcPts val="0"/>
          </a:spcBef>
          <a:spcAft>
            <a:spcPts val="0"/>
          </a:spcAft>
          <a:buClrTx/>
          <a:buSzTx/>
          <a:buFontTx/>
          <a:buNone/>
          <a:defRPr kumimoji="0" sz="1600" b="0" i="0" u="none" strike="noStrike" cap="none" spc="0" normalizeH="0" baseline="0">
            <a:ln>
              <a:noFill/>
            </a:ln>
            <a:solidFill>
              <a:srgbClr val="000000"/>
            </a:solidFill>
            <a:effectLst/>
            <a:uFillTx/>
            <a:latin typeface="+mn-lt"/>
            <a:ea typeface="+mn-ea"/>
            <a:cs typeface="+mn-cs"/>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71437" tIns="71437" rIns="71437" bIns="71437" numCol="1" spcCol="38100" rtlCol="0" anchor="ctr">
        <a:spAutoFit/>
      </a:bodyPr>
      <a:lstStyle>
        <a:defPPr marL="0" marR="0" indent="0" algn="ctr" defTabSz="821690" rtl="0" fontAlgn="auto" latinLnBrk="0" hangingPunct="0">
          <a:lnSpc>
            <a:spcPct val="100000"/>
          </a:lnSpc>
          <a:spcBef>
            <a:spcPts val="0"/>
          </a:spcBef>
          <a:spcAft>
            <a:spcPts val="0"/>
          </a:spcAft>
          <a:buClrTx/>
          <a:buSzTx/>
          <a:buFontTx/>
          <a:buNone/>
          <a:defRPr kumimoji="0" sz="3000" b="0" i="0" u="none" strike="noStrike" cap="none" spc="0" normalizeH="0" baseline="0">
            <a:ln>
              <a:noFill/>
            </a:ln>
            <a:solidFill>
              <a:srgbClr val="FFFFFF"/>
            </a:solidFill>
            <a:effectLst/>
            <a:uFillTx/>
            <a:latin typeface="+mn-lt"/>
            <a:ea typeface="+mn-ea"/>
            <a:cs typeface="+mn-cs"/>
            <a:sym typeface="Helvetica Neue Medium"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71437" tIns="71437" rIns="71437" bIns="71437" numCol="1" spcCol="38100" rtlCol="0" anchor="ctr">
        <a:spAutoFit/>
      </a:bodyPr>
      <a:lstStyle>
        <a:defPPr marL="0" marR="0" indent="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C9F754DE-2CAD-44b6-B708-469DEB6407EB-1">
      <extobjdata type="C9F754DE-2CAD-44b6-B708-469DEB6407EB" data="ewoJIkZpbGVJZCIgOiAiMjc1NTEzNzM0NjM1IiwKCSJHcm91cElkIiA6ICIxMzAxOTkyODA3IiwKCSJJbWFnZSIgOiAiaVZCT1J3MEtHZ29BQUFBTlNVaEVVZ0FBQWpJQUFBSW9DQVlBQUFCemdRR2tBQUFBQVhOU1IwSUFyczRjNlFBQUlBQkpSRUZVZUp6czNYZDRWRlgrUC9EM3pDUXpreklodlpHUVVGS0FJQkNRSGtMSEVCQ2xMdWlpQlB5S3E0aW9LRVZBOExlS0tEWUVjVVZoQlZkRkJhVkpMNkhYS0NTMEFKa2trTjRuWlZKbTV2ZEh3c2lZU1NYSnpTWHYxL1BzUHM4OXQ1elBwZVh0dmZlY0l6RVlEQVlRRVJFUmlaQlU2QUtJaUlpSTZvdEJob2lJaUVTTFFZYUlpSWhFaTBHR2lJaUlSSXRCaG9pSWlFU0xRWWFJaUloRWkwR0dpSWlJUkl0QmhvaUlpRVNMUVlhSWlJaEVpMEdHaUlpSVJJdEJob2lJaUVTTFFZYUlpSWhFaTBHR2lJaUlSSXRCaG9pSWlFU0xRWWFJaUloRWkwR0dpSWlJUkl0QmhvaUlpRVNMUVlhSWlJaEVpMEdHaUlpSVJJdEJob2lJaUVTTFFZYUlpSWhFaTBHR2lJaUlSSXRCaG9pSWlFU0xRWWFJaUloRWkwR0dpSWlJUkl0QmhvaUlpRVNMUVlhSWlJaEVpMEdHaUlpSVJJdEJob2lJaUVTTFFZYUlpSWhFaTBHR2lJaUlSSXRCaG9pSWlFU0xRWWFJaUloRWkwR0dpSWlJUkl0QmhvaUlpRVNMUVlhSWlJaEVpMEdHaUlpSVJJdEJob2lJaUVTTFFZYUlpSWhFaTBHR2lJaUlSSXRCaG9pSWlFU0xRWWFJaUloRWkwR0dpSWlJUkl0QmhvaUlpRVRMUXVnQ2lJaUltalBmNlVGQ2w5QmsxQnVpaFM2aHpoaGtpSWlJYWlER0gvQjFKZGJBeGxkTFJFUkVKRm9NTWtSRVJDUmFEREpFUkVRa1dnd3lSRVJFSkZvTU1rUkVSQ1JhRERKRVJFUWtXZ3d5UkVSRUpGb01Na1JFUkNSYURESkVSRVFrV2d3eVJFUkVKRm9NTWtSRVJDUmFEREpFUkVRa1dnd3lSRVJFSkZvTU1rUkVSQ1JhRERKRVJFUWtXZ3d5UkVSRUpGb01Na1JFUkNSYUZrSVhRRVJFMUJDU05XbEl6VTlIVkhKTWcxODdLamtHM1QwNk4vaDE2Y0V4eUJEUlErRmsvQVVjaWp1QjJNdzQyTXB0Y0RuMW10QWxQWFM2dUFVZ3Y2UVFmazV0TWJ4OUNIcDdkeGU2SkFCQWZra0JObHpjZ3AraWR6VmFIMUhKMFF3eXpSU0REQkdKM29ySU5TZ29LVUtnY3p1RSt2YUdqMzFyb1V0NmFNWG4zRVZDemwxc3Y3WVBSOVduOFViSUM0TFdrNnhKdzV4ZFM1R1NuNDVuZ3llaXUwZFFnd2NPM3hOQmlBaWUzS0RYcEliRGIyU0lTTlFXN1Y4SkZ4dEhQTmZ6SHdqeDdjVVEwOGg4N0ZzanhMY1hubi8wS1RnbzdiRGs0Q3BCNjNrdmNnMDB4UVg0Tkh3WklvSW5OOHVuSm5jems1R2RuMlBTcGs1TmdLWW8zNlR0WnZKdGFFdTBKbTJ4U2JkUVhGWmkwblkxOFRwMGVwMXhXNmZYNFdyaTlRYXVXandZWkloSXRGWkVya0U3QjI4TWJ4OGlkQ2t0MGtpL1VIamJ1ZU9EWStzRTZmLzNHNGZ4UjNJTVh1NDd2VmtHR0FCSXo4dkU0UG1qOE5qaWNkQWI5QUNBbUlSckdMd2dIRlBlanpBZUZ4bDlBc01XUG83WjYrWVoyL1pGSGNMd1JXUHgrdnBGeHJZTit6Y2piTWw0ck5qeWtiRnQxZGJWQ0ZzeUhsL3YrN1lKN3FqNVlaQWhJbEU2R1g4ZUJTVkZHTjZCSVVaSUkvMUNrVjJVaTlNSkY1dTg3MlB4WjlIZTBRZGgvb09idk8vYVVsb3E0TzdnRGkvbjFwQkt5bi9rMmxtcjRHem5DQjlYYitOeFRpcEh0TEt4UXh1WHY5cWM3WnhnWjYyQ3QvTmZUeGs5blR4Z3JiQ0MxMzF0M2k1ZXNGWll3ZFBSb3dudXFQbVJHQXdHZzlCRkVCSFYxVHVIUDBVN0IyK0UrUFlTdXBRVzcyamNhU1RrSldOUjZPd203WGZTRHkrZ20wZG5MQXg5cVZINzhaMGVCUFdHNkVidG96a1E2MzN5aVF3UmlkTE5MRFhhOEh1WVpzSEgzZ3MzTTlSTjNtOUtmanJjVlM1TjNpODFMd3d5UkNSS05uSnJmdGpiVFBnNmVNRmFyaFM2REdxaEdHU0lTSlNpVTF2dUtJM202REovUDBnZ0RESkVSRVFrV2d3eVJFUkVKRm9NTWtSRVJDUmFEREpFUkVRa1dnd3lSRVJFSkZvTU1rUkVSQ1JhRERKRVJFUWtXZ3d5UkVSRUpGb01Na1JFUkNSYUZrSVhRRVFrSnVxVWVKeStjZzREdXZTRGw0c25ZdUt2d2QzZUJVNnRuR3A5alpTc05MZzd1aHEzTllVYTdEcXpEK0Y5UmtKbFpkc1laZE1EOHAwZUpIUUpWQVVHR1NLaU9vaTlHNGUxTzliRHc5a2RIazV1V1BIRFI4ak15Y1NzTVRNd3BtOFlKQkpKdGVmSEphc3hjOVZMbURSb0hKNGZIUUVBaUxwMUdXdTNmNFY4YlFGbWhrMXJpdHVnT2hEaml0QXRDVjh0RVJIVmdVSXVCd0RvZERySXBESjg5dUpLZEdrWGhBOS8rZ3pMTnEybzlseTlRWStWV3o2QlRxL0hvSzREak8wRHUvU0R2NWNmZm83Y2hwejgzRWF0bitoaHd5QkRSRlFIU3N2eUlGT21Ld01BT05qYTQvM25sdUdWOFM5aXdzQW5xajEzOC80ZkVLTytoZ2tEbjBDQXQ3L0p2aGxoMDFDb0xjS0tIejZHd1dCb25PS0pIa0o4dFVSRVZPR0xIVjlqMi9FZDFSNmpOK2dBQUN0Ly9BUWYvclRhN0RHekhwK0JjZjNIbUxTZHZub2VYKy9aaExZZVBwZzVxdkxybzc2ZEhzV29Yc094Kyt4K2JOejNIYWFQZkxxZWQwSFVzakRJRUJGVktDMHJoYlpFaS9EZUl5RzNrSnM5SnE4b0R3Y3ZIa1ZnRzMrMDkyaG45aGhmdHpZbTI3ZVM0ckI4MHdwWUtaUjQ1OW5GVU1xVlpzOTdaZnlMaUVtNGpnMTdOa05sWlZ2akV4NGlZcEFoSXFyaytkRVJzTGR0WlhiZm5mUWtITHg0RkgwNzljWlRReWZWZUsyNFpEWG1makVmaGRwQ3ZCUHhGdHE0ZWxWNXJGS3V4THNSU3pGbnpSdjRiTnM2M01sSXdzdFB6b0pVd3E4QWlLckN2eDFFUkhWZ3JiUUNBQlJxQzAzYTczMHpjNy9MdDJQd3l0cjV5TW5QeFp0VDVpSWtxRitOMS9kMmFZM1BaMzhBRDBjM2JEMjJIZi82ZEM2dXhGOXZtT0tKSGtKOElrTkV0VkpVcXNYbDFPdklLTXhFVm1FT1N2U2xRcGZVYUlwS3RaQnJUVjh0U1NRU1dDbVVzTEd5QVZBKzk4djlWdi82SmRRcDhWZzBkUjVjSFZ5dzY4eGVyUHBwTmZSNlBWNmJPQnRoanc2dmRmK2VUcDVZL2RLSFdMWnBCUzdIeFdEV0ozTXdNL3daVEJzMjVjRnZyaEhOMmJXMHlmdE15VTl2OGo2cGVXR1FJYUpxSGJoMUhQdHVSdUowNGtXaFMybDBlb01lQURCNStUT1Y5c2t0NVRpd2Nqc1VGbkxZS20yUXBjazI3c3NyMUdEMzJYMndzMWJCWG1VUEFIQ3pkNEZTcnNUOEthOGlJVFVSbXcvOFdLZGFBcnc3WVBYc0QvRGo0Vi93NjRtZGVLekhNUHgyY2hlK1AvVHpBOXloS1RzYkZmNHo5N01HdTE1VWNreURYYXUya2pXcFRkNG5OUzhNTWtSazF2SDRzMWg5ZWlPU05XbDR4TDBqSW9Jbm80dDdJTnhzbmVGbDV5RjBlUmk0ZmtLRFgxTmJYQVNnZkNpMFRDb3p0dTg5ZndEWm1oemp0ck85TTlKek00emIyNDd2UUhGSk1hYU9qb0Rjd2hJQTBETWdHRDh1M2dpWlJJYTN2bGxlNTFvbUR4cUhSd042WU1xUWlaZ1EraVFzWlJZb0t0R2FCS2dIcGRmckd1eGFBQkE1cytGQ1ZtME1YRDhCM1QwNDQyNUx4eUJEUkpYOEVyTWJuNTc2Qm9ITzdmSFdvSmZSeFMxUTZKS2FSRUZ4RVN4a0ZuaG14RlNUOWd1eGYwQmJyRFZ1dXp1NElWcDlCUUNRcGNuR2xxTmI0ZW5rZ1RGOVI1bWNkMis1Z1QzdmJUTzIzYzFLeG93UC9vWEpnOGRqK29qS1E2eFRzMVB4ek1wWnNGSllHZHNzWmVYL1ZQOWowSGo4WTlENEI3eExvb2NMZ3d3Um1maiswbS80NHV3bWpQUUx4YUxRMlVLWDA2UTBoZm13czdHcjFLNHRMWVpTK1ZldzZPRFpGcWV2bmtWR2JnWSsvKzByYUFyek1YL0txOGFuTVg5bmZkKzV1UlZQZGxvN2VaaTAzM052aVFOcmVlVjlSRlFaZ3d3UkdaMUt2SUF2em03Q21NQmhtRGRnbHREbE5MbjR0QVE0cVJ3cXRlY1g1Y05XYVdQYzl2ZnFBQUQ0ejY3LzRsRFVVUXpxRmxLckVVa0FjQ1d4ZkFSU0I4KzJadmRyUzhxZi9DZ1Y1dWVhSVNKVEhINU5SQUNBcktJY3ZIM29ZL1R3N05JaVE0eW1TSVBNM0N6NGU3V3Z2SzlBQTVYVlgwR21oMzgzeUtReTdEbTNIeTcyem5oMS9FdkdmUm4zZlR0anpyRkxKMkd0dElLZnQ1L1ovUVVWdzdxdEZYd2lRMVFiRERKRUJBRDQrc0lQS05XVjRhM0JjNFF1UlJBWFkvOEVBQVMyQ1RCcHo4blBSWlltRzA1MlRzYTI0dEppMkZZRW05Y256RGFaUEcvdXVvVlk5TTB5czMxY3VCR0Y2NG14Q0gxa0FCUlZ6QnljWDFRQUFGQlVNZnN2RVpuaXF5VWlRbUZwRVhaZFA0UnhuY0xnWkdVdmREbUNPQmgxRkFEUXc2ODdkcDdlZzV0SnQyR2pzTWFGMkNnQVFMQmZkd0NBT2lVQjg3NWNoTnlDUEFEQW52TUgwYmR6YndEbGsrTGRUVTlDcDcrRklRREkxR1RqM2U5WFFXNWhpYW5WekFpY25GVStuTmhKMVRKL0g1b2ozK2t0WjJTVWVrTzAwQ1hVR1lNTUVlR28rZ3owQmowbUJvVUxYWW9na2pLVGNETDZOSUk3ZElXWGl5Zk9YRHVIcmNlMkF5Z2ZNVFMyZnppR0JZZGkvNFVqK1BpWHoxRlNWb0szcHkzQWtVdkhjZmlQU0xpMGNzYXNNUkc0R244ZFpib3lCTFF4WGRuNlRub1MzdmpxTGFUblpHRDJrOC9EeDlYYmJCMWx1akljdUhnRUVva0U3YXBZeDRtRUljWWY4SFVsMXNER0lFTkVPSEw3Rk5xMGFnMFBsYXZRcFFoaTdmYXZVVkpXaXZHaFl3RUE0MFBHWW5UdngxQmNWZ0licFRWa1VobFdidmtVTzAvOURpOFhUN3c5YlFIOHZmelFLN0Fuc3ZQS2gxL3Z1M0FRcFdYbHN4MzM4T3NHb1B4N2wxK08vNFpOKzM5QWNVa3hab1JOdzhTQlR3SUFORVg1V0xMeDMzQlVPUmhITC8xNUt4cnFsSGlFOXg1aGRrUVRFVlhHSUVORXVKRjVHOEV0ZUdLeFBvRTlJWkZJVEVZZUtlUUtLT1FLNC9ZVC9VWkJaV1dMaUpGUEc5dHRyV3l3Nm9YM3NPWElWdXc5ZndCNUJScU1IL0VFZkZ5OVVWU3N4ZlNWczVDU25RWVhlMmU4L3N3aTlPM1V5M2c5bFpVdEV0SVNjZW5XWlpSV3JOUGtxSExBay8zSDRQblJFVTEwNTBUaXh5QkRSTWd2TG9DOVZlWDVVMXFLMFgzRE1EUjRjTFhIK0h2NXdkK3I4a2dqdVlVbG5oNDJHVThQbTJ6U2JxVlFZdjdVMTZCT1RVQjRyeEZRV0NvcW5mdkwwczBBQUlQQkFKMWVCd3NaLzBrbXFpdityU0VpRk90S1lDTzNGcm9NUVZrMXdyd3R3UjI2SXJoRDF4cVBrMGdrRERGRTljVGgxMFJFUkNSYURESkVSRVFrV2d3eVJFUkVKRm9NTWtSRVJDUmFEREpFSkVwQmJwVm56eVhoOFBlRGhNSWdRMFNpVkZCU2lQaWN1MEtYUVFEVTJYZFFWS29WdWd4cW9SaGtpRWlVL0p6YUlvRkJwbG1JejdrRGZ5Y3VxVURDWUpBaElsRWExajRFVjlKdkNsMEdBYmlhZmhQRDJ3OFF1Z3hxb1Joa2lFaVUrbmgzaDczU0RudGpJNFV1cFVYYmZmMHduRzJjME5PcjVvbi9pQm9EZ3d3UmlkYThrRmxJekV2R250aWpRcGZTSXUyK2NSaXBCUmw0dGY5emd2VGYxYjBUb3BKaUJPbWJtZzhHR1NJU3RlVkRYME91Vm9NdnovMFBSK05PUTUxOVIraVNIbXJxN0RzNEduY2FhODlzUmtGSkVaWU9tU3RZTFg1T2JYRXJTNDM4a2dMQmFpRGhjWEVQSWhLOWVTR3pjQ1l4Q2dkdm44Q2h1Rk93dGxUaWN1cDFvY3Q2NkhSeEMwUmhhUkg4bk5waVF1Y3d3VjhuVFF3S3grODNEbVBoL3BYNExIeVpvTFdRY0Joa2lPaWgwTnU3TzNwN2R4ZTZER3BDSGlwWFRPOHhDWitmM29pRisxZGlZZWlMc0pYYkNGMFdOVEVHR1NJaUVxMUpRYU1CQUJzdWJNR2tIMTVBQjZlMjZPN1J1Y0g3aVVxT2FaVHIwb05qa0NFaUlsR2JGRFFhSVQ2OXNPSGlGaVJyMHJEaDRwWUc3eU1xT1pwQnBwbGlrQ0VpSXRIelVMbGlZZWhMalhKdDN4TkJpQWllM0NqWHBnZkhVVXRFUkVTTjZHNW1Nckx6YzB6YTFLa0owQlRsbTdUZFRMNE5iWW5wVWcreFNiZFFYRlppMG5ZMThUcDBlcDF4VzZmWDRXcGl5LzI0blVHR2lJaW9rYVRuWldMdy9GRjRiUEU0NkExNkFFQk13alVNWGhDT0tlOUhHSStMakQ2QllRc2Z4K3gxODR4dCs2SU9ZZmlpc1hoOS9TSmoyNGI5bXhHMlpEeFdiUG5JMkxacTYycUVMUm1Qci9kOTJ3UjMxUHp3MVJJUkVWRWpVVm9xNE83Z0RwZFd6cEJLeXA4ZDJGbXI0R3puQ0I5WGIrTnhUaXBIdExLeFF4dVh2OXFjN1p4Z1o2MkN0M05yWTV1bmt3ZXNGVmJ3dXEvTjI4VUwxZ29yZURwNk5NRWROVDhTZzhGZ0VMb0lJaExXd1BVVDhHendSSDRIUUdTRzcvUWdxRGRFQzExR294UHJmZkxWRWhFUkVZa1dnd3dSRVJHSkZvTU1FUkVSaVJhRERCRVJFWWtXZ3d3UkVSR0pGb01NRVJFUmlSYUREQkVSRVlrV2d3d1JFUkdKRm9NTUVSRVJpUmFEREJFUkVZa1dnd3dSRVJHSkZvTU1FUkVSaVJaWHZ5WWlJcXFCNy9RZ29VdWdLakRJRUJFUlZVT01LMEszSkh5MVJFUkVSS0xGSUVORVJFU2l4U0JEUkVSRW9zVWdRMFJFUktMRklFTkVSRVNpeFNCRFJFUkVvc1VnUTBSRVJLTEZJRU5FUkVTaXhTQkRSRVJFb3NVZ1EwUkVSS0xGSUVORVJFU2l4U0JEUkVSRW9zVWdRMFJFUktMRklFTkVSRVNpeFNCRFJFUkVvc1VnUTBSRVJLTEZJRU5FUkVTaXhTQkRSRVJFb3NVZ1EwUkVSS0xGSUVORVJFU2l4U0JEUkVSRW9zVWdRMFJFUktMRklFTkVSRVNpeFNCRFJFUkVvc1VnUTBSRVJLTEZJRU5FUkVTaXhTQkRSRVJFb3NVZ1EwUkVSS0xGSUVORVJFU2laU0YwQVVSRVJNMlo3L1Fnb1V0b011b04wVUtYVUdjTU1rUkVSRFVRNHcvNHVoSnJZT09ySlNJaUloSXRCaGtpSWlJU0xRWVpJaUlpRWkwR0dTSWlJaEl0QmhraUlpSVNMUVlaSWlJaUVpMEdHU0lpSWhJdEJoa2lJaUlTTFFZWklpSWlFaTBHR1NJaUloSXRCaGtpSWlJU0xRWVpJaUlpRWkwR0dTSWlJaEl0QmhraUlpSVNMUVlaSWlJaUVpMEdHU0lpSWhJdEJoa2lJaUlTTFF1aEN5QWlJbW9JeVpvMHBPYW5JeW81cHNHdkhaVWNnKzRlblJ2OHV2VGdHR1NJNktGd012NENEc1dkUUd4bUhHemxOcmljZWszb2toNDZYZHdDa0Y5U0NEK250aGplUGdTOXZic0xYUklBSUwra0FCc3Vic0ZQMGJzYXJZK281R2dHbVdhS1FZYUlSRzlGNUJvVWxCUWgwTGtkUW4xN3c4ZSt0ZEFsUGJUaWMrNGlJZWN1dGwvYmg2UHEwM2dqNUFWQjYwbldwR0hPcnFWSXlVL0hzOEVUMGQwanFNRURoKytKSUVRRVQyN1FhMUxENFRjeVJDUnFpL2F2aEl1Tkk1N3IrUStFK1BaaWlHbGtQdmF0RWVMYkM4OC8raFFjbEhaWWNuQ1ZvUFc4RjdrR211SUNmQnErREJIQms1dmxVNU83bWNuSXpzOHhhVk9uSmtCVGxHL1NkalA1TnJRbFdwTzIyS1JiS0M0ck1XbTdtbmdkT3IzT3VLM1Q2M0ExOFhvRFZ5MGVEREpFSkZvckl0ZWduWU0zaHJjUEVicVVGbW1rWHlpODdkenh3YkYxZ3ZULys0M0QrQ001QmkvM25kNHNBd3dBcE9kbFl2RDhVWGhzOFRqb0RYb0FRRXpDTlF4ZUVJNHA3MGNZajR1TVBvRmhDeC9IN0hYempHMzdvZzVoK0tLeGVIMzlJbVBiaHYyYkViWmtQRlpzK2NqWXRtcnJhb1F0R1krdjkzM2JCSGZVL0RESUVKRW9uWXcvajRLU0lnenZ3QkFqcEpGK29jZ3V5c1hwaEl0TjN2ZXgrTE5vNytpRE1QL0JUZDUzYlNrdEZYQjNjSWVYYzJ0SUplVS9jdTJzVlhDMmM0U1BxN2Z4T0NlVkkxcloyS0dOeTE5dHpuWk9zTE5Xd2R2NXI2ZU1uazRlc0ZaWXdldStObThYTDFncnJPRHA2TkVFZDlUODhCc1pJaEtsZzdkUElOQzVuZEJsRUlDT0x1MXhNTzRFK3JRSmJ0SitiMmFxMGEyWlBvbTVSMlZsaThpVnY1dTBlVHUzeHJsUGpwcTBkZmJwaUQ4L1AyblNGdHkrS3k2dE9XWFNOako0S0s2c08yZlNOaVYwQXFhRVRtakFxc1dGVDJTSVNKUnVacW5SaHQvRE5Bcys5bDY0bWFGdThuNVQ4dFBocm5KcDhuNnBlV0dRSVNKUnNwRmI4OFBlWnNMWHdRdldjcVhRWlZBTHhTQkRSS0lVbmRweVIyazBSNWY1KzBFQ1laQWhJaUlpMFdLUUlTSWlJdEZpa0NFaUlpTFJZcEFoSWlJaTBXS1FJU0lpSXRGaWtDRWlJaUxSWXBBaElpSWkwV0tRSVNJaUl0RmlrQ0VpSWlMUjRxS1JSRVIxb0U2Sngra3I1ekNnU3o5NHVYZ2lKdjRhM08xZDROVEtxZGJYU01sS2c3dWpxM0ZiVTZqQnJqUDdFTjVuSkZSV3RvMVJOajBnMytsQlFwZEFWV0NRSVNLcWc5aTdjVmk3WXowOG5OM2g0ZVNHRlQ5OGhNeWNUTXdhTXdOaitvWkJJcEZVZTM1Y3Nob3pWNzJFU1lQRzRmblJFUUNBcUZ1WHNYYjdWOGpYRm1CbTJMU211QTJxQS9XR2FLRkxvR3J3MVJJUlVSMG81SElBZ0U2bmcwd3F3MmN2cmtTWGRrSDQ4S2ZQc0d6VGltclAxUnYwV0xubEUrajBlZ3pxT3NEWVByQkxQL2g3K2VIbnlHM0l5Yzl0MVBxSkhqWjhJa05FVkFkS3kvSWdVNllyQXdBNDJOcmovZWVXWWV2eEhmRDM2bER0dVp2My80QVk5VFZNQ2gySEFHOS9rMzB6d3FiaHphOFdZOFVQSCtPOUdVdXJmTEtUVzVDSHVXdm5QOUE5OU9yWUU3TXFuZ1lSaVIyRERCRlJoUzkyZkkxdHgzZFVlNHplb0FNQXJQenhFM3o0MDJxeng4eDZmQWJHOVI5ajBuYjY2bmw4dldjVDJucjRZT2FveXErUCtuWjZGS042RGNmdXMvdXhjZDkzbUQ3eWFiUFgxdWwxdUpPUlZKdmJxVktIdk93SE9wK29PV0dRSVNLcVVGcFdDbTJKRnVHOVIwSnVJVGQ3VEY1UkhnNWVQSXJBTnY1bzc5SE83REcrYm0xTXRtOGx4V0g1cGhXd1Vpanh6ck9Mb1pRcnpaNzN5dmdYRVpOd0hSdjJiSWJLeWhZVEJqNVI2UmhIbFFQMnZmOXJIZStNNk9IRklFTkU5RGZQajQ2QXZXMHJzL3Z1cENmaDRNV2o2TnVwTjU0YU9xbkdhOFVscXpIM2kva28xQmJpbllpMzBNYlZxOHBqbFhJbDNvMVlpamxyM3NCbjI5YmhUa1lTWG41eUZxUVNmczVJVkJYKzdTQWlxZ05ycFJVQW9GQmJhTkorNzV1WisxMitIWU5YMXM1SFRuNHUzcHd5RnlGQi9XcTh2cmRMYTN3Kyt3TjRPTHBoNjdIdCtOZW5jM0VsL25yREZFLzBFT0lUR1NLcWxhSlNMUzZuWGtkR1lTWXlDN05ScXEvOGcvdGhVVlNxaFZ4cittcEpJcEhBU3FHRWpaVU5nUEs1WCs2Myt0Y3ZvVTZKeDZLcDgrRHE0SUpkWi9aaTFVK3JvZGZyOGRyRTJRaDdkSGl0Ky9kMDhzVHFsejdFc2swcmNEa3VCck0rbVlPWjRjOWcyckFwRDM1empXak9ycVZOM21kS2ZucVQ5MG5OQzRNTUVWWHJ3SzNqMkJ0N0ZHZnVSQWxkU3FQVEcvUUFnTW5MbjZtMFQyNHB4NEdWMjZHd2tNTldhWU1zelY4ZnpPWVZhckQ3N0Q3WVdhdGdyN0lIQUxqWnUwQXBWMkwrbEZlUmtKcUl6UWQrckZNdEFkNGRzSHIyQi9qeDhDLzQ5Y1JPUE5aajJBUGNXZE9JU281cDhqNlROYWxOM2ljMUx3d3lSR1RXOGZoeldIMTZBNUkxYVhqRXZTTWlnaWVqaTNzZzNHeWQ0V1huSVhSNUdMaCtRb05mVTF0Y0JLQjhLTFJNS2pPMjd6MS9BTm1hSE9PMnM3MHowbk16ak52Ymp1OUFjVWt4cG82T2dOekNFZ0RRTXlBWVB5N2VDSmxFaHJlK1dWN25XaVlQR29kSEEzcGd5cENKbUJENkpDeGx6ZitmNjhpWlB6ZHBmd1BYVDBCM0Q4NjQyOUkxLzc4WlJOVGtmbzdaaGM5T2JVQ2djM3U4TmVobGRIRUxGTHFrSmxGUVhBUUxtUVdlR1RIVnBQMUM3Qi9RRm11TjIrNE9ib2hXWHdFQVpHbXlzZVhvVm5nNmVXQk0zMUVtNTkxYmJtRFBlOXVNYlhlemtqSGpnMzloOHVEeG1ENmk4aERyMU94VVBMTnlGcXdVVnNZMk1ZUVlJcUh3YndjUm1maiswbS80NHV3bWpQUUx4YUxRMlVLWDA2UTBoZm13czdHcjFLNHRMWVpTK1ZldzZPRFpGcWV2bmtWR2JnWSsvKzByYUFyek1YL0txOGFuTVg5bmZkKzV1UlZQZGxvN2VaaTAzM052SWp4cmVlVjlSRlFaZ3d3UkdaMUt2SUF2em03Q21NQmhtRGRnbHREbE5MbjR0QVE0cVJ3cXRlY1g1Y05XYVdQY3ZqZUQ3MzkyL1JlSG9vNWlVTGVRV28xSUFvQXJpZVVqa0RwNHRqVzdYMXRTL3VSSHFUQS8xd3dSbWVMd2F5SUNBQlNWYWZIMm9ZL1J3N05MaXd3eG1pSU5Nbk96NE8vVnZ2SytBZzFVVm44Rm1SNyszU0NUeXJEbjNINjQyRHZqMWZFdkdmZGwzUGZ0akRuSExwMkV0ZElLZnQ1K1p2Y1hWQXpydGxid2lReFJiVERJRUJFQUlDb3BHcVc2TXJ3MWVJN1FwUWppWXV5ZkFJREFOZ0VtN1RuNXVjalNaTVBKenNuWVZseGFETnVLWVBQNmhOa21rK2ZOWGJjUWk3NVpacmFQQ3plaWNEMHhGcUdQRElDaWlwbUQ4NHNLQUFDS0ttYi9KU0pUZkxWRVJBQ0EyQXcxeG5jZUJTY3JlNkZMRWNUQnFLTUFnQjUrM2JIejlCN2NUTG9ORzRVMUxzU1dEenNQOXVzT0FGQ25KR0RlbDR1UVc1QUhBTmh6L2lENmR1NE5vSHhTdkx2cFNlajB0ekFFQUptYWJMejcvU3JJTFN3eHRab1pnWk96eW9jVE82a3Evejc4Zm00L0x0Mktmb0M3TlBXdngyZENaYTFxc09zOXJIeW50NXlSVWVvTkRmZm5xNmt3eUJBUkRCWC9QekVvWE9CS2hKR1VtWVNUMGFjUjNLRXJ2Rnc4Y2ViYU9Xdzl0aDFBK1lpaHNmM0RNU3c0RlBzdkhNSEh2M3lPa3JJU3ZEMXRBWTVjT283RGYwVENwWlV6Wm8ySndOWDQ2eWpUbFNHZ2plbksxbmZTay9ER1YyOGhQU2NEczU5OEhqNnUzbWJyS05PVjRjREZJNUJJSkdoblpoMm5TN2Vpc2V2TTNnYTc3K2tqbjJhUXFTVXgvb0N2SzdFR05nWVpJZ0lNQnJSUzJzRkQ1U3AwSllKWXUvMXJsSlNWWW56b1dBREErSkN4R04zN01SU1hsY0JHYVEyWlZJYVZXejdGemxPL3c4dkZFMjlQV3dCL0x6LzBDdXlKN0x6eTRkZjdMaHhFYVZrcEFLQ0hYemNBNWQrNy9ITDhOMnphL3dPS1M0b3hJMndhSmc1OEVnQ2dLY3JIa28zL2hxUEt3VGg2NmM5YjBWQ254Q084OXdpekk1cG1qWm1CZjQ1b3VObDluVm81TnRpMWlJVENJRU5FZ0FSd3NxNDhXcWVsNkJQWUV4S0p4R1Rra1VLdWdFS3VNRzQvMFc4VVZGYTJpQmo1dExIZDFzb0dxMTU0RDF1T2JNWGU4d2VRVjZEQitCRlB3TWZWRzBYRldreGZPUXNwMldsd3NYZkc2ODhzUXQ5T3ZZelhVMW5aSWlFdEVaZHVYVVpweFRwTmppb0hQTmwvREo0ZkhXRzJ6bFkyZG1obFpuZzRVVXZHSUVORWdBRlFXaXBxUHU0aE5icHZHSVlHRDY3MkdIOHZQL2g3VlI1cEpMZXd4TlBESnVQcFlaTk4ycTBVU3N5ZitoclVxUWtJN3pVQ0NqTy92cjhzM1F3QU1CZ00wT2wxc09ERWQwUjF4cjgxUkFTSlJOTGlaNCsxYW9SNVc0STdkRVZ3aDY0MUhpZVJTQmhpaU9xSnc2K0pxSUpFNkFLSWlPcU1RWWFJaUloRWkwR0dpSWlJUkl0QmhvaUlpRVNMUVlhSVJDbklyZkxzdVNRYy9uNlFVQmhraUVpVUNrb0tFWjl6VitneUNJQTYrdzZLU3JWQ2wwRXRGSU1NRVltU24xTmJKRERJTkF2eE9YZmc3MVI1U1FXaXBzQWdRMFNpTkt4OUNLNmszeFM2REFKd05mMG1ocmNmSUhRWjFFSXh5QkNSS1BYeDdnNTdwUjMyeGtZS1hVcUx0dnY2WVRqYk9LR25WODBUL3hFMWhvZGlLc25mYnh6R21UdFJ1SjJWQ0hWT290RGxVQXZnYSsrTjlvNXQwTXU3TzhMOEJnbGRUb3MxTDJRV2xoeGNoVDJ4Ui9HWVg2alE1YlE0dTI4Y1JtcEJCcFlPbVN0SS8xM2RPeUVxS1FZSUZxUjdhaVpFSFdTeWkzTHgvckcxT0psd1FlaFNxSVZSNTVTSDVvTzNUK0NZK2d3V0RId1JLb1d0MEdXMVNNdUh2b1lQanEzRGwrZitoMERuZHZDeDk0S3ZnNWZRWlQyMDFObDNFSjl6QnpGcE4rRmk0eWhZaUFIS3Y1UGFFM3NZK1NVRnNKWGJDRllIQ1V1MFFlYkMzVXRZZHZnVDVHanpoQzZGV3JqajhlZnc3TmJYc0hUd0szakV2YVBRNWJSSTgwSm00VXhpRkE3ZVBvRkRjYWRnYmFuRTVkVHJRcGYxME9uaUZvakMwaUw0T2JYRmhNNWhncjlPbWhnVWp0OXZITWJDL1N2eFdmZ3lRV3NoNFlnMnlPeTRmb0FoaHBxTjlJSk1iTDN5TzRPTWdIcDdkMGR2Nys1Q2wwRk55RVBsaXVrOUp1SHoweHV4Y1A5S0xBeDlrVTltV2lCUkJwbUR0NDdqME8yVFFwZEJaT0xRN1pNSThlbUZvUnk5UWRSa0pnV05CZ0JzdUxBRmszNTRBUjJjMnFLN1IrY0c3eWNxT2FaUnJrc1BUcFJCNXRjbEdqWU5BQUFnQUVsRVFWU3IrNFF1Z2Npc1g2L3VZNUFoYW1LVGdrWWp4S2NYTmx6Y2dtUk5HalpjM05MZ2ZVUWxSelBJTkZPaURESXArV2xDbDBCa0Z2OXNFZ25EUStXS2hhRXZOY3ExZlU4RUlTSjRjcU5jbXg2YzZPYVIwZWwxU0MvSUVyb01Jck15Q3JKUXB0Y0pYUVlSTlNOM001T1JuWjlqMHFaT1RZQ21LTitrN1dieWJXaExUSmQ2aUUyNmhlS3lFcE8ycTRuWG9idnYzeG1kWG9lcmlTMzM0M2JSQlJtWlZBYTlRUzkwR1VSbTZReDZXRWhsUXBkQlJNMUVlbDRtQnM4ZmhjY1dqelArN0lwSnVJYkJDOEl4NWYwSTQzR1IwU2N3Yk9Iam1MMXVuckZ0WDlRaERGODBGcSt2WDJSczI3Qi9NOEtXak1lS0xSOFoyMVp0WFkyd0plUHg5YjV2bStDT21oOVJ2bG9pSWlJU0E2V2xBdTRPN25CcDVReXBwUHpaZ1oyMUNzNTJqdkJ4OVRZZTU2UnlSQ3NiTzdSeCthdk4yYzRKZHRZcWVEdTNOclo1T25uQVdtRUZyL3ZhdkYyOFlLMndncWVqUnhQY1VmTWpNUmdNQnFHTHFLdUI2eWNJWFFKUmxTSm4vaXgwQ1hVMmNQMEVkUFhvaE5YaHk0VXVoYWpaOFowZUJQV0dhS0hMYUhSaXZVL1J2Vm9pSWlJaXVvZEJob2lJaUVTTFFZYUlpSWhFaTBHR2lJaUlSSXRCaG9pSWlFU0xRWWFJaUloRWkwR0dpSWlJUkl0QmhvaUlpRVNMUVlhSWlJaEVpMEdHaUlpSVJJdEJob2lJaUVTTFFZYUlpSWhFaTZ0ZkV4RVIxY0IzZXBEUUpWQVZHR1NJaUlpcUljWVZvVnNTdmxxaUJ5YVZTR0VoWlNZbUlxS214eUJUQy8zYTljUHpJUzlBS3VFdmx6bmR2WVB4OWJTTmVHUEVmRmpXSTlCSUlJR1BvMCs5K3A3NjZGTjRlY2hjUE9yVHk5aG1wN1RqN3hVUlVRdkIvNHl1UWFCN1I4d2UvQXFrRWlrVWxrcXNPZndwZEFhOWNiK04zQnBTaWF6ZTF6ZkFnUHppZkpPMklNOGdlTFR5clBIYzdNSnNuSTgvQng5SEg4anFFU0R5aXpWSTA2UUJBR1FTR2R6czNLczlQcXNnRTlveWJhWDJQbTM3UW1taGhLMUNoVko5V1oxcXNMZXl4OHRENXFLRHF4K1dibCtFdU15NE9wM2YxYnM3ZkIxOWNTY3JBZWZpejhMSzBncHZqMTZPb3RJaXJEbnlPWkp5NzlicGVrUkVKQzRNTWpXNGxuSVZwMjZmUlAvMkE5Qy9YWDlJSU1IcXc1OUFYeEZtbG94ZURsOUgzM3BmWDF1bXhUTWJuelpwRytRL0JDRWRCdFpjVytvMW5JOC9oemRITG9LVGpXT2QrejUyTXhLZkgva01BT0JvNDRpUEozNWE3ZkVmN0YrSjgvRm5UZG9zcEJibzRkT3o0bnBINjF4RFNWa0puR3ljb0pESjhmcUlON0h3MXplUlc1UmI1K3ZjRStBV0NCZVZHK1F5UzZ3WTl3RytPL010OWw3WlUrL3JFUkZSODhZZ1V3dHJqcXlHU3FuQ0k2MjdvbCs3ZmpBWTlGaDkrRk1ZWUdqVWZuZGMzbzdiNmJjcXRUdmJ1dUNwWG4rRm44dEpsMkNuVkprY1kyVnBqWTd1SGFFejZQSG5uU2l6MTFkWDhmUWp1ekFiZWtQNXZVbWxVamhZMlZmc3FYeS9qN1IrQkRaeUc1VHB5M0RxOXNuYTNKYUp3dEpDZkh6Z1E3d3o5bDA0Mnpoajd0RFhzWHpYVW1OUXJLcy83a1JoOGZhRmVHWG9xL0N3ODBCRXY1a0lkTytFVHc5OVZLL3JFUkZSODhZZ1V3czZndzZyRG55QVpXUCtIM3dkZmRHN2JSLzhIck1Mc1dteFdMSG4zL1g2MExXYmQzZk03UDkvMVI1ekxlVmFwU2NnQU9EcjZHc1NaTDQ0K25tbFk0SzlnOUhSdlNOU2NwUHgvdDczNmxUYnZGOWVoYVpZQXdEbzZ0VU5DeDk3Q3dDUWtCV1BsZU5Xd2MzT3pYanN2VmRhTXFrTWE2YXNxM1VmTDN6M2Z5Z3NMUVFBcUxQVStPYmtlc3dLK1JjNnVuZkVQM3BPd2YvT2ZWZW5tdStuem96RHdtMXZZczdRdWVqbTFSMVhram5pZ0lqb1ljVWdVMHZhVWkxVzduMFhTOEtYWStPcGJ4Q2JGZ3VnL09sRmZlUnA4Mm84eHNuR0VaNnRXbGRxZDFhNTFuanV2VzlzNHJQaTYxN2NmYnA2ZFFNQTNNbEpSSm9tRFFvTEJaUVd5a3JIU1NBeDIxNFZpY1IwKy9EMVF3ajI3b0ZldnIzeGVOY25jRDMxT2k0a25LOTMzWVdsaFhoLzczdm8wN1lQVHRialNSRVJFWWtEZzB3MS92dnNaa2dsTW54eWNCVXVKSnhIWmtFV1h2djVGWlRWOFlQVytvcm9ON1BXeDhwbGNwT1JPcTN0dlFBQXlibEpaZ09HdVk5MnplbFdFV1F1SkZ3QUFDemJ1UVF5YWZuSHpYM2I5Y2RUdlo1R1FVa0JGdjc2Sm5SNlhhM3JMU3dwcXRUMm4rTmZJc0F0RUZLcHpQaHIvRWpycnRVKzhiSzJ0QVlBZU5xM1JyQjNqMHI3dGFYRnh2Yll0QnZHSjAxRVJQUndZSkNwaHFWTURwbEVDc2w5QWFHcFFnd0FuRkdmUmtwdWNxVjJPNnRXR093L3hLVHRnL0Vmd2QzTXFLUHgzU2RnZlBjSmxkcG5icHBlNHc5MUp4c25ZeUM2RUYvK2RDU3JNTXU0UDdoTmVVQTRlZXNFVXZKU2FyaWJtbW0wZWZqazBFZEkwNlFpSXo4REFEQjd5Q3V3VTZocU9CTUk2VEN3eGcrazM5bTlETkZKbHgrNFRpSWlhajRZWkpxeHlOaklLcitSK1h1UXVTYzVMN25hRDJWZFZXNjFudXVscTFkM0FFQmVzUWF4YVRkTTlublllYUNqZThlS09vOFkyeVdRUUNxUlFHOHcxT3RqNkN2Sk1TYmJpVmtKc0ZIWW1EM1czc29lOWhVZkltY1g1U0MzS0tmYWEydExhL2NVaW9pSXhJTkJwaDdhT0xUQjIyUCtYNTNPV2ZUcm0wak9xL3gwcFRwU2lRUXlNeE83U2FSVlQvYTIrTGVGeGljdFVva1VFc0JrM3B1UEpuNksxbWErdXpIbjNtdWxQeEl1VmdwSFF3S0hBUUNTY3BOdzQ3NlFNM3ZJSytqZnJqOTJSKy9DZjA5dnFGVS8xVm0rYTZuWmRrdXBCVmFPLzhnWVpQYkYvSTZ0Zi96eXdQMFJFWkc0TU1qVWcxUWloWTNjdWs3blNPb3gwK3hydytiVitaejdmVHp4TTdqYnVkZnFOZExmU1NWU0JMWHVBZ0NWUHJxVnkrUVlIREFVUVBsSHV2VmxxN0JGR3pNeitpWm1KMEpUdzhmUVk3czlDYzlhVEJwSVJFUVBOd2FaQjFCUVVvajM5NzViN1RHTFJpMkJRaWF2MS9XcitvR3V0RlNpblhQN2VsMnp0anE0K3NGR2JvTVNYU24rK05zOE5BUDlRcUZTMkVKbjBPSFlmYStWNnNyZk5RQnZqbHhRcWYyamd4L2lUTnpwS3M5enQzUEgySzVQQWdCS2RLV1F5eXdCQUowOU9pUG1iNittaUlqbzRjWWc4d0IwQmgydXAxNnI5aGhEUFNaMmkwMjdBYWxVaHAyWHR1TjJocmtKOFp3eHRkYy9rWlRUZU5QdnQzRm9Bd0FvS1N1dU5Hb29MR2dVQU9CaXdrVmsxL0JkU25WS2RNVkl6MDgzYmp2Yk9rTUNTVFZuQURLSkZDOE9laGx5bVJ6bjRzL0JSZVVDWDBkZjlHblhENU43VHNHSlc4ZnhSZVJhbE9wSzZsMFhFUkdKQjROTU03VDN5cDVxcDlYUHlNL0FaNGMrcnZFNmtvckpXdXJ6MGUzUkc0Y3hLaWdjcmUyOThHemZDT05TQnRhVzF2Q3k5d1pRUHFuZmY1L2RiSEtlWmNYVGtSR2RSbUpJNEZDejEwN05TOFViVzE5RGRGSTBYdnJoQldQN2Y1L2RYT05jTkpNZm5RcC9WMzlveTdUWWNISTkzcWg0b2lPVlNHR0FBZjNiRDRDYm5UcyszUDkrdmVmNGVWQUR2Nm84U3F5NU04Q0FPN2xKUXBkQlJGUm5ERExOeUlpT0kvRkV0L0YxUG0vZUwzUE50aXNzRkFDQTRucU0xaW5WbCtHYmsrdXhlTlRiQ09rd0VIdXYvSTdZdEZpVGlld3NwUlpWam9DeWtGcFVPZi9MdmJycTZwSFdYZkg0STJNQkFOK2YreDh5Q3pLTiswN2VPbzRVVFNyK0Zmb1NPcmgwd0x0UHZJOFA5NzJQVzJhZWFGRmxFb2tFQmtQakxybEJSTlFZR0dTYUVTdTVkYjBXZjVSVzhTR3hsYVVWU3ZWbGRWNlIrcDdvcEdoY1RycU1McDVkTUs3N1JMeS85MTBVbGhSaDdrOXpxanpubjMyZVFiQjNNSTdHSHNHdmYyd3plMHladnJUT3RYaTJhbzA1UStaQ0Fnbit1Qk9GUFRHN0t4MXo4dFp4NUJabTQ3WGhiOExSMmhGTHg3eUROWWMvd3hsMTFkL2JOSWJJNTM1dTB2NGF3c0QxRStCdFg3dlJiRVJFelFtRFREUHkyNS9ic1BQU2IyYjNmVERoWTdSdTFSb3YvTy8vS3MyWG9qUHpIWTZEbFQwVUZncGtGR1E4VUUzN3IreEZGODh1Nk9yVkRhMnNXaUczS0JkSnVWVi9tMU5VV2o1amIwRnhRYlhIMVlXZDBnNExIbHNFVzRVdGNvcHlzTmJNMmxMM3hDVEhZTm5PeGNZVndWOForaW8ybi9rV3U2SjNOa2d0UkVUVXZOUjlUREExS3AxQkR6KzNBTXdjOER4Qy9RZERaOUNiQkJWOXhmYjkvek9ualpNdkFDQXV3L3dLMTdYMTU1MC9vRFBvSUpOSUVlQVdXSzlyeUdXVzk2MmdYVGRLQ3lYZUdMRUFyaXBYbE9uTDhPbWhqNUZibEZ2dE9mRlo4Vmk4ZlNHUzg1SWhsVWd4cmMremVMYnY5Qm8vSkNZaUl2RmhrSGtBTW9rVTNnN2UxZjZ2UHZQSCtMbjRZVWpBVUxSeDlLMTNiVDE5SGdVQWFFc3JyMmxVRjlveUxWSnl5NWNmOEhid050bjNXT2RSbUQxNERscFp0YXJ5ZkVkclI3dzk1di9oeGNGVnY0NnFpdEpTaVFWaGI4SFAxUThBOFBXSjlaVm0vcTFLWmtFRzN0NnhHSW5aaVFDQXNNN2hlRzM0UEZqV2N5ZzhFUkUxVDN5MTlBQnM1RGI0Y0h6Tm80ZnF5bFpoQ3dEUWFDcy9lZmozRSsrYkRPbE8xNlJoMmE2bCtPN3NKbGhiV2tGYldnU1ZRb1VCSFVJQWxLOUJwTEJRWUYza0doU1VGT0w3czkvQlJtNWRwNENUWFppTjF2YXRZVy90WUd4elZibGl5cU5Ub2JSUUlyc3dHNXZQZkd2MjNHN2UzZEcrWXM2YllZSERjZURhL2xyMWFXVnBoUVZoYnlIQU5RQUFzT1B5ZGh5NmZxRFdOUU5BVGxFTzN0NjVHRytGTFVGYjUzYXdWYWdncWNjSUxpSWlhcjRZWkpvaHU0b25ISGxtSnNOenRuRXkyYjYzNHZSWjlSbGoyd3Y5WjhMYTBocDNjaEpoWjJXUFhyNjk0ZXZVRnA4Y1hJVnpadFp1cW9sS1diNW80LzJqV3Y0djVBVW9MWlRJeU0vQXp4ZTJWSG51b2VzSDhhaHZMd1I3OThEVVh2L0VoWVR6dFJvVzdXN25ibHhLNGVDMUExVUdwWnJrRitkaithNjNNYTN2czloMCtyOG8wZFg5UTJNaUltcStHR1FlUUY2eEJzOXRtdDdnMS9XcWVJVXpOR0FZRGwwN0NKMUJaOXozNGcremtIZmZOeUw2KzhLRmhkUUNNL3JQUlA5Mi9WRmNWb3hQRDM2TWdwSUN6QjM2T3Z4Yy9iRHM4WDlqMCttTjFjNVJBd0Rlam0wUW42bUd6cUJEbjdiOTRGT3hqRUJxeFFyWHd6dU9RQmZQOHVVTDFwLzREN1JsMVEvdlhuLzhTM3c0NFJQWXlLMHh2ZThNZkhUd3d4cC9EZUl5NDdCMHgySU1DUnlDVGFmckYyTHVLU3d0eExySXRROTBEU0lpYXA0WVpPb2hzekFMbTg5OGkrS3k0a2E1L3IxdlVkbzZ0OE5UdlovR3Q2Zi9hOXhYcGlzeisxUWh5RE1JLyt6ekxId2RmVkdtTDhPYW82dVJrSjBBQUZpMmN6RWkraitISVFGREVkRnZKdHE1ZE1ENlkrdXFISlk5dWVjVUJQN3R3OTdpc21LY3VuMFNQbzQrbU5ibldRREE4VnZIRUpWNHNjYjd5U3pJd28vbnY4ZjB2alBRdTIwZmRQWHFpai92L0ZuamVYZHlFazN1bllpSTZPOFlaT3BCbzgzRGpzdmJHK1hhYlozYndjclNDdG1GMlREQWdQQ2dNWkJLTEtxY0s2WnYyMzRJNnhKdS9KWWt0eWdYbngzK0JORkpsNDNIbE9yTDhPV3hMM0FuK3c2ZTd2MVBEUEliQkdjYlo3eXorMjJ6MTR5K2U5a2t5S1RucCtQTFkxK2dxTFFJUzBZdmcxd21SM1poTmphYy9Mclc5N1h2eWw0TUNSZ0dIMGNmUE50M0JsNy9lYTdKazZiZXZuMk1FK1cxVWxiOThUQVJFZEg5R0dRRUlyczM2KzNmdmozdDQ5c0hBSEQ1N2lYc2lkbU5SYU9XSXF4eldKWFhLZEdWd00vRkQyWDZNaHk1Y1JqZm4vc08rY1g1Wm8vZEZiMEQ2ZmxwZUQ3a0JmejY1OVlxcjNua3hpRkVKVjZBVkNxRHBpZ1B5WG5KQUlEL0d6QUxIblllQUlBdkl0ZFUyWTg1ZW9NZUcwOTlnNlhoeStEWnloUERPNDNBbnBqZkFRQzlmSHRqenRDNXh1SFJUL1g2SjI2azNZQTZzK2FoNDhWbHhkQ1dhZXM5NlI4UkVZa2JnNHhBZkNvV1pTeTZiL1NRWEdhSkFYNERBUURSU1pkeEsrTVdsdTljZ3JuRFhvZTduVHNBWVA1aml4Q1ZlQkUzVXE4anF5QVRzV2szOFBIQlZiaVpGb3Vzd3F3cSs1TkFBZ3VaSmE0a3gyRHg5a1V3R1BUd2NmUkJTbDVLcFZkazJsS3R5V0tPOS94MDRRZTQycmtoT1RjSmY5NzV3MncvenJiT0FHQjIwY1lyeVRFNEgzOFdsakk1VHQ0NkFRQUk5dTZCT1VQbVFpYVI0WHo4V1dRWDVtQjR4eEY0ZS9SeWJEejFEWTdjT0Z6bFBRSEFrdTJMcXQxUFJFUVBOd2FaUnFTd1VLQi8reEFVbDJsUlhGYUNrckppNlBSbGFPdmNEbUZCNFFDQWhLeDQ0L0VqTzRYQjJjWVpPb01PRnhMT0F3RFVXV3E4dWZWMVBONTFMQjdyUEFwdG5kcWlyVlBiU24zcERYcVU2c3VnMSt1TWkwUktKVkpJSlZMSXBCYVFtWGsxcFRmbzhkem1pRnAvNjVOZGxJTi83MTRPQzZrTU1va1VvZjZEa1ZPWWc4TFNRaGowZWdTMTdtSjh4WldtU1RON2piVkgxNkNncEFBQTBNbWpNK1lPZXgwV1VndkVaY2JoMDBPZlFHL1F3OXV4RFFMZEF2SEN3QmN4dHV1VE9IN3pHTlNaY2NqSVQ0ZTJWSXN5dlE0R2c3N1N5dUlTaVJRU2lSUlNpUVF5cVF3U2liUzgxb3Axbnl4a0ZzaklUMGRHL29QTmRreEVSTTBIZzB3aktpa3J3VE45bm9YU3N1b1ZuVTNXREtwWWtmRml3a1dUMXpiYU1pMjJYUGdSMi83WWh1QTJ3ZWppK1FqYU9QbkEyY1lGS3FVdDVESTVwQklwRkRJNUlLdDlmZkdaNmpxOUhnTEtWMG0rOXhwblVzOHBabWZzTFNvdE1oa09mcjk3SVFZQUxHVVdrTXNzVVZCU2dJOE9mSUNTaXFjNC8yL1gyM2lxOXoveFdPZFI4R3psaVVrOUp0ZXB4dXJNLy9VTkJoa2lvb2NJZzB3ak1zQ0EyeG0zRU9EZTBlU0ppQUVHM00yNWcxK2lmc0hGKzBiOUhMcTJIeE9DSjJML1ZmUERvMHQxSlRnVGR4cG40a3dYUVd4dDd3VWZKMTk0MkhuQTJkWVpyYXhhd1ZhcGdyV2xOUlFXQ2xqSUtsYWlyZ2hLQnIwZU9vT3V5ckJSVzNFWnQrSGdIV3pjMXBacEVaOFpqKy9PZkd0MkRweS8rL1BPbjdpV2NoVTdMKzh3ZVlKVHFpL0R4bE1ic0R0NkZ3YjZoU0xRdlJPY2JaM2hZT1VBQzVsRitkT1dlaXczY0MzbEt1SXlidGY1UENKcTJYeW5Cd2xkUXBOUmI0Z1d1b1E2a3hqdW4rVk1KQWF1bnlCMENmVnk3MVdQN3I3WFAzOFg2amNJUjJPUE5IRmxEMDRxa1VKZnhicFAxVkVwVk5BVWErclZuMHdpQlNSU1NBQklKQkpJSUlFQkJoZ01GYis2QmozMEJnUDBCbjJWdjk2TklYS21PRmUvN3VyUkNhdkRsd3RkQ2xHejR6czlTSlEvNE90S3JQZkpKekpOU0cvUTEvakRYb3doQmtDOVFneUFlb1dZZS8zVnQwOGlJbnA0Y05GSUlpSWlFaTBHR1NJaUloSXRCaGtpSWlJU0xRWVpJaUlpRWkwR0dTSWlJaEl0QmhraUlpSVNMUVlaSWlJaUVpMEdHU0lpSWhJdEJoa2lJaUlTTFFZWklpSWlFaTBHR1NJaUloSXRCaGtpSWlJU0xRWVpJaUlpRWkwR0dTSWlJaEl0VVFhWmppNStRcGRBWkJiL2JCSVJOUzFSQmhrL0oxK2hTeUF5aTM4MmlZaWFsb1hRQmRUSDZJQmgySG45SVBRR3ZkQ2xFQmxKSlZJOEhqaEM2REtJV3F4a1RScFM4OU1SbFJ6VDROZU9TbzVCZDQvT0RYNWRlbkNpRERLQkx1MHhPbUFvdGwvYkwzUXBSRWJqT29YQjM3bXQwR1cwV0NmakwrQlEzQW5FWnNiQlZtNkR5Nm5YaEM3cG9kUEZMUUQ1SllYd2MycUw0ZTFEME51N3U5QWxBUUR5U3dxdzRlSVcvQlM5cTlINmlFcU9acEJwcGtRWlpBQmdaczhwT0JwM0dybkZHcUZMSVlLenRTTm05dnlIMEdXMFdDc2kxNkNncEFpQnp1MFE2dHNiUHZhdGhTN3BvUldmY3hjSk9YZXgvZG8rSEZXZnhoc2hMd2hhVDdJbURYTjJMVVZLZmpxZURaNkk3aDVCRFI0NGZFOEVJU0o0Y29OZWt4cU9LTCtSQVFCN3BSMytOMmsxQnZnOEtuUXAxTUwxYTlNRC94My9NYXd0cllRdXBVVmF0SDhsWEd3YzhWelBmeURFdHhkRFRDUHpzVytORU45ZWVQN1JwK0NndE1PU2c2c0VyZWU5eURYUUZCZmcwL0JsaUFpZTNDeWZtdHpOVEVaMmZvNUptem8xQVpxaWZKTzJtOG0zb1MzUm1yVEZKdDFDY1ZtSlNkdlZ4T3ZRNlhYR2JaMWVoNnVKMXh1NGF2RVFiWkFCQUpYQ0Z1OE9meE1MUWwvQzBIYjk0V3Z2TFhSSjFFTDQybnRqU0x0K1dERHdSYXdZc1FBcWhZM1FKYlZJS3lMWG9KMkRONGEzRHhHNmxCWnBwRjhvdk8zYzhjR3hkWUwwLy91TncvZ2pPUVl2OTUzZUxBTU1BS1RuWldMdy9GRjRiUEU0NDNlZE1RblhNSGhCT0thOEgyRThMakw2QklZdGZCeXoxODB6dHUyTE9vVGhpOGJpOWZXTGpHMGI5bTlHMkpMeFdMSGxJMlBicXEyckViWmtQTDdlOTIwVDNGSHpJOXBYUy9jTDh4dUVNTDlCUXBkQlJFM29aUHg1RkpRVVllb2pEREZDR3VrWGluVm52OFBwaEl2bzB5YTRTZnMrRm44VzdSMTlFT1kvdUVuN3JRdWxwUUx1RHU1d2FlVU1xYVQ4MllHZHRRck9kbzd3Y2YzclA3NmRWSTVvWldPSE5pNS90VG5iT2NIT1dnVnY1NytlTW5vNmVjQmFZUVd2KzlxOFhieGdyYkNDcDZOSEU5eFI4L05RQkJraWFua08zajZCUU9kMlFwZEJBRHE2dE1mQnVCTk5IbVJ1WnFyUnJaaytpYmxIWldXTHlKVy9tN1I1TzdmR3VVK09tclIxOXVtSVB6OC9hZElXM0w0ckxxMDVaZEkyTW5nb3JxdzdaOUkySlhRQ3BvUk9hTUNxeFVYVXI1YUlxT1c2bWFWR0czNFAweXo0Mkh2aFpvYTZ5ZnROeVUrSHU4cWx5ZnVsNW9WQmhvaEV5VVp1elE5N213bGZCeTlZeTVWQ2wwRXRGSU1NRVlsU2RHckxIYVhSSEYzbTd3Y0poRUdHaUlpSVJJdEJob2lJaUVTTFFZYUlpSWhFaTBHR2lJaUlSSXRCaG9pSWlFU0xRWWFJaUloRWkwR0dpQURBdUE0TUVaR1lNTWdRRVFDZ3FGUmI4MEZFUk0wTWd3d1JBUUJ5dExsQ2wwQkVWR2RjTkpLSUFBQVpCZGtvS3RYQ3lwSlR6VmRIblJLUDAxZk9ZVUNYZnZCeThVUk0vRFc0Mjd2QXFaVlRyYStSa3BVR2QwZFg0N2FtVUlOZFovWWh2TTlJcUt4c0c2TnNla0MrMDRPRUxvR3F3Q0JEUkFBQUF3eUlTbzVHdnpZOWhTNmxXWXU5RzRlMU85YkR3OWtkSGs1dVdQSERSOGpNeWNTc01UTXdwbThZSkJKSnRlZkhKYXN4YzlWTG1EUm9ISjRmSFFFQWlMcDFHV3UzZjRWOGJRRm1oazFyaXR1Z09sQnZpQmE2QktvR2d3d1JBUUJhS2UzdzQrVWREREkxVU1qbEFBQ2RUZ2VaVkliUFhseUpGZDkvakE5Lytnd1hiLzZKdDZjdHFQSmN2VUdQbFZzK2dVNnZ4NkN1QTR6dEE3djBnNytYSDM2TzNJWUpJV05oYjl1cTJoclcvUFlsOG9zS0grZytKb1UraWJZZXZnOTBEYUxtZ0VHR2lBQUFQVHlEY1BqMktleThmZ0NqQTRZSlhVNnpwYlFzRHpKbHVqSUFnSU90UGQ1L2JobTJIdDhCZjY4TzFaNjdlZjhQaUZGZnc2VFFjUWp3OWpmWk55TnNHdDc4YWpGVy9QQXgzcHV4dE5vbk8vc3ZIRUdXSnZ1QjdpTzBhd2lEREQwVUdHU0lDQURnWSsrRmdiNjk4ZUh4LzZDVjBnNGhQcjJFTHFuSmZiSGphMnc3dnFQYVkvUUdIUUJnNVkrZjRNT2ZWcHM5WnRiak16Q3UveGlUdHROWHorUHJQWnZRMXNNSE0wZFZmbjNVdDlPakdOVnJPSGFmM1krTis3N0Q5SkZQVjFuRDU3TlhvVXhmVnRQdFZNdk4zclhtZzRoRWdFR0dpSXplR3ZReVptNTdBNHNQZkloNUEyWWhQR0NJMENVMXFkS3lVbWhMdEFqdlBSSnlDN25aWS9LSzhuRHc0bEVFdHZGSGU0OTJaby94ZFd0anNuMHJLUTdMTjYyQWxVS0pkNTVkREtYYy9BZlZyNHgvRVRFSjE3Rmh6MmFvckd3eFllQVRaby96Y3ZHc3cxMFJQZHdZWklqSVNHbWh3S3F3eFppN2V4bmVQN1lXY2RrSm1OSGpIeTF1Sk5Qem95T3EvRTdsVG5vU0RsNDhpcjZkZXVPcG9aTnF2Rlpjc2hwenY1aVBRbTBoM29sNEMyMWN2YW84VmlsWDR0MklwWml6NWcxOHRtMGQ3bVFrNGVVblowRXE0VXdaUkZYaDN3NGlNdUZtNjR4MVk5OURvSE43YkluZWlmSGZQNDl2THY2SVAxT3VDRjFhczJDdHRBSUFGR3BOUDdhOTk4M00vUzdmanNFcmErY2pKejhYYjA2Wmk1Q2dmalZlMzl1bE5UNmYvUUU4SE4ydzlkaDIvT3ZUdWJnU2Y3MWhpaWQ2Q1BHSkRCRlZZcWV3eFgrZWVCODdyeC9FNWorMll1UEZuN0R4NGs4QWdFNnVmZ2h5RFlDMTNFcmdLaHRQVWFrV2NxM3BxeVdKUkFJcmhSSTJWallBeXVkK3VkL3FYNytFT2lVZWk2Yk9nNnVEQzNhZDJZdFZQNjJHWHEvSGF4Tm5JK3pSNGJYdTM5UEpFNnRmK2hETE5xM0E1YmdZelBwa0RtYUdQNE5wdzZZOCtNMDFvam03bGpaNW55bjU2VTNlSnpVdkRESkVWS1hSQVVNeE9tQW9ycVRGSWxKOUJuK21YRUY2UVNhMlJPOFV1clJHY1crOXFjbkxuNm0wVDI0cHg0R1YyNkd3a01OV2FXTXlhaWl2VUlQZFovZkJ6bG9GZTVVOUFNRE4zZ1ZLdVJMenA3eUtoTlJFYkQ3d1k1MXFDZkR1Z05XelA4Q1BoMy9CcnlkMjRyRWVwaVBKN21Za3dXQ282eDJXYzFRNUdKOHNOYVNvNUpnR3YyWk5raldwVGQ0bk5TOE1Na1JVbzA2dWZ1ams2aWQwR1NZR3JwL1E0TmZVRmhjQktCOEtMWlBLak8xN3p4OUF0aWJIdU8xczc0ejAzQXpqOXJiak8xQmNVb3lwb3lNZ3Q3QUVBUFFNQ01hUGl6ZENKcEhoclcrVzE3bVd5WVBHNGRHQUhwZ3laQ0ltaEQ0SlM1bnBQOWRQdlR1ejNndDl2dlhVUEl6b09iUmU1MVluY3ViUERYN042Z3hjUHdIZFBUampia3ZISUVORVZLR2d1QWdXTWdzOE0yS3FTZnVGMkQrZ0xmNXJVVTEzQnpkRXE4dS9HY3JTWkdQTDBhM3dkUExBbUw2alRNNjd0OXpBbnZlMkdkdnVaaVZqeGdmL3d1VEI0ekY5Uk9VaDFxblpxWGhtNVN4WUtmNTZZdkwzRUFNQTRYMUdRcSt2WDVEeGRPYW9KM3A0TU1nUUVWWFFGT2JEenNhdVVydTJ0QmpLKzE3RmRQQnNpOU5YenlJak53T2YvL1lWTklYNW1EL2xWZVBUbUwrNy96Vk9ic1dUbmRaT0htWmY3OXliQ0srbWI1RG1UWnBUOHcwUnRRQWN0VVJFVkNFK0xRRk9Lb2RLN2ZsRitiQlYyaGkzNzgzZys1OWQvOFdocUtNWTFDMmtWaU9TQU9CS1l2a0lwQTZlYmMzdTE1YVVQL2xSS2xyV2tIZWkrbUtRSVNJQ29DblNJRE0zQy81ZTdTdnZLOUJBWmZWWGtPbmgzdzB5cVF4N3p1MkhpNzB6WGgzL2tuRmZ4bjNmenBoejdOSkpXQ3V0NE9kdC9wdWpnb3BoM2RhS2gzZFVHRkZEWXBBaElnSndNZlpQQUVCZ213Q1Q5cHo4WEdScHN1Rms1MlJzS3k0dGhtMUZzSGw5d215VHlmUG1ybHVJUmQ4c005dkhoUnRSdUo0WWk5QkhCa0JSeGN6QitVVUZBQUJGRmJQL0VwRXBmaU5EUkFUZ1lOUlJBRUFQdis3WWVYb1BiaWJkaG8zQ0doZGlvd0FBd1g3ZEFRRHFsQVRNKzNJUmNndnlBQUI3emg5RTM4NjlBWlJQaW5jM1BRbWQvaGFHQUNCVGs0MTN2MThGdVlVbHBsWXpJM0J5VnZsd1lxZUtZZHdrUE4vcExXZGtsSHBEdE5BbDFCbUREQkcxZUVtWlNUZ1pmUnJCSGJyQ3k4VVRaNjZkdzlaajJ3R1VqeGdhMno4Y3c0SkRzZi9DRVh6OHkrY29LU3ZCMjlNVzRNaWw0emo4UnlSY1dqbGoxcGdJWEkyL2pqSmRHUUxhbUs1c2ZTYzlDVzk4OVJiU2N6SXcrOG5uNGVQcWJiYU9NbDBaRGx3OEFvbEVnblptMW5GS3pVN0g2bCsvYkxENzd0WStxTXIxbk1pVUdIL0ExNVZZQXh1RERCRzFlR3UzZjQyU3NsS01EeDBMQUJnZk1oYWpleitHNHJJUzJDaXRJWlBLc0hMTHA5aDU2bmQ0dVhqaTdXa0w0Ty9saDE2QlBaR2RWejc4ZXQrRmd5Z3RLd1VBOVBEckJxRDhlNWRmanYrR1RmdC9RSEZKTVdhRVRjUEVnVThDQURSRitWaXk4ZDhtazlQOWVTc2E2cFI0aFBjZVlYWkVVMEZSUGlJdkhXK3crNjVxbEJXUm1ERElFRkdMMXlld0p5UVNpY25JSTRWY0FZVmNZZHgrb3Q4b3FLeHNFVEh5YVdPN3JaVU5WcjN3SHJZYzJZcTk1dzhncjBDRDhTT2VnSStyTjRxS3RaaStjaFpTc3RQZ1l1K00xNTlaaEw2ZGVobXZwN0t5UlVKYUlpN2R1dEtwYnVzQUFCYTRTVVJCVkl6U2luV2FIRlVPZUxML0dEdy9Pc0pzbmI0ZVBpWnowandvbVlXczVvT0ltamtHR1NKcThVYjNEY1BRNE1IVkh1UHY1UWQvcjhvamplUVdsbmg2MkdROFBXeXlTYnVWUW9uNVUxK0RPalVCNGIxR1FHR3BxSFR1TDBzM0F3QU1CZ04wZWgwc3pFeDhkeitwUk5vb1N3c1FpUm1EREJFUnlvTkhRd3Z1MEJYQkhicldlSnhFSXFreHhCQ1JlUngrVFVSRVJLTEZJRU5FUkVTaXhTQkRSRVJFb3NVZ1EwUkVSS0xGSUVORW9oVGtWbm4yWEJJT2Z6OUlLQXd5UkNSS0JTV0ZpTSs1SzNRWkJFQ2RmUWRGcFZxaHk2QVdpa0dHaUVUSno2a3RFaGhrbW9YNG5EdndkNnE4cEFKUlUyQ1FJU0pSR3RZK0JGZlNid3BkQmdHNG1uNFR3OXNQRUxvTWFxRVlaSWhJbFBwNGQ0ZTkwZzU3WXlPRkxxVkYyMzM5TUp4dG5ORFRxK2FKLzRnYUE0TU1FWW5XdkpCWlNNeEx4cDdZbzBLWDBpTHR2bkVZcVFVWmVMWC9jNEwwMzlXOUU2S1NZZ1RwbTVvUEJoa2lFclhsUTE5RHJsYURMOC85RDBmalRrT2RmVWZva2g1cTZ1dzdPQnAzR212UGJFWkJTUkdXRHBrcldDMStUbTF4SzB1Ti9KSUN3V29nNFhGeER5SVN2WGtoczNBbU1Rb0hiNS9Bb2JoVHNMWlU0bkxxZGFITGV1aDBjUXRFWVdrUi9KemFZa0xuTU1GZkowME1Dc2Z2Tnc1ajRmNlYrQ3o4LzdkMzcyRlYxZmtleHorb3NEZFhrUTBveXMwUXRhS25STk9zMEJ5MUlpMHJUY2VtVXlQVnlVN1piYkl4VGJ2TU0yV1cxYVExem1SRHB6eFQwVlRUM1RRdExSdTdDSldRbWpmRXkxWlJ1Y05tY3p0L29GdjNJS0Fqc1BqSisvVTgvYkcvKzdmWDc3dXlKei9QV3IvZldvOWEyZ3VzUTVBQmNGb1lFak5BUTJJR1dOMEcybEJVY0tTbURKeW9oV3RmMGN6bDh6UnorQjBLOGd1MHVpMjBNWUlNQU1CWUU1UEdTcExTMTJWbzRodTNxNCtqdHdaRW5kM2k4MlE1YzFybHVEaDFCQmtBZ05FbUpvMVZTdHhncFdkbXlGbXlYK21aR1MwK1I1WXpteURUVGhGa0FBREdpd3FPMU16aGQ3YktzZVBYSkNrdGVWS3JIQnVuamwxTEFBQzBvdDBIblNvb0xmU3E1ZTdMVTBsRnFWZHRpM09iWEc3dlZ6MXMzck5WbGRWdXI5cUduWnRVVTF2aitWeFRXNk1OT3p2dTRuYUNEQUFBclNTLytLQkd6TGhDbDgrK1ZyVjF0Wktrbkx5Tkd2SGdHRTErTXMwemJuWDJHbzJhZVpXbUxacnVxUzNMV3FuUnM4YnAvc1d6UExYMDVVdVVPbWU4NW1ZODQ2bk5mMmVCVXVlTTE4dkxYbTJETTJwL3VMVUVBRUFyc2Z2YTFLTmJEMFYwRFZjbm4vcHJCeUVCd1FvUENWTmNaSXhubkNNNFRGMERReFFiY2JRV0h1SlFTRUN3WXNKN2VXbzlIVkVLc1BrcitwaGFURVMwQW16KzZoa1cxUVpuMVA3NDFOWFYxVm5kQkFCckRWczhRYjlOdm81MUFNQnh4RTlKVW01NnR0VnR0RHBUejVOYlN3QUF3RmdFR1FBQVlDeUNEQUFBTUJaQkJnQUFHSXNnQXdBQWpFV1FBUUFBeGlMSUFBQUFZeEZrQUFDQXNRZ3lBQURBV0FRWkFBQmdMSUlNQUFBd0ZrRUdBQUFZaTdkZkF3RFFqUGdwU1ZhM2dFWVFaQUFBYUlLSmI0VHVTTGkxQkFBQWpFV1FBUUFBeGlMSUFBQUFZeEZrQUFDQXNRZ3lBQURBV0FRWkFBQmdMSUlNQUFBd0ZrRUdBQUFZaXlBREFBQ01SWkFCQUFER0lzZ0FBQUJqRVdRQUFJQ3hDRElBQU1CWUJCa0FBR0FzZ2d3QUFEQVdRUVlBQUJpTElBTUFBSXhGa0FFQUFNWWl5QUFBQUdNUlpBQUFnTEVJTWdBQXdGZ0VHUUFBWUN5Q0RBQUFNQlpCQmdBQUdJc2dBd0FBakVXUUFRQUF4aUxJQUFBQVl4RmtBQUNBc1FneUFBREFXRjJzYmdBQWdQWXNma3FTMVMyMG1kejBiS3RiT0drRUdRQUFtbUhpWC9Bbnk5VEF4cTBsQUFCZ0xJSU1BQUF3RmtFR0FBQVlpeUFEQUFDTVJaQUJBQURHSXNnQUFBQmpFV1FBQUlDeENESUFBTUJZQkJrQUFHQXNnZ3dBQURBV1FRWUFBQmlMSUFNQUFJeEZrQUVBQU1ZaXlBQUFBR01SWkFBQWdMRUlNZ0FBd0ZnRUdRQUFZS3d1VmpjQUFFQkxjSmJzMTc3U2ZHVTVjMXI4MkZuT0hBMklPcnZGajR0VFI1QUJjRnI0ZXNjNnJkeStScHNQYmxlUVg2RFc3OXRvZFV1bm5YTzY5MU9wdTF5Smp0NGFuWkNpSVRFRHJHNUprbFRxTGxONlpvYmV5djZvMWViSWNtWVRaTm9wZ2d3QTQ4MWQvWUxLM0JYcUgzNkdoc2NQVVZ4b0w2dGJPbTN0S055dHZNTGRlbi9qTXEzS1hhc0hVbTYzdEI5bnlYN2QvZEhEMmx1YXI5OG1YNmNCVVVrdEhqamkxeVFwTFhsU2l4NFRMWWMxTWdDTU5tdjVQRVVFaHVuV1FiOVdTdnhnUWt3cml3dnRwWlQ0d2JydC9OK29tejFFYzFiTXQ3U2ZKMWEvb0pMS012MXB6S05LUzU3VUxxK2E3RDdvVkVGcG9WY3RkMStlU2lwS3ZXcGJuTnZrY3J1OGFwdjNiRlZsdGR1cnRtSG5KdFhVMW5nKzE5VFdhTVBPVFMzY3RUa0lNZ0NNTlhmMUN6cWpXNHhHSjZSWTNVcUhkRm5pY01XRTlOQlRYeTZ5WlA1UGZ2bGNQemh6ZE5mUUtlMHl3RWhTZnZGQmpaaHhoUzZmZmExcTYyb2xTVGw1R3pYaXdUR2EvR1NhWjl6cTdEVWFOZk1xVFZzMDNWTmJsclZTbzJlTjAvMkxaM2xxNmN1WEtIWE9lTTNOZU1aVG0vL09BcVhPR2ErWGw3M2FCbWZVL2hCa0FCanA2eDNmcTh4ZG9kRjlDREZXdWl4eHVBb3FpclEyTDdQTjUvNXl4N2RLQ0l0VGF0OFJiVDczaWJMNzJ0U2pXdzlGaC9kU0o1LzZ2M0pEQW9JVkhoS211TWdZenpoSGNKaTZCb1lvTnVKb0xUekVvWkNBWU1XRUg3M0syTk1ScFFDYnY2S1BxY1ZFUkN2QTVxK2VZVkZ0Y0VidEQydGtBQmhweGJZMTZoOStodFZ0UU5LWkVRbGFzWDJOTG9oTmJ0TjV0eHpNMVhudDlFck1FY0grUVZvOTd4T3ZXa3g0TDMzMzNDcXYydGx4WitySGhWOTcxWklUenRWUEwvekxxM1paOGtqOXZPZzdyOXJrNFJNMGVmaUVGdXphTEZ5UkFXQ2tMWWR5RmN0Nm1IWWhMalJhV3c3a3R2bThlMHZ6MVNNNG9zM25SZnRDa0FGZ3BFQy9BQmIydGhQeDNhSVY0R2UzdWcxMFVBUVpBRWJLM3RkeGQybTBSK3Y1ODRCRkNESUFBTUJZQkJrQUFHQXNnZ3dBQURBV1FRWUFBQmlMSUFNQUFJeEZrQUVBQU1ZaXlBQ1FKRlVmOHhJNkFEQUZRUWFBSWdNZE9sUmUyUHhBQUdobkNESUFGT1lmcXUwRmVWYTNBUUFualpkR0FsQy9pQVM5djJHNUtxcGM4dmZsVWZOTnlkMjdRMnQvL2s0WG4zT2hvaU42S21mSFJ2VUlqWkNqcStPRWo3SDMwSDcxQ0l2MGZDNHBMOUZIM3l6VG1Bc3VVN0IvVUd1MGpWTVVQeVhKNmhiUUNJSU1BS1hFRGRGN0c1WXB5NW10QzJNSFdkMU91N1o1OTNhOStNRmlSWVgzVUpTanUrYSs4WXdPRmg3VTFDdHYxcFZEVStYajQ5UGs3N2M3YzNYTC9EczE4WkpyZGR2WU5FbFMxdGIxZXZIOWwxVHFLdE10cVRlMnhXbmdKT1NtWjF2ZEFwcEFrQUdnUWIzT1VXelhYbnB6L1FjRW1XYlkvUHdrU1RVMU5lcmNxYk9ldjJPZTVyNytySjUrNjNsbGJ2bFJqOXo0WUtPL3JhMnIxYnlNNTFSVFc2dEx6cjNZVXg5MnpvWHFHNTJvZjZ4K1Z4TlN4aWswcUd1anh5Z3FLOVoxajUxNjJCazVZTGgrLyt0N1QvazRnTlZZSXdOQW5YdzY2ZGJ6Snl2TG1hTVBOMzFtZFR2dG10MjNQc2hVMTFSTGtyb0ZoZXJKV3gvVlBlUHYwSVJoVnpmNTJ5WEwzMUJPN2taTkdIYTErc1gwOWZydTV0UWJWZTZxME53M25sVmRYVjJqeDZpcnE1UEw3Vkp3UUpBRzlUM1A4MCtVbzd0Y2JwY1NleVY0YW41ZGZGVlRVKzAxN3J5RUpMbmNMbFZXdVUveDN3VFFQbkJGQm9Ba2FYajhCUm9XUDBSUGYvVlhkYldIS0NWdXNOVXR0YmsvZi9DeTN2M3FneWJIMU5iVmIxT2Y5K1p6ZXZxdEJjY2RNL1dxbTNYdFJWZDYxZFp1K0Y0dkwzMU52YVBpZE1zVkRhK29ERDNyZkYweGVMUSsvbmE1WGxuMmY1cHkyUTFOOW5IdUdlZG96bi85M3ZQNWpTL2Uxb3Z2dmFTcFk5TjB6aGxuUzVMdVdqaGQyNXk1ZXZ6bVJ6empDa3VMZE5Yc1NVMGVHekFKUVFhQXgwT1gzS1ZiM24xQXN6OTdXdE12bnFveC9YNWxkVXR0cXFxNlNpNjNTMk9HWENhL0xuN0hIVk5jVWF3Vm1hdlVQN2F2RXFMT09PNlkrTzZ4WHArMzd0bXV4MTZiSzMrYlhYLzQ3V3paL1k2L29QcWU4WGNvSjIrVDBwY3VVYkIvVUxOWGVJNVZVMU1mc0RwMzVuL3I2Rmo0THg2QWg3MkxUZk5UWit2ZWp4L1ZrMSsrcU8wRmVicDU0Szg3M0U2bTI4YW1OYnBPWlZmK0hxM0lYS1doWnczUmIwWk9iUFpZMjUyNXV2ZlBNMVR1S3RjZjBoNVNiR1IwbzJQdGZuWTludmF3N243aEFUMy83aUx0T3JCSGQxMHpWWjE4bWw4RjRLNnV2MVhrNSt2YjdGamdkTUlhR1FCZXVnZUZhOUc0SjlRL1BFRVoyUjlxL091MzZXK1piK3JIdlQ5YjNWcTdFR0QzbHlTVnU4cTk2a2ZXekJ4ci9iWWMzZlBpREJXV0Z1bjNrKzlWU3RLRnpSNC9KcUtYRms1N1NsRmgzZlhPbCsvcmYvNTByMzdlc2FuWjN4M3BKOEFlY0NLbkFadzJ1Q0lEb0lFUVc1RCtldldUK25EVEN2Mzl4My9xbGN5MzlFcm1XNUtrc3lJVGxSVFpUd0YrL2haMzJYb3FxbHp5YzNuZld2THg4WkcvemE1QS8wQko5YzkrT2RhQ2YvNUZ1WHQzYU5iMTB4WFpMVUlmZmZPcDVyKzFRTFcxdGZyZGRkT1VldjdvRTU2L3A2T25GdHo1dEI1OWJhN1diOC9SMU9mdTFpMWpidEtOb3lZMytwdml3LzJFK0FlZjhEd3Q3ZTZQSG03ek9mZVc1cmY1bkdoZkNESUFHalcyMzBpTjdUZFNHL0szYUhYdU4vckJtYVA4c2tQS3lQN1E2dFphUlcxZHJTUnAwbU0zTmZqT3o5ZFBuODE3WDdZdWZncXlCK3BRU1lIbnUrTHlFbjM4N1RLRkJBUXJORGhVa3RROU5FSjJQN3RtVEw1UGVmdDJhc2xuYjU1VUwvMWkrbWpCdEtmMDV1ZHY2NTlyUHRUbEEwYzFPWDdmb2YwS3RBY282SERRc2tLV002Zk41M1NXN0d2ek9kRytFR1FBTk92TWlENDZNNktQMVcxNEdiWjRRb3NmMDFWWklhbCtLM1RuVHAwOTlVKy8vMHdGSlVmZlJSVWVHcTc4b2dPZXorOSs5WUVxM1pXNmZteWEvTHJVcjFFWjFDOVpiODUrUloxOU91dWh2ejEyMHIxTXV1UmFuZDl2b0NiLzZqcE5HSDZOZkp0WXhGdFo3ZGFtWFpzVjF6M21wT2RwU2F0ditVZWJ6amRzOFFRTmlPS0p1eDBkUVFZQURpdXJyRkNYemwxMDA2WFhlOVhYYmY1QnJrcVg1M09QYnQyVm5WdS9adWhRU1lFeVZyMmpubzRvWFRuMENxL2ZIWG5kd05JbjN2WFVkaDl5NnVhbi9rZVRSb3pYbEVzYmJySGVWN0JQTjgyYktuL2IwVnQzVFlVWVNmcmttMlVxYzVYci9INER2ZXBkdXZqS1ZWV3B5bXEzYkkzc3dnSk1SNUFCZ01OS3lrc1ZFaGpTb082cXFwVGRmalJZOU9uWlcyczNmS3NEUlFlMDhMMlhWRkplcWhtVDcvTmNqZmwzQWNmOHR1andsWjFlamlpditoRkhYbkZ3b211UWZ0bTFSWC8rWUxIOGJYYU51OUE3U0NYMlN0RDNtektWTnU5MnhVYkdxRTcxdDZ5QTB3bEJCZ0FPMjdFL1Q0N2diZzNxcFJXbENySWZYWHZTTjdvK0RQejFvLy9WeXF4VnV1UzhsQlBha1NSSlArK3MzNEhVcDJmdjQzN3ZjdGRmK2JIYm10L3l2dXFuTlpyNytueFZWTG8wKzRZSEZONDEzT3Y3RzBaTjBxSGlBcTNibktWMW0zK1FKSjBaMi9kNGh3S01SWkFCQUVrbEZTVTZXSFJJRi9SditLNnBrcklTUlhVNytyYnFnWDNQVStkT25iWDB1K1dLQ0EzWGZlUHY5SHgzb09oQWcwQnhyQzkvK2xvQmRuOGx4aVFlOS91eUk5dW9iVTFma1NtcEtOYXpieTlVWlpWYkQweTZSNk1ITm54NFliQi9rR2I5NW42dldtRnBrVjcrNU5VbWp3MlloQ0FEQUpJeU4vOG9TZW9mMjgrclhsaGFwRU1sQlhLRU9EeTF5cXBLQmZrSHFxaXNXUGRQbU9iMThMeDdGODFVYkVRdi9UR3Q0VmJrZGI5a2FkUE96VW9kUExyUk5TdWxGV1dTSkZzalQvODlJdGcvUlBOdmUxenU2aXF1c3FCREk4Z0FnS1FWV2Fza1NRTVRCK2pEdFV1MVpjODJCZG9DdEc1emxpUXBPWEdBSkNsM2I1Nm0vMldXaXNxS0pVbEx2MStob1djUGtWVC9VTHpkK1h0MDFyK0ZJVWs2V0ZLZ3gxK2ZMNzh1dnJxK2lTY0NPdy9WYnlkMkhON0czWlNFUm01UG9XWEZUK2s0TzZOeTA3T3RidUdrRVdRQWRIaDdEdTdSMTlscmxkem5YRVZIOU5RM0c3L1RPMSsrTDZsK3g5QzRpOFpvVlBKd0xWLzNoWjU5ZTZIYzFXNDljdU9EK3VLbnIvVDVENnNWMFRWY1U2OU0wNFlkbTFSZFU2MSsvM2FGWkZmK0hqM3cwa1BLTHp5Z2FkZmNwcmpJNDIrVHJxNnAxbWVaWDhqSHgwZG5OUEllcHlOcTYycFY3cW80NlhPdHFISTFQd2dObVBnWC9Na3lOYkFSWkFCMGVDKysvN0xjMVZVYVAzeWNKR2w4eWppTkhYSzVLcXZkQ3JRSHFIT256cHFYOFNkOStLOVBGQjNSVTQvYytLRDZSaWRxY1A5QktpaXUzMzY5Yk4wS1ZWVlhTWklHSnA0bnFYNjl5OXRmdmFmWGxyK2hTbmVsYms2OVVkY051MGFTVkZKUnFqbXYvRkZod2QwOHU1ZCszSnF0M0wwN05HYklwY2ZkMFhTc2xWbXJ0UEx3VlNTZ0l5UElBT2p3THVnL1NENCtQbDQ3ajJ4K050bjhiSjdQVjE5NGhZTDlnNVIyMlEyZWVwQi9vT2JmL29ReXZuaEhuMzcvbVlyTFNqVCswcXNWRnhtamlrcVhwc3licXIwRit4VVJHcTc3YjVxbG9XY045aHd2MkQ5SWVmdDM2cWV0NjFWMStEMU5ZY0hkZE0xRlYrcTJzV25OOWh6WFBWWVhuTmx3WVhKejNGVnV2YnZtOUh3eU16b21nZ3lBRG0vczBGU05UQjdSNUppKzBZbnFHOTF3cDVGZkYxL2RNR3FTYmhnMXlhdnViN05yeHZXL1UrNitQSTBaZktsc3ZyWUd2MzM3NFNXU3BMcTZPdFhVMXFoTE13KytPMVppcndUZE1lNi9UM2o4RVlXbFJRUVpuRllJTWdDZyt1RFIwcEw3bkt2a1B1YzJPODdIeCtlRVEweG9VRmV0Zm5icGY5elRxZjRlYUc4NldkMEFBQURBZjRvZ0F3QUFqRVdRQVFBQXhpTElBQUFBWXhGa0FCZ3BxWHZEcCtmQ092eDV3Q29FR1FCR0tuT1hhMGZoYnF2YmdLVGNnbDA4TVJpV0ljZ0FNRktpbzdmeUNETHR3bzdDWGVycmFQcVZDa0JySWNnQU1OS29oQlQ5bkwvRjZqWWdhVVArRm8xT3VOanFOdEJCRVdRQUdPbUNtQUVLdFlmbzA4MnJyVzZsUS90NDArY0tEM1JvVUhUekQvNERXZ05CQm9DeHBxZE0xYzVpcDVadTV1V0pWdmo0bDgrMXIreUE3cnZvVmt2bVA3ZkhXY3JhazJQSjNHZy9DRElBalBiWXlOK3B5RldpdjN6M2Q2M2F2bGE1QmJ1c2J1bTBsbHV3UzZ1MnI5V0wzeXhSbWJ0Q0QvL3FYc3Q2U1hUMDF0WkR1U3AxbDFuV0E2ekh1NVlBR0c5NnlsUjlzek5MSzdhdDBjcnQvMUtBcjEzcjkyMnl1cTNUempuZCs2dThxa0tKanQ2YWNIYXE1YmVUcmtzYW8wOSsrVnd6bDgvVDgyTWV0YlFYV0ljZ0ErQzBNQ1JtZ0liRURMQzZEYlNocU9CSVRSazRVUXZYdnFLWnkrZHA1dkE3Rk9RWGFIVmJhR01FR1FDQXNTWW1qWlVrcGEvTDBNUTNibGNmUjI4TmlEcTd4ZWZKY3VhMHluRng2Z2d5QUFDalRVd2FxNVM0d1VyUHpKQ3paTC9TTXpOYWZJNHNaelpCcHAzeXFhdXJxN082Q1FBQTJxdjRLVW5LVGMrMnVvMVdaK3A1c21zSkFJQld0UHVnVXdXbGhWNjEzSDE1S3FrbzlhcHRjVzZUeSszOXFvZk5lN2Fxc3RydFZkdXdjNU5xYW1zOG4ydHFhN1JoWjhkZDNFNlFBUUNnbGVRWEg5U0lHVmZvOHRuWHFyYXVWcEtVazdkUkl4NGNvOGxQcG5uR3JjNWVvMUV6cjlLMFJkTTl0V1ZaS3pWNjFqamR2M2lXcDVhK2ZJbFM1NHpYM0l4blBMWDU3eXhRNnB6eGVublpxMjF3UnUwUGEyUUFBR2dsZGwrYmVuVHJvWWl1NGVya1UzL3RJQ1FnV09FaFlZcUxqUEdNY3dTSHFXdGdpR0lqanRiQ1F4d0tDUWhXVEhndlQ2Mm5JMG9CTm45RkgxT0xpWWhXZ00xZlBjT2kydUNNMmgvV3lBQUEwQVJUMTQ2Y0xGUFBrMXRMQUFEQVdBUVpBQUJnTElJTUFBQXdGa0VHQUFBWWl5QURBQUNNUlpBQkFBREdJc2dBQUFCakVXUUFBSUN4Q0RJQUFNQllCQmtBQUdBc2dnd0FBREFXUVFZQUFCaUx0MThEQU5DTStDbEpWcmVBUnZEMmF3QUFZQ3h1TFFFQUFHTVJaQUFBZ0xFSU1nQUF3RmdFR1FBQVlDeUNEQUFBTUJaQkJnQUFHSXNnQXdBQWpFV1FBUUFBeGlMSUFBQUFZeEZrQUFDQXNRZ3lBQURBV0FRWkFBQmdMSUlNQUFBd0ZrRUdBQUFZaXlBREFBQ01SWkFCQUFER0lzZ0FBQUJqRVdRQUFJQ3hDRElBQU1CWUJCa0FBR0FzZ2d3QUFEQVdRUVlBQUJpTElBTUFBSXhGa0FFQUFNWWl5QUFBQUdNUlpBQUFnTEVJTWdBQXdGZ0VHUUFBWUN5Q0RBQUFNQlpCQmdBQUdJc2dBd0FBakVXUUFRQUF4aUxJQUFBQVl4RmtBQUNBc1FneUFBREFXQVFaQUFCZ0xJSU1BQUF3RmtFR0FBQVlpeUFEQUFDTVJaQUJBQURHSXNnQUFBQmpFV1FBQUlDeENESUFBTUJZQkJrQUFHQ3Mvd2ZtY1Jva0NOY2F2QUFBQUFCSlJVNUVya0pnZ2c9PSIsCgkiVHlwZSIgOiAibWluZCIKfQo="/>
    </extobj>
    <extobj name="C9F754DE-2CAD-44b6-B708-469DEB6407EB-2">
      <extobjdata type="C9F754DE-2CAD-44b6-B708-469DEB6407EB" data="ewoJIkZpbGVJZCIgOiAiMjc1NTA3MDIyMjAxIiwKCSJHcm91cElkIiA6ICIxMzAxOTkyODA3IiwKCSJJbWFnZSIgOiAiaVZCT1J3MEtHZ29BQUFBTlNVaEVVZ0FBQXVzQUFBSEdDQVlBQUFETkk4VklBQUFBQVhOU1IwSUFyczRjNlFBQUlBQkpSRUZVZUp6czNYZDBWT1hheHVFN3ZZZUVVQUlCQXFGRHFJSkk3eDFSQWNWalFZNGZXTEJoQXlzZXV5ajJna2NSVkxCN0xQU085TjQ3SVNUMFFBb2twTGY1L2dpTXhQU1FaTytaL0s2MVhHWjJmWWJKazl6Wjg4NjdIU3dXaTBVQUFBQUFUTWZSNkFJQUFBQUE1SSt3RGdBQUFKZ1VZUjBBQUFBd0tjSTZBQUFBWUZLRWRRQUFBTUNrQ09zQUFBQ0FTUkhXQVFBQUFKTWlyQU1BQUFBbVJWZ0hBQUFBVElxd0RnQUFBSmdVWVIwQUFBQXdLY0k2QUFBQVlGS0VkUUFBQU1Da0NPc0FBQUNBU1JIV0FRQUFBSk1pckFNQUFBQW1SVmdIQUFBQVRJcXdEZ0FBQUpnVVlSMEFBQUF3S2NJNkFBQUFZRktFZFFBQUFNQ2tDT3NBQUFDQVNSSFdBUUFBQUpNaXJBTUFBQUFtUlZnSEFBQUFUSXF3RGdBQUFKZ1VZUjBBQUFBd0tjSTZBQUFBWUZLRWRRQUFBTUNrQ09zQUFBQ0FTUkhXQVFBQUFKTWlyQU1BQUFBbVJWZ0hBQUFBVElxd0RnQUFBSmdVWVIwQUFBQXdLY0k2QUFBQVlGS0VkUUFBQU1Da0NPc0FBQUNBU1JIV0FRQUFBSk1pckFNQUFBQW1SVmdIQUFBQVRJcXdEZ0FBQUpnVVlSMEFBQUF3S2NJNkFBQUFZRktFZFFBQUFNQ2tuSTB1QUVEbHNPaklLbTArdFZQSDRrNHE4dUpKbzhzQnJrbDl2N3BxV0xXZXJxL2JUb01iOXpLNkhBQjJ6TUZpc1ZpTUxnS0EvYnFRRXErcGF6L1RoaFBialM0RktCZmRnanZxMlI0UHljZk4yK2hTQU5naHdqcUFjclA5OUI2OXZPb0RYVXhOTUxvVW9GeFY5d3JRUzcwbnFuVmdjNk5MQVdCbkdMTU9vTnpNTzd5Y29JNUtJVG9wVnI4ZFdHUjBHUURzRUdFZFFMbFlFYjVPSzQ5dE1Mb01vTUtzUExaQks4TFhHVjBHQUR0RFdBZFFMdjQ0dU5Ub0VvQUt4L2M5Z0xKR1dBZFFMcUlTenh0ZEFsRGgrTDRIVU5ZSTZ3REtYRloybHFLVDRvd3VBNmh3TVVseHlzek9Ncm9NQUhhRXNBNmd6RGs1T2luYmttMTBHVUNGeTdKa3k5blJ5ZWd5QU5nUndqb0FBQUJnVW9SMUFBQUF3S1FJNndBQUFJQkpFZFlCQUFBQWt5S3NBd0FBQUNaRldBY0FBQUJNaXJBT0FBQUFtQlJoSFFBQUFEQXB3am9BQUFCZ1VvUjFBQUFBd0tRSTZ3QUFBSUJKRWRZQkFBQUFreUtzQXdBQUFDWkZXQWNBQUFCTWlyQU9BQUFBbUJSaEhRQUFBREFwd2pvQUFBQmdVb1IxQUhhbmFjMW1lckRudzdyaitydnlYZCt6Y1M4OTFQTVJkV3ZZdlZ6TzcrL2hwODROdXBUTHNRRUFsUXRoSFlEZHFlVWJxRjZOZTZsVC9SdnlYZCt6U1cvMWFOeFRnME9IbFBtNVc5VnVwWGRHdnFlSmZaL1F2enZmVytiSEw0aURIRFN5M2ExNmZ2Q1VhenBPa0Y4ZFBUOTRpcnFFOE1jR0FKaUJzOUVGQUVCRjhuYnpWclBBNXBLa2xZZFhsUG54ajhXRTY5QzVRK29ZZkwwR3RSeWlwUFJrL2J6OXh6SS96OVdDL09wb1hOZnhhbEdycFpMU2swdDFEQ2NIUncxcU9VUzNkYmhkN3M3dTJubHllN0gyYzNWeVVlZVFycm91dUlQcUJ6U1FuNGVmSEIyZGRDazFRY2Rpam1uOTBiWGFlR3lETExMazJUZTRhckFDdktxVnF0N1NpRTJLMGZHNDR4VjJQZ0FvQzRSMUFKVks1NUF1Y25Kd1ZGcG1tamFFcnkvejR5ZWxKK3U5NWRQMGNLOUgxYlZoTjQxc04wcmgwVWUxL2NTMk1qOVhnRmRWM2RqNkZnMW9NVUJPRGs2bE9vYURISFI5ZzA2NjdiclJxdU5YdDBUN09qazQ2YVBSbjhuZjB6L1B1cXFlVlZXMVhsVjFxTmRCQTFzTTBqdkxwaW94TFRIWE5rTmEzYWhlalh1VnF1N1MrQ3ZzTDAxZi9VbUZuUThBeWdKaEhZRE5DdktybzVIdGIxVldWcVkrWGYxeHNmYnAyN1NmSkduanNRMUt5VWdwbDdxeUxkbjZiUFVucXVaVFhVMXJOTldEUFNibzhWOG42bEpxd2pVZjIwRU9haFhVV2owYTk5UU5JVjNrNGxpNkgrUCtudjdxMnJDYitqVHRweUMvb0ZJZHc4blJVZjZlL3NxeVpPbkEyUU02RmhPdXBMUWtlYmw2cWtuTnBtb2UyRUtTMUN5d3VaN3VQMWt2elg4eDEvNFptZWxLelV3dDlCeXVUcTV5ZEhDVVJSYWxaYWFWcXM2cnp3Y0F0b2F3RHNCbVZmR29vcTRoWFpXZWxWR3NzTjRnb0lFYVZBdVJKQjArZDFoMS9ZdC9KVGt6SzFObkU4NFdmL3ZzVEgydy9GMU5HL1crZk54OU5iYnp2L1h4cWcrTHZYOUJhdnJXMVBPRGM0ZmVSZnNYcUZ2RDd2Sng5eTMyY2U2OC9tNTFiOVREK2pnbU1VYTdUKzFTMzJiOWluME1pOFdpbFllWDY1ZnRQeXN1T1M3UCtyWjEydW1wQVpQbDR1aXNab0hOMWJaT08rMDZ0ZE82ZnNiNkx6UmovUmVGbnVQdEVlOHF1R3F3VHNTZDBLVGZuaXgyYlFCZ0x3anJBQ3FOQVMwR1c3Kyt2L3NESmRvM09qRmFELy80WUluMmlVdU8wN2VidnRHRFBTYW9XOFB1V25wZ2lRNmZPMVNpWXhUbWFIU1l2dDMwalE2Zk82VE9JVjFMZFl6VXpGUXQzcmRRdiszNm4zbzA3bG1pZlRPeU0vWGZ0WjhYdUg3WHFaMWFHL2FYK2x4K042TlpZTE5jWWIwNFhKMWRyWFVDUUdWRVdBZFFLVlQxcktydWpYc1V2V0VaTzNvK3pQcjFtQnZHNnZrL243bW00MlZrWldoTjJHcXREbHVsZldmMmxmbzRweTZjMUp3dHM3WHE4SW84WThuTFV0ajVNR3RZZDNOMkwvSCtyazV1a3FSMGhyQUFxS1FJNndBcWhXR3RiN1NPNzU2KzVqUDlkV1JsZ2R2T3V1ZGJlYnA0NnBPL1B0TGFvMnV1NmJ6dDYxMW4vYnBSOVVhNnZuNG5iWW5jWE9yanhTYkZGbnQ4Zm1IKzJQMzdOUitqT0Z5ZDNheGZSeWVlTDhYK2w2K3NsOVBuQ3dEQTdKaG5IWURkODNIM1ZkK20vYTJQcTN0WEwzQmJWeWRYZWJwNFNwSXU1RE1PdTZTdUR1dVNOS3I5YmRkOFRGdHlmZjFPa25JK2RMdjllTWxueFBGMHpYa3RTanNsSlFEWU9xNnNBN0I3STl2ZEtuZVh2NGRnVlBNcE9LeGZQUTFoYkdMc05aM1gzOE5QVFdvMmxTUnRPTFpCWFVLNktMaHFzRG9FWDY5dHg3ZGMwN0hOenRYSlZYZGNmNmRhMW1vcFNacTcrdytkdTNTdVJNZndjUEdRazBQT05TVUhTWUcrZ1NXdUkvclNlV1Zac2t1OEh3Q1lCV0VkZ0YycjZWTlQvWnZuWEZVL0hYOWFRVldDRk9oVHM4RHRBN3ovdmtsUGZqT2NsRVNQSnIydFlmTzdMZC9LMzlOUHpRTmJhR1M3a1hZVjFsc0h0VkVkL3pweWRIQ1VwNnVuZ3Z6cXFGVlFhM201ZWlrOUsxMy8yL21yL3RqMVc0bVA2K1htWmYyNlorTmU2bG1LT2RrZi9QNithMzRkQWNCSWhIVUFkcTEvaTRGeWRuUldiRktjdmx6N1gvMW4yQ3NLcWQ1SUxrNnV5c2pLKzZIRlJ0VWJTY3FaeXZCYTUvWHUxYVMzcEp3UFdjWWt4bWp1N2ovVVBMQ0ZRcW8xekRPTm9TM3IycWg3dmpjMzJuRnloNzdkT0t0RVUxNWV6Yy9ENzFwTFUzSUd3MmNBMkRiQ09nQzc5dnZPLzZsZDNYYWF0MmVld3M0ZlVYcFdobHlkWE5Rc3NKbjJudDZUWi9zcncxWU9uVHQ0VGVkdFU2ZU5hbGVwTFVsYWRXU0ZwSnp3ZWp6dXVJS3JCbXRFKzFGMkU5WUwwcjV1ZTRYV0R0VzZvMnYxL1pZNXVwUjJxVVQ3KzNsV3RYNzk4YW9QdGUvTTNtTHRkMU9iV3pRa2RHak9qWlF5cnUwUExnQXdHbUVkZ0YxTFNrL1MxQ1Z2S2lZeFJ0bVdiSVZISDFYendPWnFIZFFtMzdEZXVFWVRTZEtocUdzTDZ5UGFqcktlZjIzWTN6UEsvTG43ZHozYWU2S2ExbWlxanNIWGE2c2RESWVadnZvVFRWLzlpUndkSE9YaDRxNGFQalhWb2xaTDlXcytRTFdyMUZhZnBuM1ZzbmFvcHN4OVhoZFRMaGI3dU5XdUdwSVVIaE5lN0gwZEhITCtuNWFSSm9zc0pYb3VBR0EyekFZRHdPNmR2M1JlMlpjL1pMZ3BZcU9rbkRIUXpvNjVyMWVFMWc2MURyMDRlTGIwWWIxRnJaWnFGdGhja3JUaTBIS2xYelhjWnVPeERUcDE4YVFrNmM1T2Q4dkp3YW5VNXpHYmJFdTJrdEtURlJFYm9RWDc1dXVwWHlkcVhmaGFTVG1mSFJoZndodFJoVnkrMjJ5V0pWdlJsNG8vN2FPYnM0Y2tLWVhwSGdIWUFjSTZnRXBsODdFTnlyWmtxNHBIRlhVTzZaSnJYZSttZlNWSngrT09Xd04xU1RrNk9Hck1EV01sNWR4MWM5NmVQM090ejdaazY4ZXRQMGlTYXZuVzB1RFFJYVU2ankzSXNtVHJ2MnVtS3lFMVFaTFVvVjRIQlhnRkZIdi9SdFViUzVLT3gwWW9NenV6MlB1NXVlVE03YzU0ZFFEMmdMQU93SzY0dTdpclJlM1FBdGRmU0xtb0hTZDNTSktHdExyUnV0ekh6VWNkTDg4SnZ1TFFzbEtmZjBDTFFXb1EwRUNTdEdqZkFtdFF2ZHJXNDF0MDVQd1JTZEp0MTkxZTZMenZ0aTQ5S3ozWGNLUDZsLzl0aWxMRHA0YUMvSUlrU1FmT0hpalJPZDB2MzRncEpaMHI2d0JzSDJFZGdGMXdjbkRTd0JhRDlQSG96NHFjNHUrM0hiOUlra0lDR21oQTg0R1NwTkVkL2lVM0oxZWxaYVhuR21OZUVqVjhhbWgwaDlzbDVVejcrT2Z1UHdyY2R1YUdHY3EyWk12TjJVMzNkWCt3Vk9lekZjbFgzZERJeWJGNHczNDZoM1MxZnIzbjlPNFNuYy9MemZ2eWVaTkt0QjhBbUJGaEhZRE51aksrM01uUlNlL2QrcUh1N1RKT3Z1NisxdkhwQlFtUENkZU9rOXNsU2YrNi9rNjFxOXRlZlpyMWs1UnpOYncwd3llY0haMzFlTjhuclhjL25ibCtScUZqcGlOaWptbkZvZVdTcE5aQnJYVnptMXRLZkU1YkVWaWxsdlhyMk1TWUlyZDNrSU4xMnN2NGxIanR5K2VEd0lYeHZqdy9leEpoSFlBZElLd0RzRm1odFZ0Smtwd2NIQlhvRzZoc1M3YVdIVnlxMlp1L0tYTGZyOVovcVpTTUZIbTZlT3JwQWMvSXljRlJNVWt4K20zbnI2V3FaV3puZXhWU3JhRWthZjJ4OWNXYTVlWDdMWE1VazVRVFhtL3I4QytGRmpKOHg0emNuZDJMM0taK1FBTzF1SHdYMDRTMFM0cUlqU2h5bjg0aG5hM1RYcTRMWDFQaU81QjZ1ZmxJa2xMU0diTU93UFlSMWdIWUpGY25WM1Z1K1BjSFJDTmlJL1RpM09jMVkvMFhTazRyK29wcVRHS012dDQ0UzVLc2R4bWR2ZW1iVXQwSTZkYjJvOVcvK1FCSjBwbjRNL3BpN2ZSaTdaZWNrYXpQVjM4cWl5eHljbkRVRS8wbUtiaHFjSW5QYjVTWGg3K21ubzE3RlRpalRaTWFUVFJwd0xQV2Y5KzV1LzhvOGwwUFZ5Y1gzWHBkemxDaWpPeE1MZGk3b01SMWVibm1YRmxQTE1iM0FRQ1lIZk9zQTdCSjZWbnArbVRWUjNxcS95UXRPN2hVWDIrY1dXUVF2SnFUZzVOYVhyN2llMFcvNWdPMC84eStFdDI4WjFpckd6V3EvYTJTcE5TTVZMMi9mSnBTTTFLTHZmL2VNM3YxeDY3ZmRFdmJrZkp5OWRTemcxL1VXNHRlVTJSY1pMR1BZUlEvRHo5TjZQbXc3dW8wUm52UDdOWFppMmVVbXBFaUgzY2ZOYTNaekRwOXBaUnpRNmlGZStjWGVjeFI3Vyt6WGxYLzYvQkt4U1lWUFd6bWF1NHU3bkoxY3BHVWU2dzhBTmdxd2pvQW03WDl4RFk5Lytlek9oWVRYcUw5Zk4xOTlXaWZ4OVhxOGpDYVM2a0o4bkgzVmF2YXJmVFdpR21hdFdHR3RoM2ZXdVJ4N3U1MGo0WmRubEVtUFN0RDA1Wk4xWWtMSjByOFBIN2E5cU1hVkF0UjJ6cnQ1Ty9ocDVkdWZFVWZyZnhBT3kvUFdtTldLUmtwOHZQd2s2KzdyN3BlOVlIUXExbGswZUw5Qy9YZDV0bktzbVFWZXJ5MmRkcHBXT3ViSkVrSnFRbjZhZHNQSmE0cDBDZlErblZjVW15Sjl3Y0FzMkVZREFDYlZ0S2czcVpPRzcwOThqMXJVRjhmdms0VGZyaGZDL2JsWFBXdDVoV2dwL3RQMXVTQno2cCsxZnI1SHNQTDFVdFA5WjlrRGVxWjJabjZlTlVIMm50bWI2bWVnMFVXdmIvaVhZVmZmaTZlTHA1Nlp1Qnp1cmZMT0hsZm50bkVqSjc1L1duTldQK0Z0cC9ZcHVqRWFLVmxwU3ZMa3FWTHFRazZmUDZ3L3R6OXV5YisvSWkrM2poTEdVWE1reDVjTlZnVCt6NWhIVEx6MWZvdlMvUU94eFd0NjdTeGZuMG0vblNKOXdjQXMzR3dXQ3pjaXhsQW1lc3hZNVJoNSs3VnVKY2U3UG13b2hLaTlOalBEMHZLdVpwK1QrZC9xMXZEN3BKeWJ0ano2L2FmOU51dS8xbjM2OWF3dSs3dE9zNDY1bG1TdGg3ZnFrWDc1bXYvMmYyU3BGYTFXK25Cbm84b3dLdXFKQ2t0TTAzdkxuOUh1MC90dXVhNnZkMjg5ZnlRbHhSeTFWemtTZW5KbXZUYkU0b3B4aXdxdHFweGpjYWFQUEI1K1Z6K3cyVCszbm5GK3BEd1AxWHhxS0twdDB5VHY2ZS9Vak5UOVgvZmppM1J6WlRLeXBweHBmdVFNZ0RraDJFd0FPeWFtN09iaG9ZTzA0MXRickpPcTNqKzBubDl0dm9USFl6S2ZiT2RkZUZyZFRCcXYrN3RNazRkZ3ErWEpIVU03cWlPd1IxMU51R3NQbG4xb1dyN0JWbUQrb1hrQzVxMjdHMGRqUTRyazFvVDB4TDE4cndYOVZqZko5UytibnRKMHVMOUMrdzZxSGR0MkUzM2QzOVFicGR2WkxRbGNyUG1iUDQyMzIxOTNIMzE1czFUZFM3aG5PS1NZblV4NWFJUzB4S1ZtWlVoYjNjZjlXclNXLzZlL3BLa0RlSHJEQW5xQUZEV0NPc0E3TnJRMEdFYTNlRmZrbkt1cGkvWnYwZy9idnUrd0ZsZllwUGk5TTZ5dDlXeVZrdmQxV21NZFRyR3RNdzBSY1pHNm1qMFVkV3JHcXhBMzFyNmFOWDdpaytKTDlONlV6TlQ5ZmFTTnpXMDFUQTFxZEZVdjJ6L3VVeVBieWIvMTNXODlhWlVrclQyNkJwTlgvMkpMTXIvRGQ5THFRbHlkM1lyY29yTG1LUlkvYlR0eHpLdEZRQ01RbGdIWU5kKzMvV2JXdGRwby9UTURNM2UvTFZPWGpoWnJQMzJuOTJ2Wi8rWXJEWjEybWhvNkhCOXMybVc5VXJ0elBVelpKR2xSTFBQbElSRkZzM2ZPMC9TdkhJNXZsbnNQTEZkL1pyMWx5VDl2dXQvK25uN1QwWHVzL1g0VmpXdDJVeWVibDd5Y0hhWGk3T3JKQ2sxSTBYbkxwM1hubE83dEdEdlBDV2tKcFJyN1FCUVVSaXpEcUJjR0RsbS9aOWNuRnlWa1pWdWRCbklSLy9tQTNUcXdxazhRNUpzR1dQV0FaUWxycXdEc0hzRWRmTmFkbkNwMFNVQWdLa3hkU01BQUFCZ1VvUjFBQUFBd0tRSTZ3QUFBSUJKRWRZQkFBQUFreUtzQXdBQUFDWkZXQWNBQUFCTWlyQU9BQUFBbUJSaEhRQUFBREFwd2pvQUFBQmdVb1IxQUFBQXdLUUk2d0FBQUlCSkVkWUJBQUFBa3lLc0F3QUFBQ1pGV0FjQUFBQk1pckFPb0Z3MHI5N1k2QktBQ3NmM1BZQ3lSbGdIVUM0YUI5UTN1Z1Nnd3ZGOUQ2Q3NFZFlCbEl0aFRmdkowWUVmTWFnOEhCMGNOYnpaQUtQTEFHQm4rRTBLb0Z3MHE5NVFJMW9NTnJvTW9NS01hREZZVGFvMU1Mb01BSGFHc0E2ZzNJeTc3blpWOXdvd3VneWczRlh6cktweEhXNDN1Z3dBZG9pd0RxRGNlTHA2Nk9zUjc2cGJjRWVqU3dIS1RaZDYxK21ia2UvTDA4WEQ2RklBMkNFSGk4VmlNYm9JQVBadlVkaGYybkp5cDhMalRpank0a21qeXdHdVNYMi91Z3FwV2xlZDZyVFQ0Q2E5alM0SGdCMGpyQU1BQUFBbXhUQVlBTEF6NzIvNFNpdkQxeHRkQmdDZ0RCRFdBY0RPL0g1Z2thWnZtMjEwR1FDQU1rQllCd0FBQUV5S3NBNEFBQUNZRkdFZEFBQUFNQ25DT2dBQUFHQlNoSFVBQUFEQXBBanJBQUFBZ0VrUjFnRUFBQUNUSXF3REFBQUFKa1ZZQndBQUFFeUtzQTRBQUFDWUZHRWRBQUFBTUNuQ09nQUFBR0JTaEhVQUFBREFwQWpyQUFBQWdFa1IxZ0VBQUFDVElxd0RBQUFBSmtWWUJ3QUFBRXlLc0E0QUFBQ1lGR0VkQUFBQU1DbkNPZ0FBQUdCU2hIVUFBQURBcEFqckFBQUFnRWtSMWdFQUFBQ1RjckJZTEJhamk0QnRtcm5qSjZOTEFKQ1ByM2Y4SWhkSEY3V28yU2pYOG5hMVFnMnFDRUJoN20wLzJ1Z1NZR0tFZFpSYWp4bWpqQzRCQUFDYnQyYmNyMGFYQUJOek5yb0EyTGF4N1cvbGlnQmdjak4zL0tTdmQveENJQUJNNWtwdkFvVmh6RG9BQUFCZ1VvUjFBQUFBd0tRSTZ3QUFBSUJKRWRZQkFBQUFreUtzQXdBQUFDWkZXQWNBQUFCTWlyQU9BQUFBbUJSaEhRQUFBREFwd2pvQUFBQmdVb1IxQUFBQXdLUUk2d0FBQUlCSkVkWUJBQUFBa3lLc0F3QUFBQ1pGV0FjQUFBQk1pckFPQUFBQW1CUmhIUUFBQURBcHdqb0FBQUJnVW9SMUFBQUF3S1FJNndBQUFJQkpFZFlCQUFBQWt5S3NBd0FBQUNaRldBY0FBQUJNaXJBT0FBQUFtQlJoSFFBQUFEQXB3am9BQUFCZ1VvUjFBQUFBd0tRSTZ3QUFBSUJKRWRZQkFBQUFreUtzQXdBQUFDWkZXQWNBQUFCTWlyQU9BQUFBbUJSaEhRQUFBREFwQjR2RllqRzZpUEsyNGZoMnJZeFlyN0RZQ0htN2VtbnZ1VU5HbHdSSWtsclZiS3JFOUdRMURtaWcvZzI3cTFQZGRrYVhaSHIwTThvVFBWbDg5Q0tNVXRuNjFPN0QrbHRyUGxWU2VvcWFWUXRSUGI4Z0Jmc0ZHVjBTa012eGk2ZDE0dUpwSFlnT1V4VjNYMDNxL3FEUkpaa1cvWXlLUUU4V2pWNkUwU3BUbjlwMVdIOSsyZHNLcVZwWC9SdDJON29Vb0ZpV2hLM1d5WVFvdmRMM1NhTkxNUjM2R1VhZ0ovT2lGMkUyOXQ2bmRodlczMXJ6cWFwN1ZsWC9Sdnd3Z1cxWkVyWmFGMU12NmVudUR4aGRpbW5RenpBU1BmazNlaEZtWmM5OWFwY2ZNTjF3Zkp1UzBsUDRZUUtiTkxCeFQxMUlpZGVtRXp1TUxzVVU2R2NZalo3TVFTL0N6T3k1VCsweXJLODR0bDdOcW9VWVhRWlFhczJyTjlTS2lQVkdsMkVLOURQTWdKNmtGMkYrOXRxbmRobldqOFpGcWg0ZmRvRU5DL2FybzZNeGtVYVhZUXIwTTh5QW5xUVhZWDcyMnFkMkdkYTlYRDM1WkRwc1duMy9PdkowZFRlNkRGT2duMkVHOUNTOUNQT3oxejYxeTdDKzc5eGhvMHNBcnRsZXZvOGwwYzh3ajhyZWsvUWliSUU5OXFsZGhuVUFBQURBSGhEV0FRQUFBSk1pckFNQUFBQW1SVmdIQUFBQVRJcXdEZ0FBQUpnVVlSMEFBQUF3S2NJNmlpVXRJMDFaMlZuNXJydVVrcWpZU3hjcXVDSUErY20yWkNzdEkwMFdpeVhmOWRFWFk1U2FubHJCVlFHZ04xRmF6a1lYZ0xLUmtwYXFYMWIvVnFwOVIvY2FLVGRYdDF6TEZtNVpLa2NIQnczcTJGOFhFK00xL01YUm1qaGlna1owSDU1bi8za2JGdXJ6K1RNMTQ4bFAxS1JPbzFMVkFGUW1rVkhIdFdaUHlXK0o3ZWZ0cCtGZGh1UlpQblB4YkxWdjNGWnRHN2JTbXQzck5lV2IxL1gxMDlNVlVydEJubTNmK2ZrREhUbDlURCs5TUV0dUxtNTUxZ09WR2IwSk15S3MyNG5rdEdUTldQU3RuSjJjNWV4VXZKYzFNeXRUbVZtWkd0NWxhSjZ3dm5qTE1qazZPbWxReC81NTlvdStHS096c1ZIV3gvTTJMVkp3WUQybHBxVnFUL2crNjNKWEZ4YzFxOWUwbE04SXNGOUh6eHpUakVYZnl0WEZSWTRPVHNYYUp5MGpUY0UxNitVYkNMNWU4cDJjSFozVXRtR3JQT3NpbzQ0ckllbVNKQ2twTFZtYkQyMVgzM2E5ZFBoRVdLN3QvSDM5VmJjNmQ2ZEU1V1lMdlRsM3cwSWRQSEZ0Ti82NW9VVkg5V3pkN1pxT2dZcERXTGN6ZC9VYnJYc0gzVjJzYlQvNi9YUDl1dWFQRXA5anhZNi85Tm04R1htV1AvekpVN2tlQi9yWDBNOVR2aTN4OFlISzR1MzdYbFA3Um0yS3RlMjk3MHhRWmdGRDBRcnoyZHl2dE9uZ2xsekxsdTlZcGVVN1Z1VmFOcWhqZnoxM3g1UFd4OC9QZkZsblk4K1YrSHhYK0hyNTZvTUpiNVY2ZjhCSVp1N05IVWQzYStYTzFTVSszOVdxZUZjaHJOc1F3anBLeGRIQlVkKy9NRk9TbEo2ZXBqRlQ3OWY5dys1VjczWTlKRW5mTHZsT084SjJHMWtpZ010Q0c3VFVDM2M5TFVuYUViWmJiLy80dmo1OCtHM1Y5SzhoU1pyOHhaUTgrMFJkaU5hcG1ET2xQcWQvV2txcDl3VXFpOUwwNXNNM2pkZllnWGRlMDNtcmVQbGUwLzZvV0lSMWxGcnRxb0dTcE9UVW5GL0tWVHg5ck1zODNiME1xd3RBYnE3T0x0YmVqUFNPbENSVjk2MW1YZWFTejlDNXI1NzhwT0lLQkNxcDB2Um10U3JWVksxS3hkVUk0eEhXVVdySHprUklrdEl5TXlSSk1RbHgxbVh4U1FtRzFRVWd0N1NNVkd0dlJsMk1saVNkakQ2dDlJdzBTVko2WnJwaHRRR1ZHYjJKNGlDczI1azk0ZnYwN2RMdmk3VnRVUjlRaVltUDBXOXI1eXJsOGxSU3U0N3RWUlh2bkxmT3NpM1pHdnZPZzdtMm43bDR0bVl1bm0xOUhIajViVHdBK1Z1MmJZWDJIZHRmckczakVpL0kxN1BndDY3M0h6K3MzOWJPVmRqcGNFblNpcDJybFppU2xMTXU4bENlZnAzODVZdTVIcmNJYmw2UzBnRzdSbS9DVEFqcmRtWlB4SDRkS09hbnhET3pNZ3RkSDNYaHZINWUvYnNrcVhaQUxSMDVlVlRwR1JscUd4SXFSd2RIZlQ3eGZVbFNkRUtzbnYvcUZVMFlQbDV0RzRaS2tuNWUvYnYyUlJ5NGhtY0MyTDlsTzFhVmFNYUp3Z0xCdnNqOU9uN3VoS1NjZmwyeGM3WGNYRjBsU2Mzck5kSGpJeCtTSkszYnYxbmZMdjFlSHp3MFZaNnU3cEtrVitlOGZTMVBBN0E3OUNiTWhMQnVKMXhkWE5XdmZXLzFiTk8xMkovd1hycHRoVFlkM0NaWFo5ZDgxNGZXYjVIdmJBNC9ydnhWa3F6VE1xWWQyM3Q1KzJiV1pYN2Vmcm4ydVh2cWZjckl5Q2pla3ltR2V3ZmRwUUVkK3BiWjhZQ0tGRmcxVVAzYTk5YVkvdjlTL2NCNnhkcm55d1ZmSzl1U1hlRDYwVDFIYU15QU8vSXNuL1RGRkhtNGVWcDdjL09oN1hKeGNsYTdocTNsNE9BZ1NjenBERnhtSzcwWkV4K2oxUFRTRFpIeDh2Q1UvejkrUjhQY0NPdDJ3c2ZEVzFQdW5seWlmUVowNkh0TmdYZGY1RUZKMHJxOUd5UkpsMUtTcmN2aS9uRkgwd3NKRjVTZVdYWmhQVFU5cmN5T0JWUzAwUHJORlZxL1pHOXRqeDg2dHRUblMwNzd1emQzaE8xU3RTb0Iybi84a0hWOWFnWjNUUVFrMituTjE3NmJwaDFodTBwMXpxR2RCbXJ5N1krWGFsOFlnN0J1NCtLVEVuVHJLMk1LWEg5VGw4RjY2S2I3SlVtZi92bGYvYmxoVVlIYmZ2L2NERldyVXMzNk9DazFLZGROanFyNUJhaDJRQzFKT1dQV0ozeVl1OW4vT2M3dTZqSHI4MS8vcFJqUEJyQnZhL1p1MEd1RnZLMzl3bDJUMUtOVkYwblNmZTgvcXNpb0UvbHVGeFJRUzdNbVRjKzFMT3BpZEs1K3JWOHJXTDZlUHBLa1F5ZU81T25YZno0T3JkK3krRThFc0RPMjFwczN0T2lvV2xWckZ2S01DdGI2OG5CVjJBN0N1bzJ6V0N4S1RVOVZwK2JYcVUxSTYxenJ2bHo0dGRJei9oNlhucDZScWJTTU5JMGZrdnNxd0o2SWZkcDBZS3V5c3kyNWxoOCtHWmJyUmtlamV0eXNSMjk1UUVNN0QxUzN5eiswdmx2NXN4WnNXcXhKdHoybXRsZmRRR0xCNXNVNmN1cG9tVDFQd0I1a1oyVXBOVDFWdDNRZHB1cCsxYTNMejEwOHJ6L1hMMUIyMXQ4M1ZrbE5UMU9BcjcrR2RocVU2eGhMdGkyM2Z1ajdhdk0zTHRMOGpYLy9NZjdhdlZQVW8xVVhUUjc5bUZMUzA1U1puYWxYNTd5dEUrZFA2djBIMzVLZjE5OXp2MzM4eDM5VnZVcEFXVDVWd0tiWVdtL2UzbXZrTlQxZjJCYkN1cDFvRTlKYWQvVWJuV3ZaaklYZjVObk9RUTU1dHZ0eHBaTTJIZGlhYTFsR1ZxWTZORzJ2MThibVhDMGY5ZkpkMW5VK0hqNXlkL1hRRnd0bWFjR214YnFsMjQwYTFubXdudnJ2ODJyVHNKWHU3bmU3N2g5MmIxazlOY0R1OU8vUU45ZGI3WHZDOStuUDlRdnliRmZUdjJhZWZ0MXpiTDlPbkQ5cGZYeGxlTm4vRFI2alczdmNvbU5uSXpUaG95ZXM2d09xQkNqMjBnVzkvdDA3T25vNlhDL2QvWXdDcWxUVml6TmYwMzFENzlIMXpUcG82dmlYeS9vcEFqYUozb1FaRWRhUnI3VDBOQVg0QnNqVDNTUFB1a3NwbHpUaHd5ZDE4dndwalJzOHh2ckJtYU9uanltd2xHL0xBU2lkdE10alduMDh2T1hwN2lGWDE5d2ZTTnNYZVZDVHZzajVvL3V0Y1MrcmM0dnJGWG51aEk2Y0NsTkM4cVVLcnhlb0xPaE5sQlhDT3ZKMU1TbGVqWUlhNWxrK2Y5TmlYVXlNbDZ1enM3cUYzaUJIUnlmTldmNlRKQ2tsUFVWSFQ0ZGJIMTh4NExvK3F1RmZQYyt4QUZ5NytNU2NYK3J1YnU2NWxxZWxwMnZPOHArVXJXeTVPRG1yVDd1ZUNqOFRvZkF6RVlwUHVpaEoyckIvczZMaXpsdjNjWFJ3MEIxOWI2dTQ0Z0U3Um0raXJCRFdrVWRhUnBwaTRtTlZNNStBUFhmalF1c0hhMDVHbjlHV3d6dXM2MUxUVTNYNDVGRWRPM3M4MXo1dEc3WWlyQVBsNUhUc1dVazViOHRmTFMwalZkOHUrOEg2ZU1IbUpkYXZMY3I1Zk1xYVBldTFidDhtNjNKblJ5ZTFidGhLQ3piMHhJNWxBQUFnQUVsRVFWUXRMclA2aHQ0d3FNU3phd0Qyb0t4N2s3QmVlUkhXN1VSbVZxYVNVMU9LdmUzVi9qay83T0VUWVpLa29HcTE4dXo3eGVNZkZYamNtNmY4UzkxYWRkWlR0ejVhckRxQXlpb3RJejFYdjZabEZqUVZxU1h2emNzYy92RkI4TXMzUVFzS3lOMnZ2bDYrV2pyMWozeVBHbm51aE1hOGRaK2UrZGNUNnRlK2Q2NTFTN2V0eUJVZXJsVzdScTBKNjdBWlp1NU5TWHJyaDNlVldNemY5VVdwNHVXanAyOTdyRXlPaGZKRldMY1RNeGZQMXN6RnM0dmNMdHVTclQ1UERTdDBtODJIdGtsaUtqZWd2RHorV2ZIdWliQWpiSGUrL1ZyN3FsLyttdzV0VjNXL2FncXNXaVBQZHFYUnZWVlgvZmhpMmZXK3Z4YzNYNEh0TUhOdlN0SzZmWnZLYkR4N05XYUFzaG1FZFR2UnIzMHZkV25aS2RleS9HNVQ3T0Rnb0pmSFBKZHIyZnI5bTdWazIzSkpPVmZkRjJ4ZW90b0J0VlNuZXUzeUt4aW94TVlOSHFQYVY3MXpkVEw2dEdZdG5wTm51NUJhOVRWMndKMjVsczFaOGJNU1V4SWxTZUZuSXJRdllyK0dkaHBZWnJWNXVMbkx3eTJ3ekk0SDJCSXo5NllrL1RKbHRpd1dTOUViRm9Pam8wT1pIQWZsajdCdUowSnFOY2p6bHRscmM5N0pzNTJESE5TcmJmZGN5NkxpemxtL2RuWnkxdkF1UStUcDdwbHJtMW9CZ2ZMejlpM0Rpb0hLcTMyVGRubW1oNXVsdklIQXo5c3ZUNzh1M0xMTUdnanFWSyt0NjV0ZHA1dTdEcld1ZDNWeVVlMkFXdkowemYyaE5nQkZNM3R2ZXJqUjE1V1JnNldzL2tRemtSNHpSbW5PcUErTUxzT21aV1pseXRtSnYrV01kTmV2RTdWbTNLOUdsMkU0K3JsdzlHckZxZXc5U1MrV0RMMXBESHZzVTBlakM0QTU4UU1Hc0EzMEttQk85Q2JLQ21FZEFBQUFNQ25DT2dBQUFHQlNoSFVBQUFEQXBBanJBQUFBZ0VrUjFnRUFBQUNUSXF3REFBQUFKa1ZZQndBQUFFeUtzQTRBQUFDWUZEUDJWM0pIVG9WcDNMdVBGTGordlFmZVVJZW03U1ZKdjYyYnAwTW5qcFRadVIrNStUNzVlUHFVMmZFQWU1R1ZuYVUvTnl6VXdzMUxkZno4Q2JrNE9xdFJVSWh1NlhhamVyZnRrV2Y3dE14MC9iNW1ycGJ0V0trVDBhY2xTZlZxMU5XZ2puMTFTOWNiYzkyY2hUNEdTaTgySVU1emx2K2tEUWUyS09aaXROeGMzZFcwYm1PTjZuR1R1cmE4b2NEOTRwTVM5TU9xWDdWKzMwYWRqVHNuRnlkbjFRNm9wUWszamRkMWpkdEtvamRSTU1KNkpaZVFkRW1TVk1YTFYvNCsvbm5XdTd0NVdML2VIM2xRYS9kdXlMTk5la2E2c2kzWmNuVnhsYU5EOGQrc3VXL29QZklSUDBpQXExa3NGcjB3ODFXdDM3OUpyaTZ1YWxLbnNUSXkwN1g3MkQ3dEN0K3JzRlBodW0vWXY2M2JKNmVtNk5GUEorbklxVEQ1ZUhxclVWQkRKU1RHSyt6VVVZV2RPcXBOQjdacTZ2aFhySUdkUGdaS0oveE1oQ1orTmxueFNRbXE2VmRkVGVvMVVWUmNsTFlmMmFudFIzYnEza0YzYSt6QU8vUHNkK1JVbUNaOU1VVnhseTdJMTlOSHplczJVVVpXaGs2Y1A2M3dNOGVzWVozZVJFRUk2NVZjZkhLQ0pPbldYcmRvVEw5L0ZicnRpM2ROeW5mNXBDOWUwS2FEMnpUamlVOVVQN0JlbWRjSVZDWnI5MjNVK3YyYlZEOHdXTzgvOElZQ3FnUklrbzZjRHRjVG56Mmo3MWIrckNHZEJxcE85ZHFTcExoTEYzVHV3ams5ZThlVDZ0ZSt0MXd1aC9KOUVRYzA2Y3NwMm5wNGh4WnZXNkZoblFaS29vK0IwanA0L0pDcStRYm8xWCsvcUxZTlcwbksrZU42M3NaRm12YkxSNXExWkk3NnR1K2x1dFdEclB2RXhzZnFxZisrb0V2SmlabzRZb0tHZHhsaS9jTTVLenRMeWFuSjFtM3BUUlNFTWV1VlhIeHl6cFYxUDg4cXBUNUdXa2E2Sk1uZDFiMU1hZ0lxczhPWDN3YS92ZmRJYTFDWHBDWkJEWFZUbDZHeVdDd0tPMzNVdXR6YncwdWZUL3hBZ3p2MnR3WjFTUXB0MEVKait1ZjhBYjcxMFBZaXowc2ZBNFZySHR4TTB5ZStidzNxa3VUZzRLRGhYWWFvYzR0T3NsZ3Myblo0UjY1OVBwdjNsUzRteG12aXlBa2EwWDE0cmlGcFRvNU94UnFtUW0rQ3NGN0pYYm95RE1iYnQ5VEhTRTFQbFNSNWVYZ1VzU1dBb3RTdVZrdFN6dGpZZnpwM01WcVNGRlN0dG5XWm4zZVZYSSt2Rmx5enJxU2N0OUdMUWg4RGhXdFl1MEdCZ1RrNDhIS3ZaV1pZbDhWZHVxQ1ZPMWNyT0xDZWJ1b3l0TlRucFRmQk1KaEtMaUg1eXBqMTBsOVp2M0lNTDNldk1xa0pxTXo2WGRkYnY2K2JyMitYL2FBQTM2cnEzcXF6MGpNeTlNZjYrVnE2YllYNnRlK3RKblVhRmV0WVoyTFBTcEpxQlFRV3VTMTlESlRlbVppOHZiWmgzeVpsWldlcFordHVTa3hKMHZ5TmkzVGc1R0U1eUVHaERacHJXS2ZCOG5BcittbzV2UW5DZWlVWG41UXpadjNSVDU2V0pIbTdleW00VnJENnQrK3Q0WjBINTNyTHJ1Qmo1UHdnR2ZUTWlDSzNIZHBwb0I0YjhlQTFWQXpZTnpkblY3MC80UTI5OU0yYmV1dUg5L1RXRDMrdkc5NWxpQjRiTWFGWXgwblB6TkR2NitaSmt2cTA3VjdrOXZReFVEcW5vczlvdy83Tjh2YndWc2NtN2EzTEQxOGVybGJWeDE4UGZqaFJ4OCtkdEs1YnRXdU4vcmRtcmo1ODZHM1Y5SzllNlBIcFRSRFdLemwzVnpjMXE5ZEVyczR1U2twSlZ0U0ZjOW9mY1VEN0l3NW81YzYvTk8zKzF3c2RKNWVXa2FiRWxFVDVldnFvVnlHQklQcGlyRFllMkN4blo3N2xnS0w4c3ZvUDdRemJMU2RISjlXcldVZXA2ZWs2RzN0V3k3YXZWSnVRVVBXL3JrK2grNmRuWnVpMTc5N1dpZk9uMUxYbERRcHQwTExRN2Vsam9IUmk0bVAwN0ZmL1VXWldwdTRaY0VldUsrVlJjVkdTcE85WC9xeWdnRnA2OGE3SkNxcFdXK0duajJuYXJ4OHJNdXE0M3Z4aG1qNllNTFhBNDlPYmtBanJsZDVUdHo2YTYzRm1WcWFXN1ZpbGozLy9yL1ljMjY5WlM3N1RnemYrWDRIN1IxMDRMMGxxRWR3OHo3R3V0bUgvSm0wOHNGbmV2STBIRk9xUDlmUDE5Wkx2MUxSdVk3MTh6M09xSFpBemhuMWY1RUc5OU0zcmV1UDdkMVhUcjRaYU53ek5kLytvdVBONmVjNWIyaDl4UU8wYnRkR1V1NThwOHB6ME1WQnl1OEwzNnVYWmJ5bzJQazYzOXhtbDBiMXlYL2xPVE1tWjZjWEp3VkZ2My9lcTNGemNKRW10RzRicXJYSC8wWjF2ak5PT3NOMktqRHBSNEN3djlDWWtQbUNLZjNCMmN0YmdqdjMxMUswNU4wcGF1bjFGb2RzZk9uRllrdFN3ZHYxQ3QwdE9TNUVrZWJyekFSbWdJQmxabWZwNjZYZHljWExPRmRRbEtiUitjMDBhL2JpeXNyTTBhK2wzK2U2L2VzODYzVHR0Z3ZaSEhOQnRQVWZvblFkZUw5YVlXUG9ZS0w2czdDek5YRHhiRXorZHJPVFVaRDE3eDVPYWNPTzRQTnM1WEo0VHZWLzczdGFnZmtYdGdGcHFXYitaSk9ud3FZSnZoRVJ2UXVMS09nclFOVFRuVG15eDhYRkt5MGpMODRQbWlzMEh0MG1TMmpSc1hlanhVdEp5UHMzdTdlRmRobFVDOXVWMDlCbkZKVnhRNDZDR3VZTDZGUjJidHBPYnE1djJSdXlYeFdLUmc0T0RkZDJYQzc3VzdPVS9xbHFWQUwwNjlubGQxNlJkc2M5TEh3UEZrNXlhb2luZnZLWXRoN2FyWllNV2V2SE9wMVE3SVAvWm1Id3ZUOHZvNytPWDcvb2FmamxqMVpNdUIrMzgwSnVRQ09zb1FGWld0cVNjT1dSZG5GM3kzZVpTU3FMVzdkc2tidzl2dFd2VUt0OXRyTnRlL2pTN0R6OUlnQUtsWmVUOHduVW80QzZGRG5LUW80T0RValBTbFptZFpaMVgvY3VGMzJqMjhoL1Z2bkVidlh6UDg2cmlWZnlwV09sam9IZ3lzekwxM0ZmLzBZNmp1elc2MXkyNmY5ai9GVG9KUTRQQWV0cXdmNVBPeHAzTGQvMkZ4SGhKa3A5bi92MUtiK0lLaHNFZ1gydjJycE1rTmFuVHFNRGJHLyt5K25lbHBxZXEvM1Y1MytMN3B5czNYL0x4NUFjSlVKRGExV3JMeGNsWmtlY2k4NTFuZlUvRVBxV2twYXJPNWUya25EdWJ6bDcyZ3hvSE5kVFU4YStVS0toTDlERlFYTCt2bjZjZFIzZnI1aTVEOWRCTjl4YzVXOXIxelR0SWtsYnVXcTIwek56M09yaVFlRkVIamgrVUpJWFdiNUh2L3ZRbXJpQ3NWM0t6bC85b25jUDFpdVU3VnVuRDM2WkxrbTdyT1RMZi9VNmNQNlh2Vi80aVYyY1gzZG5udGlMUGs1Q1Vjd1hCeDUwZkpFQkJmRHk4MWJkOWI2Vm5aT2pWT1ZNVmQrbUNkZDJ4TXhGNjY0ZjNKRWszZGYzN0JpdEx0aTZYSk4zY2RWaVJ2OUQvaVQ0R2ltL3hsbVdTcEZ0N0ZUMkZvaVMxRFdtbEpuVWFLelkrVHAvKy9sOWxaV2RKeXBuaDVkMWZQbEZLV3FyNnRPdXBHdmxNM1VodjRtb01nNm5rdmxueW5XWXRucU9RV2czazRlcW1rekduRlplUUV4Qkc5eDZwL3RmMXlyUFBwWlJFdmZqMXEwclBTTmY0b1dQei9VSHpUMkduSXlSSjFmMnJsZTBUQU96TUk3ZmNyL0F6NGRvUnRsdWpYeHVya01CZ3BXV2s2L2k1azhyS3psS1AxbDAxcXNmTjF1MGpvbzVMa21ZdG1hT2YvdnBmZ2NkOWRld0xhbERyN3crcDBjZEF5VVJHblpBa1RmN3l4UUxmY1haemRkZFhUMzRpS1djWTZmTjNQS21IUDNsS2YyeFlvSFg3TjZsZTlUbzZGaFdwaTRueENnNnNwOGRIUHBUbkdQUW0vb213WHNtTjdqVlNhL2R0Vk9TNTQ4ckt5bElWTDE5MWI5Vlp0M1M5VVIyYXRzK3pmWHhTZ3A2WjhaSWl6aDVYeDZidGRVZWZXNjNyTEJhTExMTGsrU0cyOGNBV0hUa1ZwcnJWZytUajRWUHV6d213WlQ0ZTN2cHM0Z2Y2ZGZVZldySGpMMFZFblpDems3TmFCRGZUc002RE5LaER2MXdmTEUxSnk1a2VMaVkrdHREanBtV2tXYittajRHU1NjdE1WMFpXcHFTY215QVY1Si8zSldsUXE3Nitldkl6elZ3OFcxc09iZFBlaVAycTVsZGRRem9OMUYxOVI4dmJJL2RVaS9RbThrTllyK1RHRHgycjhVUEhGbXZiZlpFSDlkcWN0M1VtOXF4YTFtK3VWOGErSUNkSEordjY5S3dNRFgxdWxBSjgvT1h2NHlkUGR5K2xwQ1hyd1BHY3FhZUdkeGxhMEtFQlhNWE4yVlYzOXIxTmQvWXQrdTN2Nlk5OVVLSmowOGRBeWJrNXUyck4rNHRMdFc5ZzFScDY3bzRuaTl5TzNrUkJDT3NvdHBVN1YrdE03Rm4xYmQ5VHo0eCtRbTZ1dWNmSHVqbTdLclIrQzBXY2pkVFJNOGVVa1prcFZ4ZFgxYXRaVndPdjY2dGJlOTVjd0pFQlZCVDZHREFuZWhNRklheWoyQ1lNSDZjT1RkcXFTOHNiQ3R6bWd3bHZWV0JGQUVxS1BnYk1pZDVFUVpnTkJzWG03T1JjNkE4UkFPWkhId1BtUkcraUlJUjFBQUFBd0tRSTZ3QUFBSUJKRWRZQkFBQUFreUtzQXdBQUFDWkZXQWNBQUFCTXlpN0RlbWpOcGthWEFGd3p2bzl6OE84QXM2anMzNHVWL2ZuRE50amo5NmxkaHZXazlHUWR2M2phNkRLQVVvdThjRW9wR2FsR2wyRUs5RFBNZ0o2a0YyRis5dHFuZGhuV0d3YzAwQWwrb01DR0hiOTRTazBDUW93dXd4VG9aNWdCUFVrdnd2enN0VS90TXF6M2E5aGRCNktQR2wwR1VHb0hvNCtxZjhOdVJwZGhDdlF6eklDZXBCZGhmdmJhcDNZWjFtK28yMDUrN3I1YUVyYkc2RktBRWx0NGVKV3FlUVdvUTUwMlJwZGlDdlF6akVaUDVxQVhZV2IyM0tkMkdkWWw2ZW51RCtoa3dsa3REbHR0ZENsQXNTMDhza3Jua21MMFJOZnhScGRpS3ZRempFSlA1a1l2d296c3ZVOGRMQmFMeGVnaXl0TTdhei9YeGRRRU5hc1dvbUMvT3Fydlg4Zm9rb0JjSWkrYzB2R0xwN1QvL0ZGVjk2cXFKN3ZkWjNSSnBrVS9veUxRazBXakYyRzB5dFNuZGgvV0pXbnp5WjFhY1d5OXdtSWo1T25pcnIzbkRodGRFaUJKYWxXem1aSXpVdFE0b0lFR05PeHVsMi9mbFRYNkdlV0puaXcrZWhGR3FXeDlXaW5DT2dBQUFHQ0w3SGJNT2dBQUFHRHJDT3NBQUFDQVNSSFdVV3JUTjMrcmc5RkhqQzREUURHOHNlWmpuVXVNTmJvTUFQOUFiNklvaEhXVTJnOTc1K3FqVGQ4WVhRYUFJaHlNUHFMRlIxYnIrNzIvRzEwS2dLdlFteWdPd2pwS3pXS3hLRHM3eStneUFCUWhQVE16NS85Wm1RWlhBdUJxOUNhS2c3QU9BQUFBbUJSaEhRQUFBREFwd2pvQUFBQmdVb1IxQUFBQXdLUUk2d0FBQUlCSkVkWUJBQUFBa3lLc0F3QUFBQ1pGV0FjQUFBQk1pckFPQUFBQW1CUmhIUUFBQURBcHdqb0FBQUJnVW9SMUFBQUF3S1FJNndBQUFJQkpFZFlCQUFBQWt5S3NBd0FBQUNaRldBY0FBQUJNaXJBT0FBQUFtQlJoSFFBQUFEQXB3am9BQUFCZ1VvUjFBQUFBd0tRSTZ3QUFBSUJKRWRZQkFBQUFreUtzQXdBQUFDWkZXQWNBQUFCTWlyQU9BQUFBbUJSaEhRQUFBREFwd2pvQUFBQmdVb1IxQUFBQXdLUUk2d0FBQUlCSkVkWUJBQUFBa3lLc0F3QUFBQ1pGV0FjQUFBQk1pckFPQUFBQW1KU3owUVZVUnVlVFlqVC84QXFqeTdobURnNE9pazZLMDh3ZFB4bGRTcW4xRGVtbVlMOGdvOHVBamRoOGFxZjJuejlpZEJrbGR1NVNqQ1RwU1BReG0relhBQTkvM2RSOGdORmx3TVRvVFdQUW14V0RzRzZBODBteCtuckhMMGFYVVNaaWt1TnMrcmswRG1oQVdFZXhiVDY1UzcvdVgyQjBHU1Zta2VRZ0tTejJtTUppanhsZFRvazFDV2hBSUVDaDZFMWowSnNWZzdCdUJFdk8vOTRkL0tJNkJyVXh0cFpLS2p6dXVQNzkyNU95V0N4R2x3SWI0KzNxcVlWanZqVzZqRXJqdVdWVEZYVXAydWd5WUFQb3pZcEZiMVljeHF3REFBQUFKa1ZZQndBQUFFeUtzQTRBQUFDWUZHRWRBQUFBTUNuQ09nQUFBR0JTaEhVQUFBREFwQWpyQUFBQWdFa1IxZ0VBQUFDVElxd0RBQUFBSmtWWUJ3QUFBRXlLc0E0QUFBQ1lGR0VkQUFBQU1DbkNPZ0FBQUdCU2hIVUFBQURBcEFqckFBQUFnRWtSMWdFQUFBQ1RJcXdEQUFBQUprVllCd0FBQUV6SzJlZ0NTdXZzcGZOYUhQWlhvZHNFZWxmWDRDYTljeTFiZEdTVm9oS2pDOTF2VU9OZXF1VlR3L3A0NTluOTJuVjJmNkg3dEszVlV1MXF0Y3kxYk5hT24vUGQ5bnhTckNScDZkRTE2aGpVSnRlNnNqN1gxZjdkL3JaY2owdnpiM0cxaW53TlNudXVndjVkTHFURVM1SldIdHVnSHZVNzVWcFhrYTlCY2M1VjJHdGdxMnpoZXllL2N4MklEbE42Vm9iMXRTN1BjLzNUdFo3TGJOL1h4VDNYaWZnelNreExzcTRyejNQOVUxbWR5NWFZK1h1NHNIUFJtL21qTndzL2w2MncyYkQrM05LcENyOXd2TkJ0V3Rab3FpN0JIWEl0bTN0b3VmYWZQMXpvZm8ycmhjalQxY1A2ZU9QSjdmcHh6OXhDOTdtOTlYQ0ZWSzJYYTFsUjMzQkx3bGJyNFJ2RzVscFdYdWVTcEJFdEIrZDZYSnAvaStlV1R0V3dwbjAxdUVudkNuME53aStjS1BJNTVuZXVvdlpaZVd5OUh1ODZMdGV5aW53TmluT3V3bDREVzNYNlVsU3BYcytLL040cDdGeFhqbGNSNTdxaU5PY0tyZG5NK24yeTdmUnV6ZDcxVzZIYlYrVDNkVW5QZFdWZFJaenJpdEtjNjY2MkkydzJFRWowSnIxSmI1cVJnOFZpc1JoZFJHbjBtREZLdDdVYXB0dGJEVGU2bEJJN0hCMnVaNWROMVpRK0U5VTJzSVhSNVpUSWlPL3YwOWoydCtyZTlxTnQralU0ZnZHVUhsLzRpaVoxZjFBMzFHMW5kRGtsY3ZWcllLdTJuZGtqVDJkMzFmQ3VablFwSmZMVjlwLzBWOFFHelI3MW9kR2xGSXViczV0OFhMMGtTVnRQNzFZTjd3QjV1WGdhWEZYSnZMWG1VNTFQak5WN1E2WVlYVXF4ZUxwNHlOUEZvK2dOVFlyZXJCajBac1d6NWQ1a3pEcUFDdmZFd2xlME1tS0QwV1ZVS2s4dWVsVVJGMDRaWFFaTWp0NnNlUFFtaWtKWUJ3QUFBRXlLc0E0QWRtcnZ1VU02ZSttODBXVlVHa2taeWRvYmRWQ0o2VWxHbHdLVG96Y3JscTMzSm1FZEFPelVNMHZlMUtLd1ZVYVhVV2xFWERpbHA1ZThvYkRZU0tOTGdjblJteFhMMW52VFptZURlVy9JRkhrNnV4dGRScVhHYXdBQUFGQytiRGFzdHdsc29malVCS1BMcU5UYUJyYlFSVjREQUFDQWNzTXdHQUFBQU1Da2JQYkt1aTN6OTZnaWYzZGZWZmVxYW5RcEpmWjYvOGxxVkRYWTZES3VXUlYzWDFWeDkxRk43d0NqU3lteDEvcy9yVVpWR3hoZFJxVlV4emRRZGFzRUdWMUdwVkxIdDViY25kMk1MZ01tUjI5V1BIcXo0dGhzV044ZGRjQW1iOXdnU1RXOHErbXJFZE9NTHFOVVd0VnNLajkzWDBrNXI0R0hqYjRHZnU2K21qWGlYYVBMS0pYUUdrM2w3K0ZuZEJuWHBIWE41cXJwWlh2Zk53TWI5OVRBeGoyTkxxTlVXdFZzSmk4YnZDSElYVzFIR0YxQ3BVSnZWang2RTBXeDJXRXczTGpCZUkvekdxQ1UzaC82a25xSGRERzZqRXJsdlNGVDFNQy9ydEZsd09Ub3pZcEhiNklvTmh2V0FRQUFBSHRIV0VlSjdEdDNtQnM1R0l6WEFNVVZXcU9wYW5uWE1McU1Tc1BMeFVPaE5adkoyOVhUNkZKZ2N2Um14YkwxM2lTc28wU2VXemFWR3prWTdQbmw3L0Fhb0ZpbURucE9nNXYwTnJxTVNxT0JmMTFORy9TOEdnZndBWEFVanQ2c1dMYmVtNFIxQUJYdWlZV3ZhTlV4UHU5UWtaNWM5S29pTHB3MHVneVlITDFaOGVoTkZJV3dEcURDN1k0Nm9ITkpNVWFYVWFuc2lUcW9wSXdVbzh1QXlkR2JGWS9lUkZFSTZ3QUFBSUJKRWRZQndFNDlzK1JOTFRyQzV4c3FTc1NGazNwNnlSc0tpNDB3dWhTWUhMMVpzV3k5TjIwMnJOdnFqUnZzQ2E4QllHNTd6eDNTMlVSbURxb29TUmtwMmh0MVVJbnB5VWFYQXBPak55dVdyZmVtemQ3QjlQMmhMeWsrTmNIb01pcTFENGErcEl1OEJnQUFBT1hHWnErc0F3QUFBUGJPWnErc205VmRiNDNYb1pPSE5YSEVRN3FyNytoOHR4bng4cDJLVDRvdjFmRS9lK3dETlExcWRDMGxYcE9XTlpxWThrWU9PNC91MGZqM0g4NjFyRnFWQUxWdTBGTDNELzAvTmF6OTk5eXFFVkdSR3ZmZXcvODhSTEY0dW5sbzNxdS9YRk90MThxc3I0R3RpazlLMEtCbmIxWkdWcWJtUFBPbG10VnRtdTkydHR5M1p2SGdSeE8xOWZBTzYyTjNWM2ZWcVY1Yk4zVWVxbEU5YnBHTDA5Ky9rbDZlL2FiVzdGMWZxdlBjUCt4ZTNkWmp4RFhYQzJQUm14V0gzalEzd25vWk9uWTJVb2RPSHBhems3TVdiRnBjWUZpUFQ0cFgvWnJCNnRXNlc0blBFZUJUOVZyTHZDWnZEbmhHZnU2K2h0WlFtTllob1dyWHNJM1NzOUoxOUhTNFZ1NWFvdzBIdG1qV1U5UFZPS2loSkNrcksxdnhTUWthZXYxQU5hb2RVcUxqdXppN2xFZlpKZkpHLzBueTkvQXp1Z3k3c1dUN2NtVmtaY3JKMFVuek5pMHVNQkRZY3QrYXpaaCtkOGpCd1VFWEVpOW8vYjVOZXZmWGozWHd4Qkc5Y3MvejFtMlNVcFBsN09Tc3UvcmsvM08wTUtIQnpjdXlYQmlFM3F4NDlLWTUyV3hZZjJMaEsrcFIvM3IxRHVsaWRDbFc4emN0bGlUMWE5OUxpN2N1MTZGVFlXcFdwM0crMnphdDAwaDM5LytYRHA4K0toOFBiOVd1R3BqdmRwc09idFdhZmV2MXlFMzN5OFBWbzl4cUw0M0hUZmdhZEdqY1RoT0dqN2MrbnJsa3RqNmIrNlYrV3pkWGswYy9ubXZiN3EyNnFsLzdYdHA0Y0l2YU5Xd3RkMWYzZkk4NWM4bHNWZkh5MWNodU41VnI3WlhKZTBPbXlOTTUvMy92aXJaZzAyTFZyVkZIdmg3ZVdySnR1U2FPZUNqWFZhU3IyWExmVGh2OG9tcDZCeGhkaGlScHd2Qnhjcjc4Ynh5ZmxLRGJYaDJqaFZ1VzZMRmJIbFNBNzkvaHFZcVhyKzd1L3k4bEpGMVMrTmxqYXRlb1RiN0hpNG1QMGJSZlA5Wmp0MHhRcmFvMUsrUTUyQ3Q2cytMUm15aUt6WTVaTjl1Tkc3SXQyVnE0ZFlsYWg0VHE5bDYzU3BJV2JGNWM1SDV2ZlBlMi92MzJBOW9YZVREUHVwajRHRTM1NWpWdDJMOVptWm1aWlY3enRUTGJhNUNmenMwN1NwSVNVNVB5WFIrVEVLZkpNMTdVQXg4K3B0aUV1RHpyTngzY3F1bnpabWpMNGUzbFdtZGwweWF3aFdwNEd6K1RVRVJVcFBZZlA2Uis3WHFwVDd1ZXVwZ1lyL1g3TnhhNW55MzJiWnZBNXZKeThUUzZqRHlxZVBtcWVYQXpTVkp5V3Y0M2hwbTFkSTRlK0hDaS90d3dQOCs2ck93c1BUZnJGYTNkdTE0WEV5K1VhNjJWQWIxWjhlaE5GTVZtdzdyWmJEcTBUVEh4c1JyVXNaOUM2emRYY00xNldySjF1VEt6Q3YrQjhONERieW1nU2xYZC84R2orbXZQV3V2eWpLeE1QVHZ6WmFXa3BXcmErTmZsNCtsVDNrL0JMaDA5R3lsSmF0MmdaYjdycS9sVzFTY1B2NmNUMGFmMDcya1A2UGk1RTlaMVorUE9hY28zcjZsQllMQ20zUGxNaGRTTGlyVmc4eEpKMHFBTy9UVzQ0d0E1T0Rob3dhYWkvOGltYjh0T1ZuYVdJcU9PcTFxVmdBS3Z2RDAwZkx3R2RlaW5WNzk3VzUvTy9TTFh1dW56Wm1oSDJDNU5HdjJFbXRkclZoRWxvd0xRbThhak44MkRzRjVHRm14YUxDZEhKL1Z2MTBlU05MaGpmOFZkdXFBTkJ6WVh1bCtBYjFWOU1mRmp0UWh1cGtsZnZLamYxczJWSkwzeC9UdmFlWFMzL2pQbU9UVUtLdG00NnZMMDNMS3BObkVqaDhTVUpLM2F2VVlmL3o1ZGJVSmFhWGpuSVFWdTI3cEJTMzA1OFJPbFoyYm8vOTU3U0hzakR5Z3BOVW1QZno1WldkbFptbmJmRy9KeU44OVZqK2VYdjJNVHI0SFpaVnV5dFhETFVqVUphcVNHdFJ1b2hsOTFkV2pTVHV2MmJkVEZ4TUkvckdZcmZmdld3R2MxdUhGdm84dklWN1lsV3llalQrdVYyVy9wYkZ5VUpvOSszUHIyK3o4NU96bnJQMk9lMDcvNjNLcFpTK2JvNWRsdktqTXJVL00yTDliWFM3L1Q2RjRqZFZNaFBWNVJHdmpYMGR1RG5sZmpnUHBHbDJMVDZFMWowWnZtWTdOajFzMGtNU1ZKZisxZXF4dWFkNVMvVDg0SC93WjM3Sy9QNTMrbCtac1dxMGVycm9YdTcrM2hwVThlbnFabnZ2cVAzdmhobXBidFdLbXRoM2RvNG9pSDFMZGR6NHA0Q3NXMjc5eGhkUWhxYlhRWkJacTVaTFptTHBsdGZSeGF2N2xlR2Z1QzNGemNDdDJ2WWUwRyt1ckp6L1RReDAvb3dROG5xbEh0QmpwNS9wUStmZVI5MWF0UnA3ekxMaEd6dndiRnNUdnFnRHlkM1ExOXUzM0xvZTA2ZnpGYXQvY2VhVjAycU9NQWJUMjhRMHUycmREb1hvWFBXR0FMZmR1cVpqUDV1SHBKa3ZaRUhWUU43d0JUdk4xK3c2TjlyRjg3T3pucmlaR1BxR2NSSHc1MGNIRFFreU1ma1orbnI2YlAvMG9ub2svcFFPUkI5V3pkVFUrT2VxUzhTeTRXTHhkUHRhN1pUSjR1NWhnTFhScjBac1dnTnl1V3JmY21WOWJMd1BJZEs1V1drYWJCSGZ0Ymx3VlZxNjAySWEyMGJ0OEdKU1JkS3ZJWWJpNXVlbWY4cTJwV3Q2bTJIdDZoSmtHTmRHZWYyOHF6Ykx2VU9pUlU5L1MvVTNmMHVVMTkydmJVMFRNUkd2M2FQVnE1YTNXUit3WUYxTklYRXorU2d4eTBML0tnYnU1Nm85bzJiRlVCVlZjK1R5eDhSU3NqTmhoYXcvekxueWtaZUYwLzY3Sis3WHJLemNWTkM3WVUvWGE3WkZ0OSsrU2lWeFZ4NFpUUlpVakttWEhpbnY1MzZxWXV3OVNnWnJEZStlVURQZlR4RXdXT2k3M2EvdzIrUjdmM0hxWGQ0WHZsNE9DZ1oyOS9RbzRPL0NvcksvUm14YU0zVVJTdXJKZUIrVnR5eHRidEROK2pReWVQV0pkYkxObEt6OHpRa3UzTGRXdVBXNG84enJmTGY5Q2hrNGRWcDNxUWpwdytxbGZtdktrWDdwd3NKMGVuY3F2ZDN2eHpOcGh6Rjg1cnpOdjM2WlU1YittNnh1MVV4YXZnYVNmVE10TDA1by92S1NVOVJVSFZhdXZuMWIrcFVlMFEzZEwxeG9vb0hSVW9LVFhuM1RBZlR4LzlzQ3IzdlBsVnZIeDE0UGdoSFRzYnFaQmFSYjlsU3QrVzNOVXpUa2pTOVBsZjZhdEYzK2pycGQ5cHdvM2pDdDEzMDhHdCtuUDlBZ1VGMU5LWnVDZzlOdjBaZmZMUU5PdTdtckJ0OUtheDZFMXo0aytlYTNRcTVyUjJIZDBqU2ZyZjJqODFaOFZQMXYvMlJPeVhWTHhaWVQ3Ni9YTjlOdmRMM2RMMVJ2MXZ5aHpkZU1OZ3pkdTBXTS9OL0k4eWl2aVFLZ3BXMDcrRytyWHZyY1NVSk8wN25uZDJnQ3VTVXBNMWNmcGtyZCszVWY4Wjg2eG1UL3BTVFlJYTZmWHYzOUdjRlQ5VllNV29DTXQzcmxacWVxb3VKVi9LMWJOelZ2eWs4eGVqSmYzOUFiZkNtTDF2OTU0N3BMT1h6aHRkUnBIdTZKMHpnOWFXUTFzTDNXN2xyalY2ZlBwa2hkUUsxdXpKTS9UQ25aTjErT1FSM2ZmQkk0cU9qNjZJVWd1VmxKR3N2VkVIbFppZS8reFRLQnE5YVM3MHBqbHdaZjBhWGZtaDhjR0V0OVd0NVExNTFqLzIyWHoyR2xNQUFCNzlTVVJCVkdTdDM3OVJrZWVPcTM3TjREenJrMUtUOU1wM1U3Vml4MSs2dmZjb1BUWHFVVW5TaTNkTlZsWjJ0aFp1V2FMMHpCZjExcmlYNWVic1dyNVB4azVsWldWSmtqSXpNL0pkZitMOFNVMmE4YUlpbzA3bzlYOVBVZi9yY3Nic2ZmckllM3J3dzRuNjRMZFBsWjZacm5zSDNsMWhOYU44TGRpOFdDNU96bG82ZGE1OFBMeHpyY3ZJeXRTQVoyN1N3aTFMOU5CTjQvTjlHOWRXK3ZhWkpXOXFiUHRiZFcvN2t0KzhwQ0psWmVmMGFFWUIwK2xaTEJiTldqcEhuOC83U3EwYmh1ckRCNmZLeTkxTE4zVWVvcXlzVEwzeHd6U05mLzlSZmY3WWh3cjBOKzd1dmhFWFRtbks4bW42Y09qTGFsY3IveG1vVURoNjAxem9UWE93MlN2cjd3MlpvajROakwwWmo4VmkwY0l0UytYajZhMU96VHJrdTgyZ0RuMGwvWDNEcEt1Rm40blFtTGZ2MThxZHEvWHd6ZmRiZjZoSWtxT0RvMTY2K3hrTjdOQlBhL2V1MTlQL2ZjN2FOR1poaHRlZ0tLZGp6bWpwamhWeWRYWlI2d2FoZWRhdjNMVmFkMDhkcjNNWHp1dURCNmRhZzdvaytYbFgwYWVQdnFlUVd2WDEyZHd2TlhQeHR4VlpPc3JKNmRpejJoRzJTOWMzNjVBbkRFaVNpNU96K3JUdHFlajRHRzArdEMzUGVsdnZXN094V0N6NmV1bDNrcVNPVGR2bldYOHArWkllLy94WmZUYjNTL1Z1MTBNZlAvU092Tnk5ck90SGRCdXVTYU1uNmxUMGFkMzMvc1BXcTYrd1BmU211ZENiNW1HelY5YmJCTFpRZkdxQ29UWHNQTHBicDJQT2FPajFBd3U4cTFxUDF0M2s3dXF1aFZ1V2FzTHczRmNDamtWRkt1Ny8yN3ZQc0NpdU5RN2cvNlZLbFY0c1YwQ3doU0xHTGhvVmU4T0dGUlV3bHBnYlk0ckdidFJZWW9reE1ScE5MRmpRYU95OXg0SzlJTmcxWWtmQmlMREFzcFRkK3dIbFp0MUMzNTJGLys5NS9PRE1PWHZPTXZNT0x6Tm56aEcveHNJUnMxWE9HR05vWUlnWlF5WWhSNWFER2xVOEJUZk9ycTVMSGJ6UjhURjQzOFc3bC9IanRrekk1SEs4ZkpPQTA3Rm5JYzJTNHF2ZW42a2NOM2Y1WGpUc3JlMnhhT1FjVkhQK2o5SitPeXRiTEIzOUl6Ny9aU3g4MU16VlR2cGwzOXVuWWEzOVc2b3QwNkYrSUhhZTJZTzk1dytnU2UyR0N2djBQVzZGNE9lZHYwSUVFZEl5MG5IajRTM2NmWFlmVlJ3ckk3UmRpRkxaVjhtdmNldnhiUXpyRklyaG5jSWdFb21VeXZScDBST3lIQm5PM3JvSVd5dGJiWHdGS2dXTVRkMWpiQXFUM2liclF2RHVqZlhBZXVvdkxCWVZ6QkhnM1FSSHJoekh4ZHRYMEtoMjdoMzR6SnhzTks1Vkg1RVRWc095Z2puRTZlcG5qSm5RN3lzWWlFUVFwNHRoWW1MSzRUQWF4TWJkUkd6Y1RRQ0FtYWtadk4zcllGQmdYd1I0S3o4QnlNaVNZRVNuY0F4cTB4OFdwbVpxajRHcGtUR1dqbDZVZHd6TUs1anpJcS9IOXA0L0NFTURRN1RVTUIzWmh6WDhZVzl0aitQUnA1QXFTWU9sV2U3ZElzWnR5ZGh3ZERPQTNMdWR6cmFPNk5lcU40WjFERlY2QVZ3dWw4T2hvaDNXakYwT3l3cm1TSldrcXYzTXpvM2FvMlBEZHNpUVNwQmxhQVJ6VS8yY29xMDhZMnpxSG1OVG1KaXNGOFBVa1BHWUdwTC95cFp6aDA0SGhrNVgyTFlqYWpkMlJPMHVkSnVmZEJtS29SMkhGTHBlU1puVjlodDQyaW1QdmRjMWYwOWZYUHJsWktIcWZMdDJUcEhhK3UyTEpmRDMxTjA4NTdQYWpvV25uYnZPMnRkM082WnZ6TGVNZ2NnQUIrZHNWNjZycDNFckZNdEcvMWlvOG5FdkhxSFYyTTZGYnFkQnpYcUZib3QwajdHcE80eE5ZZFBiWkYwSUN6Y1UxZHloMDVGWnhMZlJxK2w0Z1I0ZjU1cXdxWkQ3Ri9hMUZ6ZGhwb2ZId05YZUJZcy9uVi9rK3A2VmRKc29lenZWaEsyWmZrK0Y1ZXRjRzg0VytuWGU2SFBjQXJtTHNGam8wWUlnNFIwSEk2aFpseUxWdGRVd1JTdHB4dGpVUHNZbTVVZHZrL1V2OTgxQUg1OHU2T2ZUVGRkZEtiUUdOVC9VZFJkS3hCZDZlZ3dzS3BpaldaMUd1dTVHdWJhbzh6U2R2M05TV1BvZXR6OTBtZ3F4VlAyamFxR3BWY1ZMMTEwb2x4aWIyc2ZZcFB6bzdXd3dSRVJFUkVSbEhaTjFLcFNOTVR0eE5mNkdycnRScm0ySzNjVmpRQVhTM3k4SS9xN0tVNVpTNlhBeXQ4TkF2KzV3c1hUVWRWZEk0QmliMnFYdnNhbTN3MkJJTnpiRzdJU3BrWWxlTGlwUVZteU0yUVZUSTFNZUE4cFhpRjlQV0psWTVGK1FTb1NUcFFNRzFlMEZjejBhZjB5NndkalVMbjJQVGQ1Wkp5S3RDMXpWRDV0aWQrbTZHK1ZLMjlVRGNEM2hycTY3UVFMSDJOUSt4aWJsaDhrNkVSRVJFWkZBTVZrbklpSWlJaElvSnV0RVJHVlU1N1ZEc09yS0g3cnVScmx4UGVFdU9rUU00Z3ZnbEMvR3BuYnBlMnpxN1F1bWcveDd3Y3VlcXpqcTBtRC9YdkRrTVNBaUlpSXFOWHFicklmNkIydDE0UVp4dWhnckQ2ekQ4ZWdUU0V4K0JVY2JSelNvK1NGR2RnbUhnN1Y5c2VzbUppZmlSRXhVc2ZwWXlhRVNtdFp1V0t6UEtJeFEvMkM4MGZMaUdXZHZYY0RhdzVHNDhlZ1dERVFHY0hlcGhvR3QrNkZOdlpiNTF2MzdlUngrMmJVQ1YrNUhReWFYd2RmTkc1OTAreGdmVkt1ZFYrWkV6R2trSnI4cVZoL2IrTGVDaldYRlluMEdsYXlMZHk1anc3RXR1UFBrTGxMU3hYQzFkMGJIK20weE1MQXZLcGhVVUNpYm5KYUNYL2VzeExIb2swaVZpT0htNG9aQmdYM1JvVUhidkRJOFR3b3Y3c1ZEOUpzVkJrc3pDeHlkdDBkajJjbHJadURBeFNNWUd6d0dmVnYyQkFEY2ZIUUxOeC9mS1ZZZi9EeDg0Rlc1ZXJFK2cwclBsWHZSbUJyeEhXWVBuUTVmZCtYWnJxUlpVcXpjdnhiN0x4N0NQeW12NFdydml1QVdQZEQzbzU0UWlVUUFHSnVGOWV5ZmVFeGZOd2RONmpSRVdMc1F0ZVgyblQrSUxhZTI0Lzd6T0VBT1ZIV3NqUG5EdjBObGgwcU1UUzNRMjJSZDIwYjkvQldlSkQ1QllOMldjTFYzd2Qybjk3QWphamRPeFo3Qmhna3I0V0J0VjZ5NlR4T2ZZL0cyWlFyMTVKQWpJek1EeG9aR01ESTB6cmVQelgyYmFqVloxN1pUc1ZINDR0Y0o4SGFyalFHdCtrQ2FsWW5EbDQ5aS9NcXBHUGx5S0Q3dU9FUnQzYmdYRHhHMmNDU01EWTNSdTNsM0dCa2FZY2VaUFJpKzZET3MvT29YMUtwYUV3Q3c5ZFFPWEwwZnExQTNNenNUT2JJY21Ka1ViTW9uUHcrZmNuT2gxeGZyam15RU5Ec0xYUnQzaEtHaEljN2NPSWRsZTFiaTJvUHIrT25UK1hubHBGbFNqRmc4R25IeGo5QzFTU2RVc25mQlg5ZE9ZZkthbVVpUmlOR25SVzdpeVBPazhIN2N0aFE1c3B4OHkxMS9lQXNITGg1UjJuN3U5aVdzUHJCZVlWdU9MQnVaMlZrd05UYUZnU2ovVVoyZjlSakJoRUNBYmp5NmhZaERrVGdXZlVKdEdabGNockVySnVITXpRdm8wS0F0UEZ6ZGNQVHFDU3pZc2hncDZTa1kzaWtNQUdPem9GNGtKV0RUOFMzWWNuSUhwRmxTTkttalBuZjRMbkkrZGtUdGhxK0hONGEwSFFDNVhJN2JUKzRpTFNNZEFHTlRHNWlzRjFBMTV5cFk5TWxjaGFSODAxOWJzV0RMWW13NXVSMmZkQmxhckxyK25uNDR0ZWlnUXIxN3ovNUcvOWxoK0NwNE5IbzM3MTd5WDZvSSt2bDIwOWxDRGtscEtaZ3hlQkk2TldxZnQyMW9oOEVZTUNjTXF3K3V3NERXZldCdXF2cGl2UGJ3Umtnek14RXhjUVhjWGFzQkFIbzA2NHJlTXdkaDFZSDFtRGRzSmdEZ3AwOFhLTlVkOTl0a1hQdjdPZzdPM1ZFSzM2cncrdnAwNVdJYWhUUysvOWVvWk9lUzkvOWhuVUl4Wk41SW5MbDVIZzlmUG9LYmMrNDVjZmpLTWR4LzlnQ1RCb3hGajJaZEFRQkQyZzdBa0hranNXTHZhZ1EzN3dHUlNLUVg1NG1RbklxTlF0U05jN0N4ckFpNVhLNjJuRXd1dy96TmkyQnJaWU1rOFJ1RmZlSHRCeUc4L1NDRmJlK3VvK3ZIL3daM0Y3ZFM2VHVWcm5sL0xNTG1rOXRoWTFrUkRXcld3OFU3VjFTV08zejVHTTdjdklDaEhZZmsvYjRkMkxvUEJzNGRpb2hERzlBeklBZ08xbmFNelFJNGZQa1lKcXo2RmthR1JtamgweFRIb2srcUxidnQ5QzdzaU5xTmtWM1UzeEJqYkpZK3ZtQmFRRE9HVEZhNmU5NjVZVHNBUUZ6OHcxS3BLODNLQkFCWW1Kb1h1citsWllCdmQ1MHR4dE9sVVh1RlJCMEFMTTBzME1JM0FOS3NURHgvRmErMjd1UEVwNmppV0RrdlVRY0FaMXNuMUtwYUE0OFRuMmhzTnlOVENyTUt3bGxJWVlCdkVCZEVLcVIvSitvQVlDQXlnRi8xM0Q5NE1qSXo4clkvVG5nR0FHanUwelJ2bTZHQklRSzhHK05OYWpKUzBzVnEyeERhZVNJVVlra3FabTljaUc1Tk9zSERWZk03TGh1Ty9JRjd6LzdHcUs3REN2VFowcXpjWTJkUmdZdkw2Q3RMY3lzTTd4eUdiVk1qVWQvTFgyMjUzV2YzdzhUSUdDR0JmZk8ybVJxYklyaDVUMGl6TWhGMS9ZemF1b3hOUlNLUkFYbzA2NG8vSnExQi8xWjkxSmJMeXNuR3IzdFdvcTZucjhZbjE2b3dOa3VXM2licjJsNjRRZFZqSEdtV0ZBQmdaVzVWS25VbDB0eEhUT1lWaEpPcy8xdHJBUndEQUpCbTV2NHNyUzNVL3l5OUtsVkhRbElpVXRMK24yeEpNaVY0blBBRW5wVThOTGFibmlrUjFCOU1aY0hSOEUzbzU5Tk5aKzIvZTR4cmJXR0ZhczcveWR2dTlmWmN1UC9zZ1VMNXUwL3Z3N0dpQXlwYVdLdjlUS0dmSjRmREl1SHRWRVByN1M3YXVnUlpPVmtZM2YwVGplVWV2WHlNWC9ldVFsajdRYWpxV0xsQW41MHV6VTBJekFYOGM5YzMybzdOVVYwL3h2Qk9ZUnF2MzNLNUhORVBZbEdyYWcxWW1Wa3E3S3ZyNVFzQUdzZE1NellWdGFuWEVwTUdqRlc0OXFseS92WWx2Qllub1dmVDNLZU0waXdwM3FRbUY2Z054bWJKNGpDWVl0aDM4UkFBb0s2bmI2blVmWk9XKy9MbWxmdlJTQklucVMxWHZYSjErTGpWS1hRZnlvSjBxUVFuWWs2anNrTWxPRlowVUZzdXRIMElqbDg3aVMrV2o4ZW9yaC9EME1BSXYrMWJqY3pzTEF6dkZLNnhqZVMwWkdSbFoyTkgxRzZONVRvMzdnaGpRNGFVVUwxTVNvQWtVNEw0MXkreC9mUnUzSHAwR3pORHB5aU1ZMjFWdHdYcWVkWEZqUFZ6OFdXdnoxREYwUlg3TGh6R3lkZ296QjA2UStQbjh6eFJkdmpLY2V3NnV3L1RCMC9VT0FaWW1wMkppYXVtbzVLOUN3YTNHNERZQjljTDlQa3BiNitSaHk0ZmhjSGJGd3hWYVZTN0lWenRuQXZYZVJLTXhPUlh5TWpNUUNXSFNrcjczajAxaS8vbmhkcjZqTTJpaVkzTG5lYXdxbk5WalB0dE1vNWZPd1c1WEk1SzlpNzR2TWVuQ1BUL1NHMWR4bWJKNGxsWlJCZnZYTWJ5UGF2aDRlcUdkaCsyTHBXNlNhbTVDZnJXVTdzZ2d1cVRYWklwUVhpSHdlVXlXWmRtWjJMeTZobDRMVTdDakI2ajhtWURVTVhGMWdsVFFzYmppMlhmWU1TUG4rZHRueFUyRmY5eHFxS3huVGVweVVoSkUyUGhuMHRVN3MvS3lVSjJUamE2TnVsVXRDOUNXdkh4RDU4aS92VkxBSUNkbFMxbURKbUMxblVWZjlrWUdScGgrdUJKR0RKdk9NYXZuSnEzdlZmem9IeG5IT0o1b3VqcHEyZVlGVGtQZ2ZWYW9uT2pEaHJMTHQ3MkN4N0V4MkgxdU9Vd05USXBjQnV2MzE0akYyMzlSZVYrbVR3SDBxeE1MUDNzQnlZRWVreWNuZ29BU25mVkFjRHk3VENMOUV5SjJ2cU16YUo1OWlwM1dPRENMWXZoVU5FZTB3ZE54R3R4RWlLT1JPS2IzNmRneVg4WG9uSHRCaXJyTWpaTEZwUDFJdGg4WWhzV2JWMENKeHRITEJvNXQxQy9YQXBUTnlFcEVRQ3dmL1kybFJlcFZ5bXYwV0ZDZDFob2NTeGV0L1hoQ0swWGpQQjZmZk12WElwZUpDVmd3c3FwaUkyN2lXR2RRcFhHc3IvdjZOVVRtTEJ5R2o2b1ZndWRHcmFIZ1lFQkRsNDZpa21yWnlBekp4dGQxU1FUMGl3cGtzUnZNS0IxSDN6WjY3OHF5OHpadEJCN3poMkFvWUZoc2I5WFFRUnQrRmdReDBEZlRCd3dGdUowTVJMZi9JT1QxNlB3emU5VDBLNStJTDRMblpJM3hPclJ5OGNZdm1nMERBME04V25RY05oWjJlSEszYXZZZW1vbnNyT3pNU1hrRzVXZkxjVHpCQUQyRG82QWxZbjJ4NHltWmFSajdQTEpzTEd3d2VUK1l6V1czWE4rUHphZjJJNnh3V05RcTRwWG9kcEpTRXBBelNwZTJEQmhwY3I5aHk0ZnhjUlYwMkd1cFhHejNrNDFjR0RJT3BnYmMzeDBTY3FTWlFNQVJBYktOMlRlM2FSUk8weVNzVmxrcVpMY29iak9kczc0L2w5UEZ1dlg5RWZJM0dINGJmOGF0Y2s2WTdOa01Wa3ZoTFNNZE16YzhEMk9YRG1PeHJVYVlGYjROSTFqV0l0Yjk4NlRlM0NzNktBeVVRZUE5TGZUSnBXM0Z6aE8zemlIYVJIZklUTTdDN1BDcHFKOS9UWWF5NHZUeGZndThudjRWdmZHaWpFLzVWM1Vld1VFWWN5eThmaCswdzlvVXJ1aHl1azM3enk5RHdEd2NLbW10TytkdEl6MHZMczdWREJyci82SjZ2WnVXaDJuMmVSZjA1b09ET3lEbjdiL2lyVkhjbDlxNnhtUU8wWjMxc1lGeUpabDQ0K0pFWGxySUFRMTZRU1BTbTc0ZWNkeXRQUUxRSE9mWmtxZnJRL255YnJvcldoYTlVTTRXYW9mTGxZU1pISVpwcXlaaVFjdkhtTGh5RGxJbDBxUUxzMjk2NW1WblFtWlhJNlhTUWtRaVVTSWYvMENzemJNUjlNNmpkRFNMd0F2a3hJQUFFbHZ4OFdtU3NSNG1aUUFTek1McGV0Y2ppd0g5NS9GNFNPL0FMVjkrZjgxVWo5L1FldUNMbUl6UCtadjEwS1FaQ2pmUFg4M2ZhQzYyR0pzRnAyUlllN3Z5dDRCUVFyYmExV3RpZXFWM0hIajRTM0k1WEtscDlxTXpaTEhaTDJBa3ROU01Pcm5MM0gvMmQvNHZQc25DR25UVCtPd2krTFd6Y2pNUVBTRFdJVlpLZDczN3JGZmVVb1VkNTdkaTFrYjVxTkdGUy9NRHArVzd4QVdBTGg4UHhyaTlGUjBiZHhKNGU2TFNDUkN6NEN1aUxweEZwZnVYRlpZOU9hZEM3Y3ZBZEQ4Ym9GRUtvRzVHVitpS1l5SXEzK2lqMDhYblNZRXZWb0VZZTJSU0Z5NmR4VTlBN3BCTEVuRmxYdlI2Tnl3dmRKQ1p6MERndkR6anVVNEVYdEdaYkt1RCtmSjJxdGI0V252WHVvSndXdHhFazdHNWk3d05tYnBPSlZsT2svdURSTWpZM1JwM0JGWk9kazRjL004T2svdXJWUnUyWjZWV0xabkpUNE5HcTYwWUV2TWcrdVFaRXJncitGbi91NlBCRXV6OG5PTkxDNGh4T2I3bkcyZElCS0o4Q0xwcGRLK2QyUFYxZjB1WUd3V25mM2I2NkNxU1M3c3JHeng5L000Wk10eWxNYjVNelpMSHBQMUF2cDIzUnc4ZlBFUVMvNjdBQTFxZmxqcWRZOWUvUXNTcVFTdC9GcW9MU04rK3dLSGxibnFPKzlsemZXSHR6QTdjZ0VDdkp0Z3pzZlRDeno4S0RzN2R5RVd1WW9GV2Q0dDBwS1prNjIwVHlhWFllK0ZnM0IzclpZM0Q3Y3F5ZWtwYXA5K2tIREpaRElBeUh2NUtUczc5eHpJa2N1VXlzcGw4cmRsc3BRL2grZUpBaXR6S3l3YU9VZmx2aVc3VnVERjY1ZjRMblFLUkFhR2NMWnhSSFB2SmtybDdqMS9nS1c3ZmtPdjVrRUkrS0F4M0ZUTTA3ejczSDRZaUF6d2tZby9udDVKZmp2VnBtVTUrTG1YWmFiR3B2Q3FWQjAzSHQyQ05Fc0tVMlBUdkgzUkQySUFBUDZlZmtyMUdKdkZVNmRhTFd3OXRSUDNudDVYV09rYkFKNi9pb2U5dGIzS0YzSVpteVZQYjZkdTFLYTdUKy9qVkd3VWVyZm9ubSt5blNSK2c3K2Z4eFdwN2p1WjJWbFlkWEE5N0szdDBjSlh3OG1lVnI1TzlvaEQ2eUdUeXpCOThNUjhFL1hiVCs3a1BSNzFxLzRCREEwTXNTMXFOekwvbFd4bDUyUmo4NG50QUlDNkhqNUtuN0h2d2tFOFNYaUtYZ0dhRjZSS1NlT0ZYc2hlSkNVZzRVMmkwdmExaHlNQkFFMXJOd0lBMkZyWndOMjFHazVmUDRQbnJ4Vm5sdGh3ZkRNQXFMeFRKT1R6SlBMYURseU52NkhWTmsyTlRORGNwNW5LZnhVdEtzTEkwQWpOZlpvaDRJUEc4S3BjWFdXNWQwdk5lN2k0bzdsUE02V3BIQjhuUE1XK0M0ZlEwaThBRGhwbWdSS25wY0RJMEtqQUsxY1dWMExxSzZ5L3RoM3g0Z1N0dEZlZWRHallCdWtaRW14NWU4MEdjc2VqLzNGaUs1eHNITkZZeFFxY2pNM2lhZW5iSEdhbVp0aHdiRFBTTXRMeXRoKzZmQlRQL29sSFlEM2wyV0FZbTZXRGQ5WUw0T2FqV3dDQXVQaEgrSG5IY3BWbHd0cUh3TkxNQXNNWGY0YTQrRWVJR0xjY0gxU3JYYWk2NzZ6WXV3cVBYajdHK0g1ZmFuNEI5VTN1U1dkalViYVhSWDduK3NOYk1ET3RnRFdISWxYdS84Q3RGbHJYL1FpSHJ4ekhoSlhUME95REpsZzg2bnM0Vm5URWlNNWhXTHI3ZHd5Y0U0NUEvNVl3TUREQXNlZ1R1UC9zQVVJQyt5bzlRazFNVHNTUDI1YkMxYzRaUFpwMTBkaXZ4T1JYOEtyc1dXTGZrMHJXMDhTbitIenBOMmpwMXh5ZWxUMlFucEdPYzdjdTRkYmoyd2p3Ym9vT0RmOC8vR2xjOEJmNDdKZXZFVEozS0xvMjdnZ2JTeHRFMzQ5QjFJMXo4UFh3UnNlR2lpOHlDLzA4MlhCdE80d05qY3JVSWxyWk9kbVlzV0V1NUhJNWhyMWRZbDZkbDI4U1VWR0wxOGVFOU5kWUg3ME5EU3I3d2RYS1NXdnRsZ2ZCTFhwZ3o3a0RXTHhqR1I2OGVJZ3FqcFZ4OU1wZmVQamlNUmFPbUszMHU1S3hXWHdWTGF6eGVZOVBNSGZURHdpZFB4S3QvVnZpVmZJLzJITnVQNm80Vk1hSTk2WTlabXlXSHIxTjFvK0diMEp5Um9wVzJrcVY1UDVGZWVibWVaeTVlVjVsbVQ0ZjlZQ2xtUVhjbmQyUWtpYUdqYVZOb2VzQ3dLNXorN0htMEFZMHFGa1B2ZDU3cWVOOVoyNmNoNm14Q1Z6dFhZdjB2WXJyV1BnbXZOSFNNUUNBMUl3MFNLUVNSQnplb0hKL1VKUE9hRjMzSXpqYk9NTEszQkllcnY5L2RCN2VZVERjWEtvaDh2Z1dSQjdmRExrOGR3R2NHWU1uS2Mwa2s1SW14cGlsNDVHU0pzYWM4RzhWSHJtK0wrYkJkWWpUVStHdTRlVWwwcTNxcmg3bzNxd0x6dHc4anhNeHB3RUE3aTV1R05kbkRIbzFEMUo0ajZGQnpYcFlNMjQ1VnUyUHdON3pCNUdla1k1S0RxNFkwVGtjZzl2Mmg0bVJjVjVabmlmYUo1UExNSHZqQWtUZmo4SHd6bUh3cWx4ZGJkbTBqRFJFL3gyREdsWDRoM1JaWUdaaWhsOC9YNHlmdGkvRFh6R25rSm1WaFpwVnZMRGswNFZvVkx1K1Fsbkdac25wM2J3N3JNd3NFWEU0RXVzT1I4TEN6QUpkR25YQXFHN0RGQ2JKWUd5V0xyMU4xclVwcEUwL2hMVHBWNkN5ODRiTkxGSmRtVnlHMVFmV1lkbWVsWEIzcVlhNVEyY292SVE2ZmQxc0dCdVp3TmJLRnFaR3hyang2RGJPM2I2SWR2VURGUktJc3V6VUR3Y0xWTTdYd3h2SDUrOVQydDY2N2tkSzgycS9MKzdGUTR6N2ZRcmk0aDloWE44eENrT1hvbTZleC80TEIrRmdiUTlyY3l1a1N5WFlmWFkvUkNKUnZwOUx1bU5yWllPeHdaL25YL0N0V2xXOE1HL1lkeHJMOER3cG1oVmpmaXBRdWZvMTZ1SFNMeWNWdG9rbHFaaTVmaTZPUlo5RXUvcUJHTll4Tkc5ZlluSWk1bTllREFjYkI5aGEyRUFPT1U1Y080M2t0QlMwcWRlcVJMOERsWjZoSFlkZ3FJWmw3ZTJzYlBIdDRJa2FQNE94V1RqK25yNUtzZmErOXZYYmFKeDFqYkZaK3Bpc0M4VHR4M2V3WXQ4YStGWDN3WUpoczVTbWRaUm1aK0d2bUNoSXBCTElaREpVdExSR3UvcUIrTHIzYUIzMXVHeGFzbk1GbnIrS3g3VEJFNVhtWHJjMnQ4S2x1MWVSS2ttRE5Fc0tFeU1UVkhXcWpERTlSeW5jeGFleWorZUo5dTArdXcvSG9rOGl1RVVQZkIwOFd1Rm1ocDJWSGU0OHZZL3p0eTlCSXMyQW9ZRUJIQ3JhSTdUZFFIUnZxbmtJQkpVdGpFM3RZMnlXUGlickFsR25XbTJzK09JbmVMdlZVYmt3dyt5d2FUcm9sYkpkSWF0Z1U2RmdjOHZybzJraEU1RHdKaEdlbFQyVTl2bTQxY0dCMmR0VjFOS3VuUU4vaDYyWmphNjdVYTdwdzNsUzF2UnZGWXphLzZtbDhpVmZRd05EN0p5K1NRZTlJcUZoYkdvZlk3UDA2VzJ5THNTRkc0ckxUOFdNSkVJV1VRYVBnYldGRmF3dHJIVGRqVEp2a0g4dmVObTc2N29iUmFhUDUwbEkzWjV3TWxkZStFdGZpRVFpamZNMlU4bGdiR29mWTVQeW83ZFROMFpjL1JQWFg5N1dkVGZLTlI0REtxcFEvK0F5OVVlZVBoamkzMXR3aTY2UThEQTJ0WSt4U2ZuUjIyU2RpSWlJaUtpc1k3Sk9oYkl4WnFmZ0YzSW82emJGN3VJeG9BTHA3eGNFZjFkdlhYZWozSEF5dDhOQXYrNXdzWFRVZFZkSTRCaWIycVh2c2FtM1k5WkpOemJHN0lTcGtZbWdGM0lvNnpiRzdJS3BrU21QQWVVcnhLOG5yRXdzOGk5SUpjTEowZ0dENnZhQ3ViRjJWbVVrL2NYWTFDNTlqMDNlV1NjaXJRdGMxUStiWW5mcHVodmxTdHZWQTNBOTRhNnV1MEVDeDlqVVBzWW01WWZKT2hFUkVSR1JRREZaSnlJaUlpSVNLQ2JyUkVSbFZPZTFRN0RxeWgrNjdrYTVjVDNoTGpwRURPSUw0SlF2eHFaMjZYdHM2dTBMcHZxK2NFTlpNTmkvRnp4NURJaUlpSWhLamQ0bTY2SCt3VWpPU05GMU44cTFVUDlndk9FeElDSWlJaW8xSEFaRFJFUkVSQ1JRVE5hcFVQcjVkdU5DRGpyVzE2Y3Jqd0VSRVZFNW9iZkRZRWczQnZoMmgwMEZhMTEzbzF3YjRCc0VXek1iWFhlRGlJaUl0RUJ2ay9YQVZmM1F4NmNMK3ZsMDAzVlh5cTNXUEFaVVJFZkROL0dkRXkwN0hCWUpzVFJWMTkwZ2dXTnNhaDlqay9MRFlUQkVSRVJFUkFMRlpKMklpSWlJU0tEMGRoZ002VWEzOWVFSXJSZU04SHA5ZGQyVmNpdG93OGM4QmxRZ2V3ZEh3TXJFUXRmZEtEZThuV3Jnd0pCMU1EYzIwM1ZYU09BWW05cWw3N0hKTyt0RXBIVnJyLzZKNndsM2RkMk5jbVZkOUZZa3BMN1NkVGRJNEJpYjJzZllwUHpvOVozMTR3L080c2JMdTNDenFZcWg5Ulh2TXE2ODlBY2V2bm1pc1g3NGgzM2hibHMxNy85eFNVK3c2ckxtNVg5YmV6UkZLNCttQ3R1bUhGbVFiMTludHZuNnZiNmZ3YkVIWndUVFZsRitGcm1mcmYxalVOUzJoSDRNaXRxV1BvcTQraWNjTGV6aFpHR3ZjcjgyejR1eTNGWXRSOCs4LzYrOXVoVW40ODdEd3NSY1pmbXlHaCs2YkVzZk1UYTEweFpqazdGWkdIcWJyQWRVYXdDeE5BMEFZR1pjQVE3bWRncjd6WXdyd01oQTg5ZXpxV0N0VUM5SmtweHZIVXNUQzZXMjhxc0RRS21PcFltRm9Ob3E2TS9DejZVT3ZPemRBUUFkdkZvaVhwd0FRTHZIb0todENmMFlGTFF0UDVjNmNMVjB5cmNQUXZiditGVkZtK2RGV1c3cjM0L1ovVnpxYUN4ZlZ1SkRTRzNwSThhbWR0cGliREkyQzBNa2w4dmx1dTRFRVJFUkVSRXA0NWgxSWlJaUlpS0JZckpPUkVSRVJDUlFUTmFKaUlpSWlBU0t5VG9SRVJFUmtVQXhXU2NpSWlJaUVpZ202MFJFUkVSRUFzVmtuWWlJaUloSW9KaXNFeEVSRVJFSkZKTjFJaUlpSWlLQllySk9SRVJFUkNSUVROYUppSWlJaUFTS3lUb1JFUkVSa1VBeFdTY2lJaUlpRWlnbTYwUkVSRVJFQXNWa25ZaUlpSWhJb0ppc0V4RVJFUkVKRkpOMUlpSWlJaUtCWXJKT1JFUkVSQ1JRVE5hSmlJaUlpQVNLeVRvUkVSRVJrVUF4V1NjaUlpSWlFaWdtNjBSRVJFUkVBc1ZrbllpSWlJaElvSmlzRXhFUkVSRUpGSk4xSWlJaUlpS0JZckpPUkVSRVJDUlFUTmFKaUlpSWlBU0t5VG9SRVJFUmtVQXhXU2NpSWlJaUVpZ202MFJFUkVSRUFzVmtuWWlJaUloSW9KaXNFeEVSRVJFSkZKTjFJaUlpSWlLQllySk9SRVJFUkNSUVROYUppSWlJaUFTS3lUb1JFUkVSa1VBeFdTY2lJaUlpRWlnbTYwUkVSRVJFQXNWa25ZaUlpSWhJb0ppc0V4RVJFUkVKRkpOMUlpSWlJaUtCWXJKT1JFUkVSQ1JRVE5hSmlJaUlpQVRxZjIyaHBzQmQyQUdXQUFBQUFFbEZUa1N1UW1DQyIsCgkiVHlwZSIgOiAibWluZCIKfQo="/>
    </extobj>
    <extobj name="C9F754DE-2CAD-44b6-B708-469DEB6407EB-3">
      <extobjdata type="C9F754DE-2CAD-44b6-B708-469DEB6407EB" data="ewoJIkZpbGVJZCIgOiAiMjc2NTQzOTg5OTk5IiwKCSJHcm91cElkIiA6ICIxMzAxOTkyODA3IiwKCSJJbWFnZSIgOiAiaVZCT1J3MEtHZ29BQUFBTlNVaEVVZ0FBQTM0QUFBTkRDQVlBQUFEeXpjMW5BQUFBQVhOU1IwSUFyczRjNlFBQUlBQkpSRUZVZUp6czNYbDRuSFc5Ly8vbmZjOWtKdW5NSkcyemRhVmIydEtWRmxwb29leHdFRGxTb1lwc3B3SkhGT1VvQnhTL0FoY0lSemxIRUgrQUhqaEhsTTJqSUtBQ29xSWdzaFZhU3ZlVjdtbVROczNXWnM5czkzMy8vcmpibVV5VHRFbElzMHhlait2eVl1YWVlKzY1TTNmcWRiL3kvbnplSDhOeEhBY1JFUkVSRVJGSlcyWnZuNENJaUlpSWlJZ2NYd3ArSWlJaUlpSWlhVTdCVDBSRVJFUkVKTTBwK0ltSWlJaUlpS1E1QlQ4UkVSRVJFWkUwcCtBbklpSWlJaUtTNWhUOFJFUkVSRVJFMHB5Q240aUlpSWlJU0pwVDhCTVJFUkVSRVVsekNuNGlJaUlpSWlKcFRzRlBSRVJFUkVRa3pTbjRpWWlJaUlpSXBEa0ZQeEVSRVJFUmtUU240Q2NpSWlJaUlwTG1GUHhFUkVSRVJFVFNuSUtmaUlpSWlJaEltbFB3RXhFUkVSRVJTWE1LZmlJaUlpSWlJbWxPd1U5RVJFUkVSQ1ROS2ZpSmlJaUlpSWlrT1FVL0VSRVJFUkdSTktmZ0p5SWlJaUlpa3VZVS9FUkVSRVJFUk5LY2dwK0lpSWlJaUVpYVUvQVRFUkVSRVJGSmN3cCtJaUlpSWlJaWFVN0JUMFJFUkVSRUpNMHArSW1JaUlpSWlLUTVCVDhSRVJFUkVaRTBwK0FuSWlJaUlpS1M1aFQ4UkVSRVJFUkUwcHlDbjRpSWlJaUlTSnBUOEJNUkVSRVJFVWx6Q240aUlpSWlJaUpwVHNGUFJFUkVSRVFrelNuNGlZaUlpSWlJcERrRlB4RVJFUkVSa1RTbjRDY2lJaUlpSXBMbUZQeEVSRVJFUkVUU25JS2ZpSWlJaUloSW1sUHdFeEVSRVJFUlNYTUtmaUlpSWlJaUltbE93VTlFUkVSRVJDVE5LZmlKaUlpSWlJaWtPUVUvRVJFUkVSR1JOT2Z0N1JNUUVSRVJFWkd1Tzlqc2NLRFJJUngzaU1ZaEVvZW81UkNKZyszMDl0bjFETk1BdnhkOEhzUDlyeGN5dlFaREF3WkRzb3plUHIwK3dYQWNaNEQ4T29pSWlJaUk5SDh4Q3lvYkhDb2JiS29hSGVKMmI1OVIzNVpoUWw3UUlEOW9raGN3eVBEMDlobjFEZ1UvRVJFUkVaRitJR3JCdGtxTDBocmR2bmVWQVl3ZVlsS1VadzY0QUtqZ0p5SWlJaUxTaDlrTzdLcTIyVmx0dHpsME04TUQrVUdEa04vQTczV0hPdnE5QnBsZThBeVFqaDZXRGVFNFJPTHVFTmRJM0tFdTdGRGQ2QkMxV3Uvdk1XQjhuc25Zb1NibUFCa0pxdUFuSWlJaUl0SkhsZFk0YksreWlNUlR0dzhkWkpBZk5NZ05tSVQ4dlhOdS9VVmRHQTQwMlZRMk9CeG9TbzArZmk5TXl2Y3dJaWY5MDUrQ240aUlpSWhJSDJNNXNMckVvdnFJb0JMeXc5UmhIZ2FyWVVtWDFEUTdiTnh2MFJCSjNaNFhNSmc5eXBQVzFUOEZQeEVSRVJHUlBpUm13Y2Q3NHRTM0NDZVpYcGhZNEdGRWRob25reDYwcjlaaGEyVnFKVFU3MDJEdUNSNjhhVG84VnNGUFJFUkVSS1NQQ01kaCtlNDR6YkhrdHZ5Z3dVa2pQWGlVK2JwVjNJWTFleTJxRzVOeGFKQVA1cDdnSlRNTkY3MVQ4Qk1SRVJFUjZRUENjVmhXSEUrcFFrM01OeG1mbTZZbHFENWllNVhOanFya21oaCtMOHdmNjhXZlp1RlB3VTlFUkVSRXBKZlpEaXd0amlmbW5ubE1tRFhTUTE1QVpiNmVVTm5nc0hhdmhYVW9HWVg4TUcrc042M20vT25QQnlJaUlpSWl2V3pkdm1UREVkT0FlV084Q24wOUtEOW9jTnBZYjJJNGJYM0V2U2JwUk1GUFJFUkVSS1FYYmF1MEthOVBEc0k3ZVpTSG9KWm82SEVoUDh3YWxWelZ2YnplWVh1TElhRDluWUtmaUlpSWlFZ3ZLYTkzMkZtZERCZVRDMHh5VmVuck5Ya0JnOGtGeVlpMG84cG1mMzE2ekl4VDhCTVJFUkVSNlFVeEM5YTNHRTQ0UE50ZzdGRGRudmUyc1VOTmhyZFlObVBEUG90NEdoVCs5SnNsSWlJaUl0SUxkbFhiaVdZaWZpOU1IKzQ1K2h1a3gwd2Y3a2wwOWJRYzkxcjFkd3ArSWlJaUlpSTlMR2JCN29QSk1ERXAzNU5XSFNUN085T0FpZm5KSUw3N2dOM3ZxMzRLZmlJaUlpSWlQV3hIdFkxOXFOb1g4TUdJSEtXK3ZtWmtqc0Vnbi92WWNraVppOWtmS2ZpSmlJaUlpUFFnQnlpdFNZYUlLWVVhNHRsWG5WaVF2RFlsQjIzNmM1c1hCVDhSRVJFUmtSNTBvTkhCT3BUN0JtV2dMcDU5V0g3UUlDdkRmUnkzNFdCVC80MStDbjRpSWlJaUlqMm81WnA5aGRsZHZ4My8rOS8venVyVnE5dDhiYytlUGJ6Ly92dEVJcEZPSGZPTk45N2c1WmRmYnZPMWRldlc4ZVNUVDNiNlBGdXFyS3hNZWQ3UTBNQWYvdkFIR2hzYlA5VnhqNmZDVVBJYVZmVGpwUjBVL0VSRVJFUkVlbEJGUTNLWVoyR282OVcrLy91Ly8rT3R0OTVxODdXbm5ucUtoeDkrdU5PQjZxT1BQdUxkZDk5dDg3VXRXN2EwR3dvN1l2ZnUzZHg0NDQwODg4d3ppVzNyMTYvbnFhZWU2dFJ4MzNyckxhNjY2aXBxYW1xT3VXOXpjek5sWldWczNyeVpwVXVYOHZycnIxTmFXdHFwOHk1b2NZMWFYcnYreHR2Ykp5QWlJaUlpTWxEVWhSMGljZmV4endNNW1kMC96SFB6NXMyc1dMR0NuSndjSG52c3NWYXZmL09iMzJUdzRNSGQvcmxIWTlzMlAvM3BUN0Z0bXdVTEZpUzJ6NTgvbjZLaUlsNTk5VlV1dmZSU3NyT3pqM21zU0NSQ2ZYMDlqcE5hZmZ2dWQ3OUxkWFUxNFhDWWNEaE1OQnB0dFU4Z0VPQ1NTeTVoOGVMRkhUNzNJVmtHR1I2M0UydHpET29qRVBKMytPMTlob0tmaUlpSWlFZ1BxUTIzR09ZWjZ0emd1OHJLU2w1Ly9mWEU4NmFtSm5idDJzV3ZmdlVyQU1hTkc4Y1paNXpCMDA4L1RTQVFZTUtFQ2NSaXNjVCtHelpzSUJxTjhvMXZmQ1BsdUhmZWVXZGl2NUtTRXVMeE9MZmZmanNBTjkxMEU4OCsreXdiTjI3RXN0ekY1aGN0V3BUeS9sdHZ2VFVsekxYbHhSZGZaTXVXTFN4Y3VKQ2lvcUtVMTY2OTlscnV2ZmRlSG5ua0VlNisrMjRNbzJ0aHVLU2toRUFnd0Zsbm5VVXdHQ1FVQ2hFTUJzbkp5U0V2TDQrQ2dnS3lzcks2ZE96Q2tFRnBqWHZ0YXBzZFF2NytOeTlUd1U5RVJFUkVwSWVFa3ptTTdFNVcrNnFxcXZqREgvNlFlQjZQeDltelp3OTc5KzRGNE13enoyVHYzcjFzMnJTSjIyNjdqZlBPT3kreDc2Wk5tL2p1ZDcvTHVlZWVTMjV1YnNweGh3MGJsZ2gxbFpXVlJDSVJSb3dZQVlEZjcrZUNDeTVnMXF4WkxGKytuQzFidG5ETk5kY0E3dnk4RjE5OGtYZzhmdFR6WHJseUpiLzV6VzhZTTJaTW01VzJPWFBtY01FRkYvRDN2LytkNTU5L25xdXZ2cnJWUGcwTkRWUlhWd053NE1BQkFFcExTNm1ycThQajhUQnExQ2dBSms2Y3lOZSs5cldqbms5WHVOZktEWDZSdUFNbytJbUlpSWlJU0R2QzhXVEZ6OS9KTy9FcFU2Ynd5aXV2Sko1LytjdGZac2FNR1h6bk85OEJZT1BHamR4eHh4M01tVE1uSmZRNWpzTXZmdkVMUXFFUU45NTRZNnZqZnV0YjMwbzgvc0VQZmtCMWRUVzMzbnByWXR1UUlVTUlCQUxzM0xtVDZ1cHFMci84Y3NBTmlTKysrR0lpTkxhbHVMaVlILy80eDJSbVpuTG5uWGZpOTdjOVJ2THJYLzg2VzdaczRibm5uaU1ZREhMcHBaZW12TDVzMlRJZWVlU1JsRzEzM0hFSEFLRlFpT2VmZjc3ZGMrZ09Qazh5NkxXOGh2MkpncCtJaUlpSVNBOXBXZkh6ZGZPZGVFTkRBNkZRaUhIanh2SHFxNjhtdHBlVmxiRnQyelpPUHZsazNuNzdiWHcrSHhkZmZIR3I5MXVXUlN3VzQrREJnenoyMkdOczI3YU55eSsvbkovLy9PZE1uVHFWN2R1M00zNzgrTVQrWHEvN0E3UWNUdHJTN3QyN3VmUE9PMmxxYXVMT08rOWs1TWlSN1o2NzMrL243cnZ2NW80Nzd1Q0pKNTZnckt5TUcyKzhFZE4waDhQT21UT0hCeDU0QUlBLy92R1BmUERCQjl4OTk5MEVnOEhFZVJ4UExVTjZ1TzBmdDg5VDhCTVJFUkVSNlNFdHEwVXRxMGdkMGRqWW1GSmRzMjJiV0N4R1hWMGQ0RllFSDNua2tUYXJlbDZ2bDNYcjFyRm16Um9DZ1VBaStEVTNOL09MWC95Q1hidDJVVnhjbkFoeHk1WXRZOUtrU1l3Y09aTEZpeGZ6cTEvOWl0cmFXa2FNR0VGZFhSM1oyZGxrWm1ZQzdseERnSi84NUNlY2Nzb3BuSFBPT1d6YXRJbjc3NytmdXJvNmJyMzFWdWJObTNmTW4yL0VpQkU4OE1BRDNIbm5uYnoyMm10czJiS0ZtMjY2aVVtVEpqRjQ4T0JFUTVyLy91Ly9CbURTcEVrTUdUS2tVOTloVjZuaUp5SWlJaUl5d0RRMlIvbWt1Sno5VlhXVVY5Y1JpUjE5amx0TFk2ZWRscWhpWldaMDduTi84SU1mc0dIRGhwUnRIM3p3QVI5ODhFSGkrV09QUFpZeUhQUklqejc2S011V0xVczh6OHpNWlBueTVlVG41M1BKSlpld2R1MWFUTlBrMFVjZlRleVRrNVBEODg4L2o4L25ZOTI2ZFh6MXExL2wrdXV2NTUvKzZaL3dlcjJKdVhlYk4yL0c3L2NUaThYNDcvLytieHpINGVhYmIrYjg4OC92OE04NGJOZ3dIbnp3UVI1ODhNSEVYTVhGaXhkenhSVlhBTEIzNzE1S1Nrb0FlUGJaWjFtNGNDSGp4bzFMdkgvbnpwMGRXbXR3L1BqeG5IdnV1UjArTDU4cWZpSWlJaUlpQThmMmtrcCs4NWNWTkRSMWJtSDB3OFpNY1JJcmFkc09kS2JvdDJqUm9wU3cwdERRd05OUFA4MjU1NTdMOU9uVEFWbzFiamtXd3pCNDVwbG5Fc01sRDgveE8yejkrdlU4OU5CREhEeDRrTHZ1dW90UUtNUWpqenpDbTIrK3lZVVhYc2l3WWNQWXVuVXJUVTFOVkZSVU1HTEVDUEx6ODhuS3l1S1dXMjZodExTVWwxNTZxVlBuVkZSVXhJOSs5Q05lZnZsbC92em5QNmZNVjN6enpUY1RqMWV2WHMyR0RSdDQ1SkZIQ0FhRGdEdXM5UzkvK1V2SzhXS3hHTFp0cDh3dlhMQmdRYWVDWDh2TDVQVFBncCtDbjRpSWlJaElSL3hqK1ZaZS8yRFRwenBHSkJwbWtEY0FRRFFPV1oybytzMmRPNWY2K25vMmJOakFsQ2xUaU1malBQMzAwMHlaTW9XTExyb29zZC9telp1SlJOb09wb2M3WXJaVVdscEtUVTBOdG0yelk4Y09oZzhmVG0xdExiLzg1Uzk1KysyM0NRYUQzSDMzM2N5ZE94ZUFuLzNzWjlUVjFXR2FKblBtek9HVlYxN2gzLy85MzdGdG01a3paMUpVVk1TVFR6NkphWnJjZi8vOW5maDJYSmRkZGhtelo4OW0wYUpGTEZ5NE1CRktJNUVJYjc3NUp0bloyZFRWMWZHdGIzMkxIL3pnQnp6NjZLUGNkZGRkT0k3RGdnVUwrTzUzdjV0eXZBY2VlSUExYTlaOHFnWXdrUmI5YTdwN2JtWlA2YWVuTFNJaUlpTFNjM2J0clU0SmZmbERnc3liT1phQ29TRXl2SjRPSDZlME9aUHdvUkFSaVR0a1pYUnVudC91M2J1NS8vNzd1ZmZlZXhrN2RteWIrL3prSno5aC8vNzk3UjRqRkFxbFBGK3hZZ1hQUFBNTUFLWnBzbmp4WXJLeXNpZ3BLV0hVcUZFc1hydzRFZnJBYmNTU241OFB3QlZYWE1Fbm4zekMxcTFidWZqaWl4TnI5QVVDYnJodFdlM2J2MzgvMy96bU43bjg4c3U1NnFxcldwMVhSVVVGTjk5OGMyTHVJSkRTdU9WdmYvc2J0YlcxZk81em4rTzExMTVqL1BqeFhIMzExZnpxVjc5aXhZb1ZoTVBobFBkMnAwaEtOOWIrdDVRREtQaUppSWlJaUJ4Vk5HYngzT3NyRXM5UFBuRTBWMTE4U3BlT1ZWZHFFVzQ0dkI1YzU5L2YyTmdJSklNVnVNczRIRFovL253ZWVPQ0JkdGZXZSthWloxaXpaazNLdHM5ODVqUE1uajBieDNISXo4OG5KeWNIY0N0bER6NzRJUC83di8vTDZhZWYzdWJ4c3JPemVlaWhoN0J0T3pGM3NhV1dDNmJYMXRZQzdqeSt0aFpTUDd4d2UxdXZOVFEwOE1JTEx6Qno1a3hHang2ZDJMNW8wU0t5czdPWlBuMDY4WGc4TWVTenUwVmJmSjJkWFlhanIraW5weTBpSWlJaTBqTTI3aWlqcHI0WmdNR2hMTDV3NGF3dUg4dm5UUzRFSHJVNnZ4RDQ0UTZlTGJ0WnZ2dnV1N3o3N3JzQWpCa3pobW5UcHJYNy9yWXFZcnQzNythZWUrNXBjLy9EOCtNV0xWcDAxUFA2eVU5KzBtNEY4ckN0VzdjQ3BEUmphZW53OE5TMnp2R1ZWMTZodHJhV0s2NjRnbjM3OWlXMmV6d2VQdk9aejFCUlVRRnczSUpmNUZOMFkrMHJGUHhFUkVSRVJJNWlYMlZ0NHZIOG1lTTZOYlR6U0MyclJYWGh6bmNKMmJ0M0wrQXV5bjdZRFRmY3dBVVhYQUNBeitlanVibTUzZmZidHQxcVcyRmhJWXNYTDI2MXZhR2hnZWVmZjU1WnMyYWxEUFZzYWRXcVZheGN1VEtsQXRtZUR6LzhrS3lzck1SdzBDTWRybWEyVmZFcktpcGl6cHc1ekpvMUt5WDRIYlp0MnphQWxHcGdkMnA1clZUeEV4RVJFUkZKUS91cjZoS1BoK2ZuZktwajVXUW1xMFhsOVE3VGhuWHUvYVdscFFBODlkUlRmTzFyWHdQY0NsbDJkallBVHo3NUpDKy8vUEpSajNIa0hMKzh2RHdXTGx6WWFyOFhYbmdCZ0N1dnZETFJOZlJJVlZWVnJGeTVzdFV4ajdSbXpScTJiOS9PK2VlZlQwWkcyeDF0RGdlL3RpcCtjK2JNYVRjd1FyS2FlT0tKSng3MVBMcXFvaUVaL0hLeVZQRVRFUkVSRVVrNzBSYno1WHdaWGEvMkFlUUZERXpEWGNvaFpybVZwT3pNamdVSjI3Ylp1SEVqSTBlT1pPblNwVzFXMmM0OTkxd21UcHpZN2pGZWYvMTFpb3VMai9sWksxZXU1TG5ubnFPb3FPaW9RMGNQSGp5SXorYzdhbE9WbXBvYUhuNzRZYnhlTDEvODRoZmIzYSs4dkJ3Z3NWQjdTMTZ2bDd5OHZEYmY1emdPSDN6d0FjT0dEVHN1QzdyWGhoMWloeHJ5ZUV6SUhhVGdKeUlpSWlJaVIyRVlrQjgwS0s5M0swZ1ZEUjBQZmx1M2JxVyt2cDRiYnJpQlBYdjJKQ3A3NFhBNHNjLzQ4ZU1aUDM1OHU4ZVlPM2R1dTQxZndGM3U0YVdYWHVKUGYvb1RvVkNJNzMzdmU0bW1LMGM2dlB4RGU0RU1ZTisrZmR4Nzc3MVVWMWR6NDQwM01tclVxRGIzc3l5TDk5NTdEOE13ampsWDhFZ3JWNjVrLy83OVhIdnR0WjE2WDBkVjFDZXJmZmxCZzNhK2pqNVB3VTlFUkVSRXBBY1Zoa3pLNjkwU1VtV0RUVkZlNjI2WWJmbnpuLzhNdU1NZXp6Ly9mQUtCQU04OTl4eFBQZlVVYjd6eEJwTW5UeVkzTjVkQmd3YTE2ckJwMjNiaWY1WmxFWS9IbVRObkR0T21UV1AvL3Yyc1g3K2VEei84a05XclZ4T1B4NWsrZlRyZi92YTNFOHMydlBiYWF5eGJ0b3hBSUlEZjc4YzBUWGJ2M2sxSlNRbVhYWFpacTNOdGJtN210ZGRlNDRVWFhpQVNpWEROTmRja2hwTTJOamJ5WC8vMVh3d1pNaVJSS2R5NGNTTjc5dXpod2dzdmJIT09YM3ZpOFRqUFB2c3NYcStYaXkrK3VNUHY2NHlLaHVTOHlNSlF4NjVWWDZUZ0p5SWlJaUxTZy9LRHlaSlJYUmhxbWgwR2QyRGUySUVEQjVnL2YzNWlPT09WVjE3Sk9lZWN3ei8rOFE5V3IxN05talZyT0hEZ1FFcmpsNk01NTV4ejJMVnJGN2ZjY2t0aU9ZYlpzMmZ6ei8vOHo2MmF1WVJDSWRhdlg1L1NIQ1luSjRlTEw3NjRWYVV0SEE3empXOThnOHJLU25KemMvbmU5NzZYY3J4QUlFQkpTUWtiTm14SVZCOEhEeDdNSlpkY3duWFhYZGVoY3ovc3hSZGZaTmV1WFZ4NTVaV0paU2k2MDhFbWh3YTMyU2dHVUJEc3ArVStGUHhFUkVSRVJIcVUxNFJSZ3cxS2E5eUF0bW0veGVuampuMWJmdlBOTjlQVTFKU3liZGl3WVZ4OTlkVmNmZlhWaVczeGVCekxzckFzQzl1MmNSd25KUXdhaG9GaEdJbWxEMjY1NVJZOEhnK3paODl1Tnp5ZGM4NDVuSFBPT1RpT2cyM2JHSWJSNXJwOTREWm51ZTIyMnhJVlBKL1AxMnFmWjU5OUZpQnhQSStuYTNNbjU4K2Z6NFlORzlwY0VMNDdiTnh2SlI2UEdteGk5dC9jaCtGMDlFOENJaUlpSWlJRDBQKzg5RDQ3UzZzQnVPbUxDNWd3cXYwNWJSMFZ0ZUM5N1hHc1EzZmlNNFo3R0pIVGoxTkZMMnB2OGZoUGEyK3R3NFl5Ti9oNVREaTd5RXRHL3gzcFNUOCtkUkVSRVJHUi9zbm5nWEc1eVZ2eHJaVVd0c294WFhJOFFwL2x3SmFLWkxWdmZLN1pyME1mS1BpSmlJaUlpUFNLY2JsbVlqSHdTRHgxV0tIMHJ2WDdyTVFTRG40dmpCM2EvMk5ULy84SlJFUkVSRVQ2SWRPQWswWWs1N2J0cTNVb1BtQWY1UjNTRTNaVzI0bmxOZ0JPR3VucDEzUDdEbFB3RXhFUkVSSHBKVU1HR1p4WWtMd2wzMUpoVTlXb01aKzlwYnJSWVZ0bE1ueFBLVFFaMG9HT3EvMkJncCtJaUlpSVNDOGFNOVJNYWV5eVpxOUZRN1FYVDJpQWFvakE2dExrY051Uk9RWW5ERW1mdUpRK1A0bUlpSWlJU0Q4MWJaaUhiSGN0Y3l3YmxoWEhxVmJscjhkVU56b3NLMDUyV2MzSk5KZzJ2R3RMVFBSVkNuNGlJaUlpSXIzTU5PRGtVZDVFc3hmTGhoVWxGcnNQYXM3ZjhWWjh3R1pGaVpVSWZYNHZ6QjdsSVQwR2VDWXArSW1JaUlpSTlBRitMNXcremt2SW45ejJTYm5OaGpJTDFmNjZud09zMjJleHBTSVpya04rOXhvY0R1RHBKQTEvSkJFUkVSR1Ivc25uZ1hsanZhemJaeVU2Uys2dGRhaHBqak9wd0VOQk1OM3FVTDJqdk41aGE2VkZVNHU1bElVaGc1a2owcU9EWjFzVS9FUkVSRVJFK2hEVGdGa2pQZXlvc3RsZTVWYWpHcU51NDVHY1RJTVRDMDBHcDBtbnlaNTJzTW5oa3dxYnVuQnFEWFZpdnNuNDNQUWVES25nSnlJaUlpTFNCMDNJTThrTEdtemViMU43S0tqVWhoMCsybTBSOEVGKzBLUWdhREI0a0pGMjg5RzZpNE1iOWlvYkhDb2E3SlFLSHlTYnVMUWNYcHV1RlB4RVJFUkVSUHFvbkV5RGVXTTlsTlU1Yksyd0NNZmQ3WTFSYUR4Z1Uzd0F2Q2JrQncyeU13MzhYZ08vRi94ZWc4d004QXlRUkdqWkVJNURKTzRRT2ZUZjJtYUhxa2FIZUJ2OWNmeGVtRnpnWVhqMkFQbUNVUEFURVJFUkVlbnpobWNiRklhOEZCK3cyVmx0WTdVSU0zRWJ5dW9jeXVyVUF1WllQQ1pNeURVWk85VEVHRGlaRDFEd0V4RVJFUkhwRjB3RHh1ZWFqQmxxVXRYZ1VObGdVOUhnRUxPTy9kNkJ6T2R4SzZJRklaUGNnREZncXFCSFV2QVRFUkVSRWVsSFBJYmJnYkl3NUM0d1h0UHNVTjNvRUk0N1JPTVFpVVBVY29jODJnT2tDR2dhN3ZCTm44Y2Q2dXJ6UXFiWElEZGdxQkhPSVFwK0lpSWlJaUw5Mk9Bc2hSczV0dlR1V1NvaUlpSWlJaUlLZmlJaUlpSWlJdWxPd1U5RVJFUkVSQ1ROS2ZpSmlJaUlpSWlrT1FVL0VSRVJFUkdSTktmZ0p5SWlJaUlpa3VZVS9FUkVSRVJFUk5LY2dwK0lpSWlJaUVpYVUvQVRFUkVSRVJGSmN3cCtJaUlpSWlJaWFVN0JUMFJFUkVSRUpNMTVlL3NFUkVSRVJFU2s2dzQyT3h4b2RBakhIYUp4aU1RaGFqbEU0bUE3dlgxMlBjTTB3TzhGbjhkdy8rdUZUSy9CMElEQmtDeWp0MCt2VDFEd0V4RVJFUkhwUjJJV1ZEWTRWRGJZVkRVNnhPM2VQcVBlWnp2UUhJUG1XTXVrNjBBVlpKaVFGelRJRDVya0JRd3lQTDEybXIxS3dVOUVSRVJFcEIrSVdyQ3QwcUswWm9DVThicEp6SWF5T29leU9nc0RHRDNFcENqUEhIQUJVTUZQUkVSRVJLUVBzeDNZVlcyenM5cHVjK2htaGdmeWd3WWh2NEhmNnc1MTlIc05NcjNnR1NBZFBTd2J3bkdJeE4waHJwRzRRMTNZb2JyUklXb2w5M09BUFFkdDl0YllqTTh6R1R2VXhCd2dJMEVWL0VSRVJFUkUrcWpTR29mdFZSYVJlT3Iyb1lNTThvTUd1UUdUa0w5M3pxMHY4WmdROEVIQWR6akZKZE5jWFJnT05ObFVOamdjYUhLVHMrWEF0a3FiUFFkdEp1VjdHSkdUL3VsUHdVOUVSRVJFcEkreEhGaGRZbEhkbEZyaUMvbGg2akFQZzlXd3BNT3lNeUU3MDJUc1VLaHBkdGk0MzZJaDRyNFdpY1A2TW91eU9vUFpvenhwWGYwYklNVmZFUkVSRVpIK0lXYkJSOFh4bE5DWDZZVVpJenljUHM2cjBQY3BETTR5T0dPY2x4bkRQZmhibE1DcUdoMCsybTJsZGFNY0JUOFJFUkVSa1Q0aUhJZWx4WEhxSThsdCtVR0RCUk84ak1oVzRPc3VJM0lNRm96M2todG9PU1RVWVdseG5IRDhLRy9zeHhUOFJFUkVSRVQ2Z0VnY2xoWEhhWTRsdDAzTU56bDVsQWVQTWwrMzg1b3daN1NIQ1huSlNOUVVkYS9Ca1hNcTA0R0NuNGlJaUloSUw3TWRXRkdTREJ3ZUUwNFo3V0Y4cm03WGo3ZWl2TlJ3SFluRHlwSjRteDFVK3pQOUpvbUlpSWlJOUxKMSs1SU5SMHdENW8zeGtoZFFtYStuNUFjTlRodnJUWVMvK29oN1RkS0pncCtJaUlpSVNDL2FYbVZUWHA4c0w1MDh5a05RU3pUMHVKQWZabzFLcnVwZVh1K3d2U3A5dXIwbytJbUlpSWlJOUpMeWVvY2RMY0xGNUFJenBlR0k5S3k4Z01Ia2dtUkUybEZsczc4K1BjWjhLdmlKaUlpSWlQU0N1QTNyV3d3bkhKNXRNSGFvYnM5NzI5aWhKc05iZEZEZHNDODlsbm5RYjVhSWlJaUlTQy9ZV1cxakhTb20rYjB3ZmJqbjZHK1FIak85eFRwL2xnTzdxdnQvOGxQd0V4RVJFUkhwWVRFTGRoOUlob2xKK1I1TWpmRHNNMHdESnVZbmcvanVBM2Evci9vcCtJbUlpSWlJOUxDZDFYWml1WUNBejExUVhQcVdrVGtHZzN6dVk4dHhyMWwvcHVBbklpSWlJdEtESEtDa0poa2lwaFJxaUdkZmRXSkI4dHFVSExUcHoyMWVGUHhFUkVSRVJIclFnVVlINjFEdUc1U0J1bmoyWWZsQmc2d005M0hjaG9OTi9UZjZLZmlKaUlpSWlQU2dsbXYyRldiMzNPMzRIWGZjd2VPUFA5N3U2L3YzNysreGN3Rll0V29WUzVjdTdiSFBDNGZEUFBIRUU1Myt6TUpROGhwVjlPT2xIYnk5ZlFJaUlpSWlJZ05KUlVOeW1HZGhxT2VxZmNYRnhXUmtaTFQ1MnFwVnE3anZ2dnU0N3JycnVPeXl5d0N3Ylp0SUpOTGg0M3M4SG53K1g0ZjJiVzV1NXBGSEhxRzV1Wm1mL2V4bkRCczI3S2o3TnpVMThhTWYvYWpENTNMeHhSY3pmLzc4bEczUmFKUS8vdkdQQUsxZU81cUNrRUh4QWZkeFJZUE5pWVg5czNhbTRDY2lJaUlpMGtQcXdnNlJ1UHZZNTRHY3pNNEZ2eGRmZkpGd09Oem1hMS82MHBmdysvMWRPcStKRXlkU1dGaklrMDgraVdFWWZQN3puMmZyMXExODV6dmY2ZkF4VGp2dE5PNisrKzRPN1p1VmxjVTN2L2xOZnZqREg3SjY5V291dnZqaW8rNGZqOGRadDI1ZHEyMkdZZUR4dEo0ak9YZnUzQTZmOTdFTXlUTEk4TGlkV0p0alVCK0JVTmUrNWw2bDRDY2lJaUlpMGtOcXd5MkdlWVk2WHpsNitlV1hxYSt2Yi9PMXozLys4MTBPZnFGUWlQdnV1NDl2Zi92Yi9QS1h2K1RFRTA4a0x5K1BxNjY2cWtQdi8vM3ZmOTlxMjBNUFBjUTc3N3h6elBjKzl0aGpQUGJZWSsyK2Z1MjExM0xsbFZmeXlpdXZKTGJ0MmJPSGIzempHeXhhdElqcnJydXV6ZmM5K09DRGJONjhtYWVmZnJvRFA4SFJGWVlNU212Y2ExZmI3QkR5OTc5NW1RcCtJaUlpSWlJOUpCeExQczd1WkxYdnNMbHo1L0w5NzM4LzhmekpKNS9rNVpkZjd2STVOVGMzRTR2RkdENThPSGZmZlRlclZxM2l4Qk5QQk9DYWE2N3AwREgrOUtjL3RmdmE1WmRmM3VWQUNqQjkrdlJXMjk1OTkxMEFGaXhZME83N0lwRkl1OVhSem5LdmxSdjhJbkVIVVBBVEVSRVJFWkYyaE9QSmlwKy9tKy9FTjIvZXpJTVBQdGp1NjVGSWhEVnIxckJvMFNJQXpqcnJMRzY1NVJiKzkzLy9sM2ZmZlpkWFhubUZLVk9tTUdYS2xHNDlyeTk4NFF0a1oyZDM2ekhmZi85OUNnc0xLU29xNnRianRzZm5TUWE5bHRld1AxSHdFeEVSRVJIcElTMHJmcjV1dmhNZk1tUUlGMXh3UWJ1dnYvSEdHd3dlUEpoVFR6MFZnRW1USnJXNzc1ZS8vR1ZxYTJ2YmZUMG5KNGRubjMyMncrZFdWMWZIOWRkZjMrSDlBWEp6YzNuaWlTZGFiVisxYWhYNzl1MGpPenViNzMzdmU2MWV2K2FhYTVneFkwYW5QdXRZV29iMGx0ZXdQMUh3RXhFUkVSSHBJUzJyUlMyclNOMWgyTEJoZlAzclgyLzM5ZmZlZTQvUm8wY2ZkWi9Eb3RFb1JVVkZ6Smt6cDlWcksxYXNZTy9ldlowNk43L2Z6OEtGQ3hQUGJkdkdORnZQY2R5OGVUUHIxNjhIWVBqdzRXMGU2OVZYWDhVMHpWYlZ2cXFxS3ZiczJVTkRRME9uenEwalZQRVRFUkVSRVJsZ21pTXhkcFpXc2EreWxoMGxWWjE2NzVocHB5WUNUMmJiS3l0OGFoOS8vREZqeG95aG9LRGdVeDFuMHFSSlhIbmxsYTIyMTlYVmRTbjRMVjY4R0lDUFB2cUl4eDkvbkp0dXVpbXhyRUpkWFIxUFAvMDA2OWV2SnhRS2NjTU5ON1JadmR5NWN5Y3JWNjdrdlBQTzQ3YmJia3Q1N2ZISEgyZlBuajJNR3pldVUrZldFVDVWL0VSRVJFUkVCbzU5bGJXODhMZFZIS3hyNnRMN1Q1aml3S0ZDbCsxQVY0cCtLMWV1VE16VEEzZFpnOE4yN05qQmZmZmR4em5ubk5PcHBSaDYwc2lSSThrYStzUnVBQUFnQUVsRVFWVE56ZVgrKys5bndZSUZ6Snc1ay8vN3YvK2p2cjZlQ3krOGtPdXZ2NzdkT1lGUFBmVVVwbWx5OWRWWHQzcHQ1Y3FWRkJRVUhITk53SzVvZVptYy9sbndVL0FURVJFUkVla1FCLzc0enZwUGRZaElOTXdnYndDQWFCeXl1bEQxS3lnb1NPbG11VzdkT3JadTNRckFoQWtUT09ta2szam5uWGRZdEdqUnA2cCtmZkxKSi96bU43OXBjM3RIMkxhN1VQMlJpOGFQR2pXS2h4NTZpT2VmZjU3Zi92YTNMRm15aE56Y1hCNTg4RUdtVHAzYTd2RSsvdmhqMXF4WncwVVhYVVI1ZVRueGVKeFJvMFlCYmlXd3ZMdzhKUkIzcDRpVmZOemRjek43U2o4OWJSRVJFUkdSSG5SRVpXNXdLSXU1MDhZd1lYUmVwdzVUMnB4SitGQ0lpTVFkc2pJNlgvSWJQWHAweXRwMVR6NzVaQ0w0QVZ4OTlkV3NYYnVXWC8vNjF4MWVVTDB0TzNic1lQZnUzYTIyeCtOeEJnMGFkTXozTnpjM1l4Z0cxZFhWTEYrK3ZOWHJXVmxaekpremg0OC8vcGhZTE1ibXpadmJESlZubkhFR29WQ0l4eDU3akdBd3lKZSs5Q1crOTczdjBkall5RjEzM2NYTW1UUDUzZTkrQjhCNTU1M1hoWi8wMkNJcDNWajczMUlPb09BbklpSWlJbkpVdHUwY1hzSU5nRk9tbnNEQ2MyYVE1ZTk4dWE2dTFDTGNjSGc5dU80NncxVFRwazFqMHFSSmZQVFJSK3pZc1lNSkV5WjA2VGlYWEhJSlgvM3FWMXR0ZitLSkozajc3YmVQK2Y3bTVtWXlNek1wTGk3bXFhZWVPdXEraCtmNHRXWE1tREdzV0xHQ3Fxb3Fici85ZGdvS0N2aVAvL2dQN3Jubkh1NjU1eDZ1dSs0NmxpeFp3dHk1Y3hrelprekhmcmhPaXJhNFZ0MjlERWRQNmFlbkxTSWlJaUxTTTVvanlXNGV3U3hmbDBNZmdNK2JYQWc4YWgyL2hjQVhMbHpJSC83d0J5ekxPdmJPeDBsTlRRMURoZ3poOU5OUDU2V1hYbXB6bjVLU0VtNjc3VFlXTFZyVXFwSE03YmZmVGxsWkdlUEhqNmV4c1pHYW1ock9QdnRzd0IwdSt1TWYvNWk3N3JxTFgvN3lseGlHMGVhOHYrNFNPWTdkV0h1S2dwK0lpSWlJeUZGRVdwUjdKbzhiMXVYUUI2blZvcnJ3OGVzU2N1YVpaM0xXV1dkaEdGMFBLWldWbGF4WnM2Yk43Y2NTajhmWnQyOGY4K2JOd3pSTnNyS3kydHpQNy9jRDRQRjRVdlpac21RSnhjWEZmT0VMWDJESWtDRXNXTENBazA4K09lVzl1Ym01WEhUUlJUejU1Sk44OXJPZlplTEVpWjM1OFRxbDViVlN4VTlFUkVSRUpBMkZvOG1LMzhpQ25FOTFySnpNWkJBcnIzZVkxb1VHbEk3anBGVHluRGJhVExhMVJsNW5MVjI2bEtWTGw3YjVXaWdVT3VwN2k0dUxzVzI3eTgxbFhucnBKUVlOR3BSbzFtS2FKc0ZnTUdXZlZhdFc4ZlRUVDNQQ0NTZTB1VGo4S2FlY3dvZ1JJN3IwK1VlcWFFaCt4emxacXZpSmlJaUlpTWhSNUFVTVRNTmR5aUZtdVpXazdNek9CWWtWSzFha0xJWit2Sng5OXRudGRzbjBlRHhIZmU4SEgzd0F3TXlaTTd2MDJmZmZmei9GeGNYdEJzemx5NWZ6bi8vNW53UUNBZTY2Nnk0eU16TmI3ZlBaejM2MlM1OTlwTnF3USt4UXp2YVlrRHRJd1U5RVJFUkVSSTdDTUNBL2FGQmU3MWFRS2hvNkgveEdqQmlSbU9zR3NIcjE2bU11c2REYzNFeFRVMU9ycFJYYWMrMjExeko2OUdqR2p4L2ZxWE1EZDVqbk8rKzhRMkZoNFZHWFp3Q0lSQ0pBNnlBWkRBYVpQbjE2bSsvNS9lOS96N1BQUGt0V1ZoWS8vT0VQR1RseVpJZk82L0FRMVk1K0I0ZFYxQ2VyZmZsQmcwOHhlclpYS2ZpSmlJaUk5QlBOY1NpcmN5aXZ0NmxxZEdpS3VVMG5JbkVJeHgzQzhaYlAzY2ROaDBZcERzcHcyOUJuZXQwNVNvY2ZaM3FOeFBOQkdXNUZxakJrTWp6YklFdDNpc2RGWWNpa3ZONHRJVlUyMkJUbGRXNVk1c2lSSTdubW1tc1N6OFBoY0t2Zzk3dmYvWTRkTzNiZzkvc3hUWk10VzdaZ1dWYUhnOXdsbDF6UzRmTnBiR3lrc2JFUm44OEh3UFBQUDA5bFpTV0xGeTl1TmNld3RyYVdSeDk5bEp5Y0hQeCtQK3ZYdStzaWRtVFI5YXFxS243MnM1K3hjdVZLQ2dzTHVlZWVlNDdheGZQTk45L2t6VGZmSkJBSTRQRjRFdDlSWnp0L1ZqVFlpY2VGb1U4L2hMYTM2Sit6aUlpSVNCOFN0MkYvdlVORmc4UCtlcHZ5Qm9meWV2ZHhRN1RyeDIyS1FWT3M1Vnl3WXpjV0NmcGdXTWlrTUdSUUdEUlNIbnY3Ny8xdnI4c1BKc05RWFJocW1oMEdkM0RlMkxYWFhzdlFvVU5UdGkxY3VKQ3p6anFMUUNDUTJCYUx4Vml5WkVsaS9sOUdSZ2FublhZYW4vLzg1ei8xK1M5WnNvUWxTNWFRbFpWRlJrWUdtelp0d3JidHhMSVI4WGljRVNOR3RQbFpvVkNJMWF0WEU0dTVmNUh3K1h5Y2NjWVpuSFhXV2NmODNPWExsN055NVVwT08rMDBicm5sRnJLenM0KzYvK0RCZzltMGFWUGllVlpXRnVlZGQxNkhQdXV3ZzAwT0RXNVJFZ01vQ1BiVGNoOWdPRzNOQmhVUkVSR1JIdEVjZzA4cWJiWldXbXl0dE5sVDQzUWdrdlV1QXpoaHNNR2tmQStUODAwbTU1dGtkYjNSWlo5MzkrTi9JbnhvMGIxTHo1bkJtYk83dGk1ZVN4djNXNVRXdUZjNjVJZlR4eDJmZW94dDIxaVdoZGZyYmJmRDU4TVBQOHk3Nzc3TEs2KzgwcUZqZnZ6eHg5eDMzMzJKNThGZ2tOTk9PNDJiYjc0Wm44K0hiZHVVbFpVZGRRaW00emc0anRQcEpqUTdkKzdzOVBCVDIzWXJkbDFwZUxOa1o1ekdRMzl3R1QzWVpPcXcvdnNYRHdVL0VSRVJrUjdVR0hXRDNwWkRRYSswTmoxdXhVYmxHSWRDb0JzR0E3N2VQcVB1Y3p5Q1g5U0M5N2JIc1E1ZC9obkRQWXpJNlYvVnBFOFRxUHFEdmJVT0c4cmNJYmtlRTg0dThwTFJqMzlVRGZVVUVSRVJPYzRhb3JCcXI4WHlQUlpiS3UwK1g5SHJpdEphaDlKYWk3ZTJXeGpBNUh5VFUwL3djUEpJRDhFMENvSGR4ZWVCY2JrbTI2dmM4TFMxMG1KWXRoZXpIMlcvZEExOEFKWURXeXFTUzJhTXp6WDdkZWdEQlQ4UkVSR1I0eUljaDVXbEZzdExMRFpYMk5qcG1QYmE0ZUJXTlQrcHRQbjFxaGhUQ2t4T094UUNNM1gzbVRBMjEyVFBRWnVvQlpHNE8veHp4dkNqTDVNZ1BXUDlQaXV4aElQZkMyT0g5dlBVaDRLZmlJaUlTTGVKV0xDK3pBMTc2OHBzNHZheDM1UHViQWMybHR0c0xMZjUxY29ZTTRlYm5EcmF5MGtqK244RjVkUHlHREJ6aEljVkpXN0MyRmZyRVBMYmFSRXkrck9kMVhaaXVRMkFrMFo2K2xVbHRqMEtmaUlpSWlLZlF0eUc5ZnR0bHBkWXJOMW5FYldPL1o2QkttN0RxcjAycS9aR3lmVEM3SkVlVGgzdFlVcUJPV0M3aE9ZR0RDWVhtR3lwY1A5S3NLWENKdWczeUF1a1FkTG9oNm9iSGJaVkp2OWlNNlhRWkVnSE82NzJkUXArSWlJaUlsMjB2OTdoejV2akxOdGpwZVc4dmVNcEhJZWx1eTJXN2JhWU44YkR3cW5lQVJ0MnhnNDFxUXM3bE5XNXYwVnI5bHJNRyt2VjNNZ2UxaENCMWFYSnY5eU16REU0WVVqNi9FVkN3VTlFUkVTa2t5SVcvSGx6bkw5dFNYWmxsSzV4Y0FQZzhqMFdGMDMyY3VsVTc0Q3MvazBmN3FFeEdxY3VESllOeTRyanpCN3BJWGVBaHVHZVZ0M29zTHJVU3Z4N3pzazBtSlptOHkwSDREOHJFUkVSa2E3YldHNXg5OS9DL09VVGhiN3VaRG53bDAvaTNQTkdoSTNsQTIrOHJHbkF5YU84K0ErVlpTd2JWcFJZN0Q2b2lhTEhXL0VCbXhVbHlkRG45OExzVVI3U0xYSXIrSW1JaUloMGdPM0FiOWZHZVBqOUdBZWFldnRzMGxkRmc4UEQ3OGQ0WVcxc1FIVkNCVGR3bkQ3T1M4aWYzUFpKdWMyR01nMGxQaDRjWU4wK0t6Ry9FaURrZDYrQlB3M0hSYWJoanlRaUlpTFN2V3JERGo5ZkZtVnJsVzYvZThxYjJ5eEthaHh1bXBkQjBKOXV0WmYyK1R3d2I2eVhkZnVzUkdmSnZiVU9OYzF4SmhWNEtBZ09uTy9pZUNxdmQ5aGFhZEVVVFc0ckRCbk1ISkVlSFR6Ym9vcWZpSWlJeUZIVWhoMSsvSzVDWDIvNHBOTG1SKzlFcVdrZVdOKzlhY0Nza1I2SzhwSzM2bzFSdC9ISXNtSnJ3SDBmM2VsZ2s4UFNZb3MxZTFORDM4UjhrMWxwc214RGUxVHhFeEVSRVduSDRkQzN2MTQzMnIxbGY3M0RRKzlGdWVOY0h3RmZHdCtWdDJGQ25rbGUwR0R6ZnB2YXNQczdXQnQyK0dpM1JjQUgrVUdUZ3FEQjRFRkcyczFINnk0T2J0aXJiSENvYUxCVHdoNGttN2kwSEY2YnJoVDhSRVJFUk5yUUdGWG82eXYyMXp2OGYrOUZ1ZTJzZ1JmK2NqSU41bzMxVUZibnNMWENJaHgzdHpkR29mR0FUZkVCOEpxUUh6VEl6alR3ZXczOFh2QjdEVEl6M0VYaUJ3TExkcGNJaWNRZElvZitXOXZzVU5Yb0VHK2pQNDdmQzVNTFBBelBIaUJmRUFwK0lpSWlJbTM2NWZKWWwwSmZJTU90TWpURjJuNTlhSmFCeDRTcVJxZEREVHZ5QXdZSG1weDJPNGllTjhIRG5ocUg3ZFg5cy92alJaTzhUQjltOHBQM29rZmRiM2VOdy9OclluemwxSUc1dU4zd2JJUENrSmZpQXpZN3EyMnNGcGM3YmtOWlhYSWRRR21meDRRSnVTWmpoNW9ZQXlmekFRcCtJaUlpSXEzODVaTTQ2L2QzTEVpRi9KRHROOWg3NktiN2xqUDlST0pPSXNoTXpqYzUyT3hRMGVDKy9ybXBYaGFNOC9EdDE4TFVSWTU5L0p2bSs2aW90L241UjIwbnlhdG5aL0QzYmRaUmc5K1FMSmhTMFA2YVpOdXJiQ2JsbTJSbUhQdDhBTUl4V0ZKc2NjNTREMk9IbXZ4cXBkdUJNeTlnTUdadyszZlRPNnB0YXNLcDIzSURCcU1IZDZ6dHhMSTlObU9HV0Z3NE1iM1dWK3NvMDREeHVTWmpocHBVTlRoVU50aFVORGpFQnQ3cUY1M2k4N2dWMFlLUVNXN0FHREJWMENNcCtJbUlpSWkwVU5sbzg4ZE44UTd2ZitPcFBvWm5HL3pIM3lQVUh4SGtDZ0lHLzNhNmo1SmFtd2ZmY1lQZ3VLRW1KVFZPaDBKZnRoOU9HR3p3OW5hYm9sd1RUenY1YU1nZ2c4bjViYis0cGRKbTlHQ1RHK2EybitxZStqakc1Nlo2eVIzVXNUdmk2aWFISmNVV2c3TU1Gb3oxRVBJYi9NL1NLTk1LVGY3bDVQWS81MytXUmxtNTErYmFrelBZWEc2eGNtL25xNVMvWHg5ajFuQ0QvT0RBN1ZIb01kd09sSVVoTndEWE5EdFVOenFFNHc3Uk9FVGlFTFhjSVk4RFpVa00wM0NIYi9vODdsQlhueGN5dlFhNUFZUEJXUU0wNlIxQndVOUVSRVNraGRjMldXM09DV3JQYzJ0aTNIT0JuNXZtK1hqbzNlUndSWjhIdm5HNmo0Z0ZUeXh6dDJmN1lXU093ZXVmZEN4WXpoenUzdGl2SzdPNC96T1paTFdUcVU0WmFYTEt5TGFIUUg3MTkyRTI3TGY1NXF1cHBiWk1yOEh0Wi92SThCaHNLcmY0Y0hkcTJXaHl2c250Wi90NFprV01KY1Z0bDVSZTJSakhhOEpuSm52NTFoaysxdTEzOTN0OGFaVG1GZ1hLd1ZrRy85b2llTTRaNWFFaDRuUXArTVZ0ZUcyenhRMXpCMjd3TzlMZ0xJVWJPVFlGUHhFUkVaRkR3akdIai9aMGJ0emMvbnFIWDY5eVUwN0w0b3JQNDNaZ2ZHWkZOREc4OGVTUm5rVDN4Vk5HdGc0dVZZME91MnVTUjVrM3hzTzJLcHU2Q056M1pxVE5WdlAvZWJHZkQ0b3Qvcnk1N1RCNXVPTFRISU9adzAwcUdoeks2eDIrZWxvR09Wa0dEN3dkYVRYOEV0eEtJOERPQTBjUFo3OWJIeWZnTXpBTWlCLzY2clpXMmpTMG1MSlhFT2plVVBMUkhvdXJaM25KekZEWUVla29CVDhSRVJHUlExYnV0ZHR0b3RLV3lmbG15aERMUzZkNkdaSmxZTmx3WHBHWEhkVTJNNGQ3eUE4NmZGeGlNVytNVzhINzdJbHQzNEs5djh2aTJaVnVpQnlhNVE3ZmZHNjErN3lxcWYwVGE0NUJSZVBSVDl3QVBqYzFnL3lBd2VaeWkrbkRUQjc3TU1xZVEwRXp3M1RuangxMllvRUh5M0huTDRieWt3SExzbWsxbi9CWEsyTTR3Tm5qazNQdkFqNTQrSE9aUEw4bXhzWU96cGZzS010eHI5VVpZd2ZtWEQrUnJsRHdFeEVSRVRsa2VVbm5xbjJqY294RW1BTjMrR1MySDZKVzZ2Wk41VGJWalE1RnVTYnY3TFI0WlVOeUhPUTVFN3g4ZnBxWG4zNFFaVXRGTWlDZE5kNnREdTQrbU56Mi9RdjlqR3lqL2Z6NUV6MmNWNVFhZ3Y2OE9jNnJMZVlxT3NERDcwWDR6dGwrNW83MjhQZHRGbXYySlk4OUpNc2Qrbm1rN3h5eHJTRUsvLzdITU5sK054d3VMN0hhN0U1cTRNNjdPbDQxdWVVbGxvS2ZTQ2NvK0ltSWlJZ2NVbExUdWNyVVc5c3QzdHJ1aHNWUk9RYmZQTU1IR093NllMTmtsOFhTRnNOR2J6M1REVkFHcEF5REhKUngrTE1kSW9kMjkzdmczS0xXdDJrZXc5M3Z6VzFIbnlQNGxWTXoybXhWM3hTRFI5NlBjT2Q1ZnZMYUdYNzUyN1V4VmgrYWU1ZVY0VmI0b29mTzYzTlR2Y3dhNFlhdGY1NmF3WGtUUEl6S01makRobzQzdytrdW5iMVdJZ09kZ3ArSWlJaWtsY2JtS0o4VWw3Ty9xbzd5NmpvaXNZNkhrbnBqRGwycFVaMDYyc04xY3pMWVZtWFRISU9ST1NiWHp6V1pOOGJETHo2S01xWEF3N1JDZHhqbGtZRXJMMkJpT1c1bnhzUE9tZUFsMEU0amx3UE5Ec3VPTVEveEs2ZW12dm16SjNxNVpFcnl0czlqUUhhbXdXT1haUUxRRUhINHlhSEdOQTBSdDJzbndHT1haZkwrVG92ZnJuVXJsT0VXRFZ0ZVhCc2pkNURCWjAvMFVoZ3llWEw1MGRmaDYyNTFZWnZiSDM2NVJ6OFRZRjlsYlk5L3BraDNVUEFURVJHUnRMRzlwSkxmL0dVRkRVMGRXQ3VoTFNQaTRPbmdZbmE0OC9DdU9UbURrNGFiZkxUSDRxbVBZL3kvYy8yVTFOajg1Wk00WDV2bjQ1NEwvU3piYlZIZDVGQjgwR20xN01LWUlRWjdhNU9MdVFkOWNNa1VkMzdnaE56V0RXQk9HbTRtQWx0SGJhK3lFNTFFY3pJTnpwM2dEdEhjVitkdzZtZ1AvaTdjRWNadGVQekRLRGVlbHNIa2ZBK0RNM3UyMFlwaFd4eS9nYVR0QzBkN3Zyb3AwaDBVL0VSRVJDUXQvR1A1Vmw3L1lOT25Pb1poUjNFNkVmeStPaStEMFlOTmZyMHF4anM3M1NwYzFIS0lXckM1d3VhLy9oSGgrcmtadkwzRDRxM3RjZWFNOG5ES1NKUENvRUY1ZzBQSUQ3bURETmJ2VDFid0ZrN0xJRzdEWDdmRXVmbjAxblB1T2pyVXM2V3RWVFpicTl5aGtXT0d1TUZ2WmFtN2p0N3BZejNIN056WkhzdUJueStMa1J1SVU5WG9NS1hGYTRmWEhPeE1zNXpPTU95ZXJUQW1EWkNGOFNUdEtQaUppSWhJdjdkcmIzVks2TXNmRW1UZXpMRVVEQTJSNGUxNEE1Qlh0dm5aWE4zeHozMW1SUXpiZGp0cUJueHU4NVcvZmhMbkh6dmNJRmZlNFBDanQ1TUJaVXVsRzdCbWovVHcxeTF4VGpxMFR0KzJxbVR3YW9vNXZMWXBScmlkYk5lVm9aN3R5UXNZRkFRTVh2K2s3ZURuODdoQjltZ2MzR1VvanVUM3V0VzRXT2Y2NVhUWXNLRERoSWtqanMvQmo3QnArNzdFc2hqRDgzTjY1RE5GdXB1Q240aUlpUFJyMFpqRmM2K3ZTRHcvK2NUUlhIWHhLVjA2MXJ5NHhlYnEyTEYzUENSM2tNSFFRUWFUZ2FtRkprT3pEUElDQm1lT1N3MmJ5L2RZUkN3b3JYV29ibktZZDRJYi9PYU05aEMzWWUyK1pEcjZ4L1k0OVJGYURRazlMQzlncEN5YjhHbU16akdJV080QzhYNVA2ckRKb004ZFNObDBqSzlqV01oZ2FvSFphcEgzb1ljV0ZHK01IcDhLMlQvUEdzS3BvMDg5THNjKzB0MlAvNGx3eEUzaVdiNk9WNFJGK2hJRlB4RVJFZW5YTnU0b282YStHWURCb1N5K2NPR3NMaDlyU2tIYllhczk1MHp3TXJYUXhHT0ExNFNZRFdkUFNHMmk0alhkNVJ3aWh4cW1mTGpiNG5OVHZGdzB5Y3UwUXBQVmUrMlU2bDV0RzR1cHR6UThaTEJ3V3ZlRWo5WDdiRzU1TlV6Y2hvSkE2bXRqaDdqZnhjR2pyQjhJTUgyWXlaVW5aVkIveE1qTDBZY1dnSzgreHZ1N2F2cXd6bDBya1lGT3dVOUVSRVQ2dFpaZEZ1ZlBITmVwb1oxSEdqcklZTzRvRHgrWGRteDg0bU1mdW1ubjIyZjVHQll5dVB0dmtaUVE5NzF6ZldSNkRRNjBDRC92N0lqem1jbGV2ampUdlEzNzY1YU9WeGdCMXUrM0U1L2JubDkrb2VQTlgrTHRUTzg3OVFUM2V6eHlzZllqVGM3MzRBQ2J5aTJLY2syMlZOcFlOcHcwd2tQVWdySTZkeTdqbGtxYitpNzIzRG5TM0ZFZUJtWDBmR01Ya2Y1TXdVOUVSRVQ2dGYxVmRZbkgzVEgvYXRFTUw2djNXZTBHb2lPZE1kYkRsQUtUbFh0dFdvNld2SENpaDZKY2s1OTlFRTFwQjFJYmhsV2xGcWVkNEdGSHRjM09BNTJyaUEzTk1waDNRdmN2WEc0NWNMQVpJbkdIc1VQY3ozQ0FPYU04L0gxYkhNdHg1eCsyWEhiQ0FDYmxtK3c2NE5BWWhiVmxObXZMb2hUbG1weVk3eTVUY1Y2Umh6ZTNXZno0M1dSWWpjU2REbisvUi9LYThJVVp1b1Z0NldDenc0RkdoM0RjSVJxSFNOeWRteG1KazVpYm1PNU1BL3hlOEhrTTk3OWV5UFFhREEwWURNblNId2xBd1U5RVJFVDZ1V2c4V1dMelpYejZRSlFYTUZnMEk0TVgxbmFzRXJleTFHSklsc0dGazd6OCtKOHplWCtYUldXanpSVW5aZkNQSFJacnkxSVRUbEd1eVNtajNQTWNuMnN5L3dSUHlrTHZ4eko2c01HL25OTDk4OHlxbXh4dS8zT1lFd1liM0hxbUg4T0FWWHR0dmpEVHk1bmpQRHkvSnNZZk44WDU0NmJrOXowaDF5U1FBUnRiZENYTjlzTU5wMmJnQUt2MlduenBwQXhtRFBmdzVQSm9ZaGpyLy90TDEwdC9pMlpra052TzR2TURSY3lDeWdhSHlnYWJxc2F1aCtoMFlqdlFISVBtV011azYwQVZaSmlRRnpUSUQ1cmtCUXk2NGY4bStpVUZQeEVSRVpFalhEalJ3K1lLaTNWbHg3NmpEc2ZoVDV2ai9IMWJuTTlOZGVmdWdZZUlCUjhVcDdibUhEL1U0Sll6ZmRnT1BMYzZ4bVV6TXJoK2JnWXgyMkZGYWNmdTN0ZVdmYnFobmxtSHVtMGVXUWp5R0hEQlJDK1hUZmZpTWVIWkZUR1dGRnRNekRPNWJrNEd0NTdwWTBXcHpYT3JvOVFkeW0xekRnWFk5ZnZkY3k4SUdQemJHVDRLQWdhdmJZcno2cVk0SzBkWlhEL0h4MzMvbE1tVHk2T0pmUS9MOUhhOEtuWHFhSk1MSnc3UXUzWWdhc0cyU292U21nRlN4dXNtTWRzZGNseFdaMkVBbzRlWUZPV1pBeTRBS3ZpSmlJaUl0T0VyY3pQNHo3ZWo3SzgvOWsxMjBBZm5GM2s1YzV3WHk0SFZleTFtRFBkdzkvbCtWdTIxZVh4cGxGTkdtdnpycVQ1TUEzNzJRWlNONVRaNzZ4eHVQZFBIVGZOOHZMM0Q0cVYxTWFKdEZQL21qL0hnODhBZ24wRmVnQTUxOVJ3enhPVHM4UjUyVnR2NHZRYnp4M2lJV2NtbUtOV0hsbURJTU9IMHNSNHVtdXlsSUdCd3NCbCt1VHlhV0hwaVc1WE52VzlFV0RRamcvTW5lcGhhbU1rTGEyTjhVR3h4eWlpVHhoanNQbWh6NWpnUFY4ek1JQ3ZERGNLdkhxb01yaWkxMlZzYjRWc0xmSHg5dm8vLytIdUVTNlo0Q2NjZ3d3T25qdmF3cCtiWW9YZFl5T0RMeDZIUzJSL1lEdXlxdHRsWmJiY1prak04a0I4MENQa04vRjUzcUtQZmE1RHBUYTZubU80czIvMGpUQ1R1RG5HTnhCM3F3ZzdWalU3S3Z5a0gySFBRWm0rTnpmZzhrN0ZEVGN3QlVrQlc4Qk1SRVJGcHd5Q2Z3UjNuK25qbzNTZ2x0VzJIdndzbmVwZzkwcDNMWnhxd1pwL05IemJFMkZmbmtPMlBzWEJhQnBXTkR0Zk16dURjQ1I0YVkvREVNamYwZ2R2dzVORWxVYjQyejhlNUV6emtaQm84dnJSMU5lK0xNelBJOXJ1UEIyY2EvTXZKeHc1QU00YVp6QmhtOHZ2MWNiWlcyWW13MkJTRE43YkcyWDJvYWhUeUcxdzZOUU9mQjE3YkhPZjFUK0t0d21mTWh0K3VqYkdoM09LR3VUNGN4MTNqYjN1MWplTzRUWEd1bkpWQlV4UitzVHphcWxKYVZ1L3d3N2Npak1veDJWL3ZNR09ZaDZEUHZRbXZhSEI0Y2UzUkY2UWZuV1B3bmJOOWliVUJCNUxTR29mdFZSYVJJNzZpb1lNTThvTUd1UUdUa0w5M3pxMHY4WmdROEVIQWQvaDNKUG03VWhlR0EwMDJsUTFPb3RHUzVjQzJTcHM5QjIwbTVYc1lrWlArdjF1RzR6aXFGWXVJaUVpLzlUOHZ2Yy9PVW5mVjladSt1SUFKby9LNjlmaU5VWWVmZmhCbFIzWHJXNmF2bkpyQnhEeVRsYVVXNysyeTJxd09Hc0JYNTJXUU84ams1OHVpYlM1dk1DUUwvdlZVSDgrdmpyRzN6bjE5U29ISnQ4L3k4Wi8vaUhTNkFVeG41UWNNNmlKT3EzRFJGbmRSOStSejAzQXJVdU9HR095dGM5cXNXTGJIb1BXUTB5Tk55RFg0MWhtK0ZqZjBQYS9sT242WG5qT0RNMmRQT082ZmFUbXd1c1JxOWZzUzhzUFVZUjRHcTJGSmw5UTBPMnpjYjlGd3hEVFR2SURCN0ZHZXRLNytxZUluSWlJaWNoUUJuOEd0QzN3OHR5Yk9oN3RUVTgweksyTEhiS3poQUU4dWorRTQ3czE4V3c0MncwUHZwbGI2TmxmWWZPVjN4MWpVcjV0VU5uWThXQjRaN0E0UFBkeDFzUFBoOUZqdm1IZUN5WmRQeVNERGs4WjM0MjJJV2ZEeG5uaks4aGVaWHBoWTRHRkU5c0Q2THJyYjRDeURNOFo1MlZmcnNMVXlXVW10YW5UNGFMZkYzQk04ZU5OMGVHeWEvbGdpSWlJaTNTY3p3K0NHdVJsY1B5ZURqQlozVHgzdHBoaTMydzk5MHByZkEvODZONE92bk9vYmNLRXZISWVseGFtaEx6OW9zR0NDVjZHdkc0M0lNVmd3M3B2U0liWXU3TEMwT0o2eUZtYzZVY1ZQUkVSRXBJUE9HT3RoWXA3QmI5ZkVXYmRmUGZTUGg1bkRUSzZjNWFVZ09QRHFFK0U0TEN1T3B3eTVuWmh2TWo1MzRIMFhQY0Zyd3B6UkhyWlgyZXlvY3Y4OU4wWGRhekIvckJkL21pV2xOUHR4UkVSRVJJNnZncURKdHhiNFdGdG04ZXRWTVE0MjkvWVpwWWY4Z01HVnM3eWNOSHlBOWRnL3hIWmdaVWt5OUhsTW1EWFNROTRBWDdPd0p4VGxtZVJrR3F6ZGEyRTVFSW03MTJMZVdHOWF6ZmxUOEJNUkVSSHBncE9HZTVoMnNZYzN0c2I1OHlmeERqVkdrZFlHWmNEbnBubzVkNEkzYmVkV2RjUzZmY21HSTZZQjg4WjRDYXBiWjQvSkR4cWNOdGJMUjhWeExBZnFJKzQxbVRVeWZmNFFvZUFuSWlJaTBrVmVFejU3b3J0KzN4ODN4WGgzcDlYaHhjZ0hPdE53MXlQOC9QUU1BZ056ZWI2RWJaVTI1UzA2d3A0OHlxUFExd3RDZnBnMXlzUEtFcmVEVVhtOXcvWXFtNks4OVBpTGhJS2ZpSWlJeUtjVThzTTFzek80ZkhvR3kwc3NsdXlLZDZuTDVVQlFsR3V5WUp5SHVhTThhVGVIcWl2SzZ4MTJWaWZuaTA0dU1GTWFqa2pQeWdzWVRDNHcyVkxoWHBNZFZUWkJ2OEd3VVArL0p2cm5KaUlpSXRKTnNqTGNLdGJaNHozc3EzTll0c2ZpdytJNE5UMnpLa09mTlRnVFRoL3JaY0ZZRHdYQi9uOEQzVjFpRnF6Zmwxd2ZZM2kyd2RpaDZWRmQ2cy9HRGpXcEN6dVVIVnBUYzhNK2k3eUovWDhvc29LZmlJaUl5SEV3SXR2Zzh1bGVQai9OeThaeW13K0s0NnplYXcrWVpSMDhCc3dhWWJKZ25KZHBoV1phTmNub0xydXFrNzhQZmk5TUg2Q05iZnFpNmNNOUhHaHk1KzVham51dEp1YjM3K1NuNENjaUlpSnlISmtHekJobU1tT1lqNmdGTzZydHhQOTJWdHMweG5yN0RMdEhJQVBHNTVwTWFQRS9uM0pNdTJJVzdENllIT0k1S2QramNOeUhtQVpNelBld29jeXR5TzQrWURNdTErelhWVDhGUHhFUkVaRWU0dlBBbEFLVEtRWEp1OGZ5QmljbERPNnRkZWpyUlVFREdKbGpNQ0hYWlB4UU4rU2x3eHlvbnJTajJrNDBBZ3I0M0FYRnBXOFptV093czlwZDI4OXlZR2UxemFSK1hQVlQ4Qk1SRVJIcFJZVkJnOEtnaDlQSHVPV3h1TzJHd2ZKNmgvMzFkc3JqaG1qUG5sdlFCOE5DSm9VaGc4S2d3YkNRU1VIUWJYVFJueXNmdmMwQlNtdVMxYjRwaFNxTjlsVW5GbmhZVmVwVy9Vb091c005KzJ0RVYvQVRFUkVSNlVPOEpvek1OaGlaYlFDcDZhbzVEbVYxRHVYMU5sV05EazB4aU1RZEluRUl4eDNDOFpiUDNjZE5oNGFTRHNvQXY5Y2cwK3ZPSnp2OE9OTnJKSjRQeW5DN0doYUdUSVpuRzJUcFR2RzRPTkRvWUIzS2ZZTXlVQmZQUGl3L2FKQ1ZBYzB4OTQ4eUI1c2NoZzdxbjlkTC81eEZSRVJFK29rc0w0d2ZhakIrcUNwRS9WbkxOZnNLcy90ZTZUUWVqN04yN1ZvS0N3c1pOV3BVdHg2N3NyS1MvUHo4eFBPR2hnYmVlT01OTHJyb0lnS0JRTGQrVm5jcERKa1VIM0NUZWtWOS93MStmZTgzVFVSRVJFUWtqVlUwSklkNUZuWnlibVFzRnFPNXVmbFQvKzlvbXBxYStQNzN2OC9mL3ZhM0x2MTg3ZG05ZXpjMzNuZ2p6enp6VEdMYit2WHJlZXFwcDNqNTVaYzdmSnkzM25xTHE2NjZpcHFhbW1QdTI5emNURGNFSXA0QUFDQUFTVVJCVkZsWkdaczNiMmJwMHFXOC92cnJsSmFXZHVxOEMxcGNvNWJYcnI5UnhVOUVSRVJFcElmVWhkMmh1T0EyKzhuSjdGendlL1RSUjNubm5YYys5WGs4OTl4elpHZG5BMUJXVmtaNWVUblRwMC9INjAyTkIzLzk2MTladFdwVmg0NTU2NjIza3BXVjFlWnJ0bTN6MDUvK0ZOdTJXYkJnUVdMNy9QbnpLU29xNHRWWFgrWFNTeTlObk5QUlJDSVI2dXZyY1p6VU5ramYvZTUzcWE2dUpod09FdzZIaVVhanJmWUpCQUpjY3NrbExGNjh1RU0vRThDUUxJTU1qOXVKdFRrRzlSRUkrVHY4OWo1RHdVOUVSRVJFcElmVWhsc004d3gxZmZEZGxWZGVpZC9mK2ZUeDNudnZzV3ZYcnBSdGI3NzVKaSsrK0dKS0dEeXNycTZPaW9xS294Nnp1cnFhZ3djUDhtLy85bS90QnI4WFgzeVJMVnUyc0hEaFFvcUtpbEpldS9iYWE3bjMzbnQ1NUpGSHVQdnV1ekdNcmcybExDa3BJUkFJY05aWlp4RU1CZ21GUWdTRFFYSnljc2pMeTZPZ29LRGQ4enVXd3BCQmFZMTc3V3FiSFVMKy9qZmNVOEZQUkVSRVJPUW92RjRQaDh0MGRZM2hUM1dzY0l0MUc3TTdXZTFycWFQVnNTUHQzcjI3VmZBN21pdXV1SUlycnZqLzJidnorS2pLdTMzODExbG1KdHNrSVdRUGtJUkVGZ25Jam9CaTBkWmRlTlNLNHQ2dnJmdnlvQmEzVm11dGJkWG4xMnExdG1wdEJSVXFkYWNpYnNWaWtiSWpZUWtRSUlIc1pKOUpKcE01eSsrUGs4eENKc3RrbTVua2VyOWV2cHpNY3VhY21TRTUxM3p1KzNNdjZmSStLMWV1eEpvMWF6cTlmY2VPSFhqNzdiZVJtWm5wdDlJMmMrWk1mUC83MzhlWFgzNkoxYXRYNDlwcnIrMXdIN3ZkanBxYUdnQkFiVzB0QUtDa3BBU05qWTJRSk1rOUYvRzAwMDdEYmJmZDF1UGo2eW5qdlRLQ24xUFJnVERzN2NuZ1IwUkVSRVRVQll0SmhoMU9BRURaeVlZK2JhdEY4VlQ4TE1QZ1RMeW9xQWpQUGZjY0lpSWk4T2lqajNaYXBiempqanR3OE9CQnJGcTFDakV4TVZpMGFKSFA3Zi85NzMveC9QUFArMXozeUNPUEFBQ3NWaXRXcjE0OU1BZlF4aXg1Z3A3M2V4aE9oc0hIallpSWlJaW85eUl0SnZmbFEwVlZPRkpTalp4UmliM2FsbmZGejl3UForS0tvdURkZDkvdDhqNmpSNC9HL1BueisvNWtBU291THNhamp6Nks1dVptUFByb284akl5T2owdmhhTEJULy8rYy94eUNPUDROVlhYMFY1ZVRsKzhwT2ZRQlNONGJBelo4N0VNODg4QXdENCtPT1BzV25USnZ6ODV6OUhURXhNaDNtSkE4RTdwSHUvaCtHRXdZK0lpSWlJcUF0bWsrL3lHVzk4dkFYbno1MkFzNmZsQkx3dDcycVJkeFdwdDF3dUY5NTY2eTFJa3VRM0FEbWRUc3liTjIvUWc5LysvZnZ4OU5OUG83R3hFY3VXTGNPWlo1N1o3V1BTMDlQeHpEUFA0TkZISDhYYXRXdHg4T0JCM0g3NzdSZzNiaHppNCtNUkh4OFBBSGpwcFpjQUFPUEdqY09JRVNNRzlEamFzZUpIUkVSRVJEVE10RGhkK1BqcmZIejhkWDdBbGIvTVNiUGRWYXdJVXpkM0RzQ2lSWXR3eXkyM2RMaSt1L2w1QStHTEw3N0FTeSs5QkYzWGNkZGRkK0c4ODg3cjhXTlRVMVB4N0xQUDR0bG5uOFgrL2Z0eC8vMzM0OFliYjNRZlIybHBLVTZjT0FFQVdMRmlCUll2WG96czdHejM0NDhlUFlyWFgzKzkyK2NaTzNZc0ZpNWMyT1A5TXJQaVIwUkVSRVEwZktRbHhhTDhaS1A3NXlNbDFRRTlmc3hFM2IyU3RxWUQvVkQwR3pDU0pNRm1zK0hGRjEvczhuN0hqeC8zK1RrcEtRbVJrWkc0Nzc3N1VGSlNnbi84NHg4QlBXOXViaTUrKzl2ZjRvTVBQc0FubjN5Q2M4ODkxMzNiRjE5ODRiNjhhOWN1N04yN0Y4OC8venhpWW1JQUdFdFRyRnUzem1kN0xwY0xtcWI1ekM4ODY2eXpBZ3ArM20rVEhwNEZQd1kvSWlJaUlxS2VXdnk5S1NpcmFzQzJmY1VvcjI3cy9nR25jTGEySUVxT0JnQzBLa0JrUDFiOStrdHpjek1Bd0dReVFkTTAxTlhWZFhuL2xoYmZUcWRUcDA3RjY2Ky9EbEVVOGZUVFR3ZjgvSmRmZmptbVRadUdLNis4RW9zWEwzWVBZWFU2bmZqaWl5OFFHeHVMeHNaRzNIdnZ2WGpxcWFmd3dnc3Y0TEhISG9PdTZ6anJyTE93ZlBseW4rMDk4OHd6MkwxN2Q1OGF3RGhWeitYK21Kc1pER0c2MjBSRVJFUkV3WEgyOUJ5Y1BkMlkzeGRveGEvRUVZR1d0aERoVkhSRW1rS3Y1R2UzMndFQWtaR1JpSXVMdzNQUFBkZmwvZjB0NXhBZGJZUmI3MnBmUlVVRjdybm5IbHh4eFJWWXVuUnBoKzFVVlZYaHJydnVRa1JFaFBzNjczbUxuMzMyR1JvYUduRFpaWmRoN2RxMUdEdDJMSzY5OWxxc1hMa1MyN2R2UjB0TGk4OWorNVBUcHh0cjZMMW5QY0hnUjBSRVJFVFVTNEhPOFdzc1VkRmliMThQcnYvMm83NitIb2NQSCs1d3ZhWnBBVytyUGZpMU4xUHBDKzhGMHhzYWpLVXdVbE5UL1M2azNyNXd1Ny9iN0hZNzNubm5IVXlaTWdXalI0OTJYMy9sbFZjaU5qWVdlWGw1VUJURlBlU3p2N1Y2dlZmaHVneEhtTzQyRVJFUkVWSDRNY3VlaGNCYjFmNWJDSHpEaGczWXNHRkR2MnlycUtnSUFKQ1NrdEl2MjJ0MzZOQWhBUEJweHVMTjZUVFdTdlJYdGZ2d3d3L1IwTkNBSlV1V29LeXN6SDI5SkVtNDhNSUxVVlZWQlFBREZ2eWMvZHlOTlJnWS9JaUlpSWlJQm9sM3RhaXhwZis2aEN4WXNBQ1hYSEpKaCt1ZmVPS0pnTGUxYjk4K0FNQ1lNV1A2dkYvZXZ2MzJXMFJHUmlJM045ZnY3VTFOVFFEOFYveHljM014YytaTVRKMDYxU2Y0dFd1dmRucFhBL3VUOTN2RmloOFJFUkVSRVhVcExzSlRMYXEwNlppVTJyZnRtVXdtWEgvOTlaZ3dZUUltVFpyVTRmWnJyNzIyMjhxZHlXUnlkN3hVVlJYNzl1M0RxRkdqWUxWYSs3WnpYbmJ2M28zQ3drS2NkOTU1TUpuOGQ3UnBEMzcrS240elo4N3NOREFDbm1yaWhBa1QrbUZ2TzZxeWU0SmZYQ1FyZmtSRVJFUkUxSVhFYUFHaVlDemw0RktOU2xKc1JPK0RoQ3pMdU9hYWF6cTkvWW9ycnVoMkcwdVhMblUzVy9ueXl5L1IyTmpvczRSQ1g5WFgxK1Azdi84OVpGbkdWVmRkMWVuOUtpc3JBZmlmV3lqTE1oSVQvYytuMUhVZG16WnRRbXBxNm9BczZON1Fvc1BWMXBCSEZJQ1JVUXgrUkVSRVJFVFVCVUVBa21JRVZOcU1DbEtWdlhmQjcrREJnNGlLaWdyNGNlME5WdnhSRk1YZGhmTzg4ODdEdm4zNzhQampqM2U3VFVYcHZFdE5XVmtaZnZHTFg2Q21wZ1kvK2NsUE1HclVLTC8zVTFVVkd6ZHVoQ0FJeU1ySzZ2WTV2ZTNZc1FNVkZSVzQvdnJyQTNwY1QxWFpQTlcrWktzQUlUeHpINE1mRVJFUkVkRmdTckdLcUxRWkphU1RkZzI1aVdMQTIzanl5U2Y3ZTdmdzBrc3ZvYlMwRkhQbXpFRjJkamFxcXFxNnJOQzEyNzE3Ti9idTNldHpuY1Bod05xMWEvSE9PKy9BNlhUaXV1dXV3K0xGaXdFWVF6cC84NXZmWU1TSUVlNWhuZnYyN2NQeDQ4ZnhneC84d084Y3Y4NG9pb0lWSzFaQWxtVmNkTkZGQVJ4dHoxWFpQWjFSVTJJQ2Y2OUNCWU1mRVJFUkVkRWdTb3J4bEl3YVc0QjZoNDc0QU9lTlBmSEVFNzJxK1AzOTczL0hybDI3T2x4LzZOQWhmUG5sbDRpS2lzSnR0OTBHQUVoT1R1NXlHR2s3UVJCdzlPaFI5M0lNTFMwdHVQUE9PM0h5NUVtTUhEa1NEei84TUdiTm11VytmM1IwTkU2Y09JRzllL2U2cTRYeDhmRzQ1SkpMY1BQTk53ZDBQR3ZXck1HeFk4ZHd6VFhYSUM0dUxxREg5a1Jkc3c2NzBXd1VBb3lLWDdoaThDTWlJaUlpR2tTeUNJeUtGMUJTYnd3aDNGK2hZbDUyejA3TEgzendRVHo0NElPOWZ1Nm5ubnJLNy9YanhvM0RqMy84WStUbTVpSTVPVG1nYlY1OTlkVzQrdXFyM1Q5SFJFVGcvdnZ2ZDFmd3pHWnpoOGVzV0xFQ2dERS9UOU0wU0pJVTBITzJtenQzTHZidTNldDNRZmorc0s5Q2RWOGVGUzlDRE4vY0IwSFg5ZjdySTB0RVJFUTB5UDcwajI5d3RLUUdBSEQ3VldjRnZLQTJVWGNHNGpQV3FnSWJDeFdvYldmaWs5TWtwTWVGY2FvSUlrM1RJSXI5UHdTenRFSEgzbklqK0lrQzhMM1RaSmpDZDZRbndualhpWWlJaUlqQ2sxa0Nza2Q2VHNVUG5WU2hzUnpUS3dNUitsUWRPRmpscWZibEpJcGhIZm9BQmo4aUlpSWlvcURJR2luQzNEYkMwYW40RGl1azRNb3ZVOTFMT0Zoa0lDc2gvR05UK0I4QkVSRVJFVkVZa2dSZ1NycG5ibHRaZzQ2aVdxMkxSOUJnT0ZxanVaZmJBSUF6TXFTd250dlhqc0dQaUlpSWlDaElSa1lMR0ovc09TVS9XS1dodW9salBvT2xwa25INFpPZThEMGhSY1NJQUR1dWhpb0dQeUlpSWlLaUlNcEtFSkVXNndrWHUwdFYyRnVEdUVQRGxOMEo3Q3J4RExkTmp4T1FPV0xveEtXaGN5UkVSRVJFUkdFcUwwMUNyTEdXT1ZRTitHK1JnaHBXL2daTlRaT08veFo1dXF6R1JRaklTK3ZkRWhPaGlzR1BpSWlJaUNqSVJBR1lQa3FHcFcwNVAxVUR0cDlRVVZ6SE9YOERyYWhXdy9ZVHFqdjBXV1JnMmlnSlEyT0Fwd2VESHhFUkVSRlJDTERJd053c0dWYUw1N3FDU2cxN3kxV3c5dGYvZEFCN3lsUWNyUEtFYTZzRm1KZnRDZUJEeVJBOEpDSWlJaUtpOEdTUmdUT3paSHhYcXFMS2JzUzkwZ1lkOVE0RjQ1SWxKTWNNdFRwVWNGVGFkQnc2cWFMWmF5NWxpbFhBbFBTaDBjSFRId1kvSWlJaUlxSVFJZ3JHVU1NajFSb0txNDFxVkZPcjBYZ2tMa0xBaEJRUjhVT2swK1JncTJ2V1VWQ2xvYkhGdDRhYW15Z2lKM0ZvRDRaazhDTWlJaUlpQ2tFNWlTSVNZd1FjcU5EUTBCWlVHbHAwYkNsV0VXMEdrbUpFSk1jSWlJOFNodHg4dFA2aXd3aDdKKzA2cXV5YVQ0VVBBR0lqQkV4S0ZSRWJNZlJmUVFZL0lpSWlJcUlRRlJjaDRNd3NDZVdOT2c1VnFXaFJqT3ViV29HbVdnMUZ0WUFzQWtreEFtSWpCRmhrQVJZWnNNZ0NJa3pHSXZIRGdhb0JMUXJnVkhRNDIvN2Y0TkJSM2FSRDhkTWZ4eUlENDVNbG4yVTBoam9HUHlJaUlpS2lFSmNXS3lERktxT29Wc1BSR2cycVY1aFJOS0M4VVVkNUkxdkFkRWNTZ1p5UklySVNSQWpESi9NQllQQWpJaUlpSWdvTG9nQ01IU2tpTTBGRXRWM0hTYnVHS3JzT2w5cjlZNGN6czJSVVJKT3RJa1pHQzhPbUNub3FCajhpSWlJaW9qQWlDVVlIeWhTcnNjQjR2VU5IVFpPT0ZrVkhxd0k0RmFCVk5ZWThhc09rQ0NnS3h2Qk5zMlFNZFRYTFFJUXNZR1Mwd0VZNGJSajhpSWlJaUlqQ1dId2t3dzExYjJqM0xDVWlJaUlpSWlJR1B5SWlJaUlpb3FHT3dZK0lpSWlJaUdpSVkvQWpJaUlpSWlJYTRoajhpSWlJaUlpSWhqZ0dQeUlpSWlJaW9pR093WStJaUlpSWlHaUlZL0FqSWlJaUlpSWE0aGo4aUlpSWlJaUloamdHUHlJaUlpSWlvaUdPd1krSWlJaUlpR2lJazRPOUEwUkVSRVJFMUhzMkoxRGJyS0cyU1llaUdkYzVYRG9jcnA0OVB0SUVSSm9FQUlBc0FnblJBaEtpUkZndEE3VERGQlFNZmtSRVJFUkVZVVRSZ0NxYmprcWJodHBtVDlqckxZZkxDSXJ0cXV3NkFNMElnVkVDVXF3aWtxMENaSTRWREdzTWZrUkVSRVJFWVVEUmdPSmFEVVcxV3AvRFhrK2ZyOHF1bzhxdVFxNEVzaEpFWkNhSURJQmhpc0dQaUlpSWlDaUVLUnBRZUZKRGNaMy90R2UxR0VNMXJSRUNUQ0pnalRDR2JTWkVDVDNhZm0yelVlMnp0ZWh3YWNiL0hTNGROdWNwKzFDdG9iQmFRK1lJRWJsSkRJRGhoc0dQaUlpSWlDaEUxVGJyMkZ1dWRwaXZKNHRBc2xWQVZvTFU1N2w0N1FIeDFLQm9jd0pGdFNxcWJMN0RTWXZyTkZUWk5lU2xTVDBPbHhSOERINUVSRVJFUkNGRzBZQ0NTaFdsRGJyUDlSR3lNZVF5STM3Z0syNVdDekE1VFlLU0FwVFdHME5NV3hUak5vY0wySFpjUlVhY2dBa3BFcXQvWVlEQmo0aUlpSWdvaENnYXNMVlk4UmxxS1l2QTVIUUp5VEdEWDJHVFJTQ3piWDVmbFYxSGZwbnFyZ0NXTnVob2JGRXdPMU5tK0F0eGZIdUlpSWlJaUVLRXpRbDhlOHczOUZrdHdEbTVjbEJDMzZtU1l3U2NreXY3REMvMXQ4OFVlaGo4aUlpSWlJaENnTU5sVlBxODUvT2x4d21ZbHgxYTFUUlpCT1pseTBpUDh3UlJmL3RPb1NXRVBrSkVSRVJFUk1PVG9nRzdTaFNmSmlwNWFSSW1wMG5CMjZsdVRFNlRrT2UxZi82T2dVSUhneDhSRVJFUlVaRGxsNm51b1pMdEZiV011T0FQN2V4T3hpa1ZTWnZUT0JZS1BReCtSRVJFUkVSQlZGQ3BvY3J1NmQ0NUlhWHZTelFNSnF2RjJPZDJWWFlkQlpVcys0VWFCajhpSWlJaW9pQ3BzdXMrQzdQbkpJcGhVZWs3VlVhY2dKeEVUN1F3MXZyVHUzZ0VEVFlHUHlJaUlpS2lJR2hmcTY5ZGVweUEzTVR3UFQzUFRSUjlHcjU0SHhzRlgvaCtzb2lJaUlpSXdsaFJyZWJ1Z2hraEF4TlRRcmVSUzA5TjlGck0zZUVDQ3FzNTVETlVNUGdSRVJFUkVRMHlSUU9LYXoyaEtEZEpDcWtsRzNwTEZuM24reFhYYXV6eUdTS0d3TWVMaUlpSWlDaThGSGtGb2dnWllUbXZyek1aY1FJaVpPT3lvaG5IU3NISDRFZEVSRVJFTklnVURUamlOUVJ5WW1yNEQvRThsZmN4SGFsbTFTOFVNUGdSRVJFUkVRMmkybVpQdDB1ckJVaU9HVHJWdm5iSk1ZTFBraFRleDB6QndlQkhSRVJFUkRTSUttMmU4bGV5ZGVpZWpuc2ZtL2N4VTNBTTNVOGFFUkVSRVZFSXFySjVxbDhwUXpqNGVSK2I5ekZUY0F6ZFR4b1JFUkVSVVlpeE9lSFQxTVY3T09SUVk3WEEzYWxVMFl4anArQmg4Q01pSWlJaTZvSUF6eHc4dlkrRksrOGhqd25SUTI5dTM2bVNyWjVqNUhEUDRHTHdJeUlpSWlMcXdzajRhUGZsMm9hbVBtMUxVVDJYSTAxRFAvZ05oMk1NRnd4K1JFUkVSRVJkeUVpT2QxOCtXbExkcDIwMU9qMGx3NFNvb1IrS3ZJK1JuVDJEaThHUGlJaUlpS2dMNlVseDdzczdEcHpBOGZMYUlPNE5VZTh3K0JFUkVSRVJkV0ZNMmdoa1o0eDAvL3phQjV1eHMrQkVyN2JWNHZKVXZZYkRNRWlUNURsR1JXWEZMNWprWU84QUVSRVJFVkVvRXdVQk55K2FnOSsvdFFIMU5nZGFuQzZzL25RSDN2L3FPNlFrV0NITFBhK2xqSjA4MTMwNTBqUVFleHRhdkx1V3NxdG5jREg0RVJFUkVSRjFJeXJDakh1dU9RZHZmcklWUldYR1VFOW5xNExqRlhVQmJXZnM1SUhZTzZMdWNhZ25FUkVSRVZFUHhNWkU0SzZyRitEQ2VST1JFQmZWcTIwNG1wczlsMTM5dFdlaHk3dktONVRYTEF3SHJQZ1JFUkVSRVFYZ3ZEbmpjZDZjOFhBcEtzcXJHK0h5WHFPaEd5VU9NMXJhN3U1dzZVTitucC9MYTE2ZkxBM3RZdzExREg1RVJFUkVSTDFna2lXTVNSMFIwR05xanF0bzRiSUdGQVFNZmtSRXcxeHBvNDc4Y2hWSGF6VWNyZEZRM3hMc1BhSndFQjhCakIwcEltZWtpTHhVQ1JteC9DYWZxQ2RpTFFMcTJvS2ZyVVVmOG12NWVhL2ROOVNQTmRReCtCRVJEVk11RGZob240TFBEaXJnZDg4VXFQb1dZR2VwaHAybEd0N2RvK0NpQ1RJV1Q1TEJrVnhFWFpNbHoyWHZ4ZHlIS29kcjZCOWp1R0J6RnlLaVllaEVnNDVmZk83RWVvWSs2Z2M2Z0hVRkNwNyt5b25qOWZ4RUVYVWx4ZW81L2E3cnhaRFBwcVltdlBqaWkxaTdkcTNQOVljUEg4YXp6ejZML2Z2Mysxei8xVmRmNGZubm4wZERRME8vYnFPbnFteWVZL1ErZGhwOHJQZ1JFUTB6VGhWNCtkdFduR3ppQ1RyMXIrUDFPdjYwdVJWUFhXQkJBTXVhRVEwclZnc2dpNENpR1YwOWJjN0F1bDErL2ZYWCtPeXp6d0FBQ3hZc1FGeGNIQUJneFlvVjJMMTdOeW9xS3ZDNzMvME9BS0FvQ2w1NDRRVm9tb2FrcENSY2Q5MTEvYmFObnJBNWplTUVnQWlaWFQyRGpiK1dpWWlHbVEveVhReDlOR0JPTnVuNGNKOFM3TjBnQ21uSlZzK1k2RXFiRnRCalR6LzlkTVRIeDJQS2xDbXdXcTN1Njg4ODgweEVSRVJnM3J4NTd1dGtXY2FzV2JOZ3RWb3hiZHEwZnQxR1QzZ2ZXMEkweDRFSG02RHJPdi82RXhFTkU0VTFHcDdaME1yaG5UU2dCQUFQTFRRamQrVGdmTC84cDM5OGc2TWxOUUNBMjY4NkN6bWpFZ2ZsZVlsNnE4cXVZMWVKc2FhRDFRTE15eDZhZy9DK1BhYTQxL0diTmtwQ2NnekRYekN4NGtkRU5JeDhkVmhsNktNQnB3UFllTFRuNjVvUkRUZmUzUzF0VGlNSURqVlZkdDFuOFhaMjlBdytCajhpb21Ha1BNQWhSVVM5eGM4YVVlZGtFY2hKOUp5R0YxUU92UzlLdkk4cEoxSGt2TjhRd0xlQWlHZ1lxZUhjUGhva0ZZMzhyQkYxSlN2QkU0WWNMcUMwWWVqOG15bHQwT0Z3R1pkbDBUaFdDajYrQzBSRXc0aURQVGRva1BDelJ0UTFXUVF5dlFMUmtXclYzUUV6bkNtYWI3VXZNNEhWdmxEQnQ0R0lpSWlJS0FpeUVrUkV0UFYxY2JpR3hwRFBna3JWWndtSDNFVEdqVkRCZDRLSWlJaUlLQWhrRVppWUtybC9MbTNRVVZnZHZtVy93bXJOWjhpcTk3RlI4REg0RVJFUkVSRUZTWEtNZ013UjNrTSt0YkNjNzFmYW9PT0lWMmpOSENGeStZWVF3K0JIUkVSRVJCUkVFMUo4UTFKQnBlcXpGRUtvc3psOWg2a214d2lZa01LWUVXcjRqaEFSRVJFUkJkbmtkQWxXaTNGWjBZQ3R4VXBZVlA1S0czUnNMVmJjOC9xc0Z1TllLUFF3K0JFUkVSRVJCWmtzQXROR3llNE9tSW9HN0MxWGZZWlBocG9qMVJyMmxudWF1Wng2REJSYStMWVFFUkVSRVlXQVNCTXdMMXQyVi80QW8yR0tkN2dLQmUyaDFMc1JqZFZpN0h1a0tZZzdSbDJTZzcwRFJFUkVSRVJraURRQnN6Tmw1SmVwcUxJYlF6MUxHM1RVTml2SVRaU1FIaGZjaGlsbERUb09WUG9HMGVRWUFaUFRKVmI2UWh5REh4RVJFUkZSQ0RHR1RFb29xTlJRWEdja0xJY0x5QzlYVVZnTlRFaVJCcjFqWnBWZFIwR2xDb2ZMOS9yTUVTSWJ1WVFKQmo4aUlpSWlvaEEwSVVWRVFyU0FBeFVxV2hUak9vY0wyRldpd21vQlVxd2lrcTJpejlEUS9tUnpBbFUyRFpVMnJVT1gwUWpaV0tlUFN6YUVEd1kvSWlJS0dlbXhBcTZjYk1LZWNoWC9QcXAyLzRCT2lIMDREOUYxSUZoOTlGSmlCRlRhKy83c0ZnbTRacW9KUjJvMC9LZW85NjhqRVFWZmNveUE1RndaaGRVYWltczE5eEJMbXhPd09UVVVWbXVJTkFFSlVRSWlUUUlTb294ZmdMSWs5RGdRMnB5QW9ocS9lMnFiZFRoY2V0di9POTVYRm9ITUJCRzVpYXp5aFJzR1B5SWlDaGxqRTBTY2tTWmljcXFJazNZZCs2c0M3MllnQ3NDclYwYjBlaDkybFduNDQ3ZXRQdGZsamhSeHdmaXUvMlJ1UEtwZ2ZKS0k3SVRBVG9hTzFXcDROMS9CWlJObFhIcTZqTGQydXZETk1TT3NUVTRWZlJaMjl1ZXpnd3BjcDd4TUpnazRPMXVDU1FLREg5RVFrWnNvSWl0QlJGR3QxcUhUcDhPRnRxVWZCdlpycTV5MmZlQmN2dkRFNEVkRVJJTkNBR0R1Wm1tbmJTZFVURW1UTUQxRHhOd3NDVWRxdWc1K2lnYW9uWnpuYkN0UnNmNmdFdEErTGp2Yi85ZmpzUkhBNlozTVlURkx4ckh0cnhRUUZ5a2dPVWJzY0h1MEdYQ3FRSE5yeDhmWE9vd0QrSzVjeGZkUGszSFREQlBpSXdXczNhOWdlb2FFczdPN2Z0RytQcUxBMVFyY05jK01NZkVDSGxvWFJxcytFMUZBWk5FVEFHdWJkVlRhTkZUWjlBSHIrQ21MUUxKVlFJcFZSRUtVd01BWDVoajhpSWhvVUV4TkYzSFhQSE9QN3o5M2pJUzVZN29PUFgvL3pvVXZEL3V2YUVXWk9vYXc3a2lkREJIZFdhcGg1d2N0SGE0Zm15QmcrZmNzYUdqUnNiMUV4WVlqS2dEZnNWSG41VXBZT3RXRWovY3ArT3hRNTBIMGVMMk81Lzd0eEUrL1o4SGkwMlZFZVAyRmZteTlFMDJ0dmduMzZxa21uOWZISkFFV21YTnRpSVlEV1d3YkFob2pBV25HVU0xS201SCthcHVOM3hXS3FuZVlsOWNacThVWUdnckFQVlEwWlFEbkRsSndNUGdSRWRHZ3FtN1dVV0hyMjNDa2tWRUMwcXhkaDV6UjhTSitjRnBnUWNqY3pWL0ZHRE9RRml2aWNMV0dFWkVDN3A1dmdhb0JMMjVxN2ZRRXEzMm81ckhhN3IrU0wyblE4ZnhHSis0NzI0S0NLZzNUTTR4ZzE5U3F3MzVLdFZEaENFNGlhbU8xQUZZTHkzSFVOUVkvSWlJYVZEdEtWUHhqVDJCRE1FOTFibzZFYTZkMXZVcndnU29Wbnh3STdIbVdmNi9ycjdkdm4ydEc3a2dSSzNlNDhQM1RqRVdXWDlyVWlwS0d6b1BzbUhnUnFnNFUxZlZzTE5heE9oMFByV3VCVTRFNytMWDd6VVVXbktqWDhmSm1QMk5HaVlpSXVzRGdSMFJFUTlLYzBSTG1qTzVtVW1HQTN0N3B3a01MTGZoL3M0elErVzYrZ3UvS2ZRUGRNeGRiRUdQeFZCb3RrdEZ1NGZlTE9qYWMyWHBjeFlvZHh0RFF4R2dCMVUxR2dIUjJrbGRqSXdSRW00UFZjNVNJaU1JWmd4OFJFUTJLNC9VNlZ1eHdvYVMrNzEwSUNrNXFlSE9uQzRYVkhiZWw2MFpuenYyVktyNE5zS1BsZGROTlhRNURMYmZwZU9FL1Rpei9uZ1VtMFRPbnhwdEZGcUNveGo1MlJoYUJNOUpFbU5weTZmZFBrL0REeVNhczJPN0M1dU1jdzBsRVJQMlB3WStJaUFiY2lFamdoaGxHbFd6R3FQNnJ3azNMa1BDWExhMVlOTW1FK1ZtKzJ6MDlSY1FQcDNROUhMUXpsMHowL0huOHczOWFVVml0dWJ2WmxUWG9lSHVueTMwOEZxK25kYlpsdGtxN2pqKzFEY2NVQUtURkNuQzRkTlE1ak50anpNRHpYaFhBa25vZHFnYmNNdHVFRkt1QUQvZjFiU2dzRVJIUnFSajhpSWdHU0VGUkpRNGNyVUJKWlQwYTdBNDAyRHQyaFJ4MG95OE15dE5hWkFGNW5TeUgwRmNtQ2ZqbXFJSURsUU5US1N0dDBIRDFWQlBPemVrWVdFL3RVbnJQUngzZjQyZ3o4TXZ6TGRoMlFzVXJXL3lzaGd5ak92amN2NTFZdHNDQ1N5ZktTSW9SOEZvbjl3MFgxb3BOK1BuTGprRjVydFpXQmUzcmw5WFVOeUZuVk9LZ1BDOFJVVGhoOENNaTZrZWFwbVB6bm1QNDhyOEZzRHZZZ0tOZGhVM0hYWDZXUS9CbllhNk1IMDZXc2E1QTZWRnpGcWNLMURsMG5HaHJzR0tSallYZ2U4dXBBRWRQNmNCNStLVG1zOVREOUF3SlVXYmdQMjBMclU5Tmx4QWJBYWg5R01WYVZLZmovL3UzRS9jdnNPQlFGOE5FdzRXb05xUEZOWmpEVm8wM3lPbGl0WlNJeUI4R1B5S2lmbkt5em82L2ZmUmZuS3l6QjN0WFFwTFRLd1BFbUkxbERrb2JOTlNma2djVnJXME5LczMzTVQyVmFoWHd3QUp6cDR1N1d5VGplbjhMSHBzbG9OS200MmVmK2E3TnNLMUV4YllTejg1a2pSQmhsZ1c4dWRPb3lzMGNKZUZFdlk3V1B1YWM0L1U2SGx2ZmdxWk92ak9RQkVBTG05NHVYRk9RaUNpVU1QZ1JFZldEb3lYVitOdEgvMFZMcTZmYUVCY1RpZkZaeVVoUGlrTjZVaHd5a3VOaE52VnZsOGxBL2ZqZEVCaHVDbUJpc29UYnpqUmhaNmsyWUVzVHZMM0xoVytPK1NZeFdRVCtmRVVFdmkzeWROUDA5dE56eklpTENDeXdaSTRRRUcwRy90TkpJeG14YlhQK2dxWS9uWVUrQWNiK0Qyb1JyUThjQ1hsWW1qYzRPL3VmWFVkUTI5QU1BRWlNanhtVTV5UWlDamNNZmtSRWZWUmNYb3RYM3RzRXphc1VjOGE0REZ4MS9qUllUUHcxNjA5R25KR0d5aHE3N254cDZTSW5kMWExYTdkMHFnbExPbW51TWpkVHdrdy9UV1lzTWxCbEQ2eWtOcnR0eVloZHBmNTNKdEprSEd0VEQ2ZnN6Um9sWVUrRjJtRkpoK2kyNllSTnJlRlI4bXVOVE1YWjB6b3VZVEVROWhhV3VZTmZzTDljSVNJS1ZUd2pJU0xxZ3dhN0E2OS9zTmtkK2t5eWhQOVpPQVd6OHpLRHZHZWhiWFM4TVFmdldHM255ZTNpQ1RJdW50RDVuNm11bXFVQXdHY0hGZXdzN1ZqeGUrdzhDL2FVYTFpN3YrTmpiNTVwaGlYQXY0ei9LbFJSMjZ6alNJMy9ZMG1NTm9LZjNkbDlZSk1FNEVlelRIQnBKanl3MXJjNm05UzJuVHBIZUFRL0lpSUtMUXgrUkVSOXNQclRIWEE0UFFIaXJxdlBSa1p5ZkJEM0tQUlpaR0Jpc2doTlI1ZE5UQ3BzT3NxN1dGUHZXRjNYQWNqV3FxTzYyZmMrcHJhZUwwNmw0MjBBNE5KMFdBS2NtMWJUck9PcndzNkhOR2FOTUo2MHFLNzdzWjVqUmdnd1M4WjZnYWRXTTdQYUd0YVVOekw0RVJGUjRCajhpSWg2NmNDeENod3BxWGIvZk5IODB4bjZlbUJHaGdTelpEVGZIeDB2NHBDZlJkZ0JZT3NKRlIvdjczMkh4bXVubW5EdDFNNkhlczdOOUQ4a3NLc0YzSHRqOWhnSk90QnBSZEJiN2toallna0N0Z0FBSUFCSlJFRlVuOXFYcHZqaXNJSWRKU29jTG1CS21uRmJoVjNyY0JzUkRXODJKMUJsTTM0MzFMWjlxZVZTZGRpY1hUMHF1S3dXd05UV0xqa2h5dmgvc2xXRTFSTE12UnJhR1B5SWlIcHA0NDVDOStXTTVIZ3NuRFV1aUhzVEhnUUE1K2JLN3NzM3pqRGhWMTg1MGRLUEhmZzFEWEM0Z0U4S0ZPd3U2empVOHhjL3NHQjdpWVlQOTNWTVROZFBOOEVpOTYwYjVUZkhGUGZKMXV6UkVqSmlqZTNkTzkrTTE3ZTVVTjFrZFAvODF4RzF3MURYMHhLTnFsNUJsWEY5V2FPT3NrWWRxVllCZWFuR2JYZlBzK0NsYjUwNFZtdmMxbTVQdVlyU2h2QmZCb0tJdXFkb1JzQ3JzbW1vOUROQ0lCd1l2eWVOMzJIdFliV3dXb01zQWlsV0FjbFdFUWxSQXVTQldRSjJXR0x3SXlMcUJVZUx5MTN0a3lVUk4xd3lDd0s3MTNmcjdHd0pXU01FbE50MGZGdWs0c3JKTWg0OHg0TG52M0hDM3NmbW5vbFJBdExibXNhOHR0WFlXSEtNNzV2U3ZoWmZwS25qYlFEdytTRWpnVTVKTTg0MDhzczFCRnIvZXkvZjJNYVllQUUzekRCQjFZSHRKU3JtakpidzVBOHMrUHQzUnJmUlZidDhnNmNBWUZ5U0NGV0hUeFcwUFNBTEFMNDhyR0xCV0FrUGZjK0NGZHRkMkh6Y0Uyei8xY1Z3VXlJYUdoUU5LSzdWVU5qSlNJbWhRTkdBMGdZZHBRM0c3N1RjUkJHWkNTSURZRDlnOENNaTZvWHZEcGRDYjBzRTR6S1RNVEkrT3JnN0ZBWVNvd1ZjTWRrWWVybm1PeGZ5S3pTa3hRcVlseW5oNlFzajhFbUJnaTNIZTEvNm01UXE0dkk4LzBNN1R6VStTVVRtQ0hPMzkzdndueTI5K2laOWFycUkvemZMakVnWldMSERDSHE3U2xYY05OT01tMmFZTURWZHdsKzN0Zm9zM1hCYW9vZ1lNM0M0V3ZOWkQvQ21tU2FNU3hTeHQxTEQzNzl6WWVzSkJmZWRaY0V0czAxSWl4WHcvbDR1V0U0MDFMVUh2cUphemUvdnBBZ1pTSWdXRUdrUzNNTW1UWklRMHNNbWJVNWpPQ3BnVlB3Y0xoMjFUWHFIRVNDRjFjWnhaeVdJeUVsayt1c0xCajhpb2w0b3FheDNYMDVLc0FaeFQ4SkRmQVR3NEFJellzeEFmb1dHL0FyanpPV3YyMXc0YWRkeHlVUVpTNllZL3puYS91aWZPVVpDZG9MUkJFYlhQUXVYUzZJeFpGTVdqY3ViaTFYOCs2am52NjYwcitPM3Vkai9PbjQ5WVphQWtkR0MzL1gwNGlLQUgwNHhZZTRZQ2FvT3ZMWFRzNWJnOWhJTlJYVk8zSEdtR1dla2lmakZEeXg0NWI4dUZMYk4vVHNqdlcyWVoxdkRHN01FL0hpMkdkTXpSRlRhZGJ5MnhVaUpSMnQxL0hhREV3K2VZOEhGRTJRa3hRaDRmYXZMNTJRdzFXcHNLMXpXL0NPaXpsWFpkUlJVZHB6UGE3VVljK0pTd25SZW5MSFB2blA4QUNNUVZ0bzBWTmswOTdCNVJUTUNZR21EaGdrcGt0OFJHOVE5Qmo4aW9sNW9jbmhtekNlTjRJTFIzVGt6VTBaaXRESEVzejNBdEZ0N1FNRzN4U3JPR1N0aGNwcUVOR3ZiSlA4WW9VZC8zRmZ0Y3VIaGhXWjM5OHllbUovVmVYT1hVLzExbXd1Q0FGd3lRWWJEcFNNaFNrQ01HVGhRNVVsYUNaRUNMcG9nWTM2VzBiaW1wbG5IWDdlNWNQQ1VycVhWVFRwK3M4R0ptMmFZTURkVHd2THZtZkZtV3ppY21tN3NUMEdWaG5HSkltNmFhVUpLaklDeVJoM1BmK05iSFN5MzZYam1heWQrZW80WlkrSkZSSnFBL3ozTEFsa0NGQlZJYTV0WGVLSis2QTRISXhvT0NpbzFGSi9TRVRoQ0JpYW1EdDN3WTdVQVZvdUkzRVFSVlhZZEJ5cFVkeFhRNFFKMmxhaklIQ0ZpUWdxcmY0Rmk4Q01pNm9VV3J5VWNFbUtqZ3JnbjRlR0xRd3BPU3hUeDlrNFhtdjBVMm1xYWRieS9WOEg3ZXhVSU1KWjhNRXZHVUNWSkFBUUJFTnYrRHhnVlFCMUdGYkRLcnVQZFBRcWl1aCs1MlN2SDZ6UWt4NGhJanhVQUNIQnBRR0dONWpOSFQ5RjBURzZiRjdqK29JS1A5eXMrd3pXOUtScncrallYVGpUb3VIaUNqTUpxRFFLTWVZQm5aY2s0VXFQaDBva3lVbUlFN0NqVjhNYjJWcitkTzZ2c09wNzV1aFdxWm5UdWEyalIzWE1UVzFWZ3l3a1ZHNCt4NUVjVWpoUU55QzlUVVdYM3pES09rSUhjSkFrWmNVTXo4UG1USENNZ09WZEdhWU9Pd3BPZUFGaGNwOEhoMGpFNVhlTGN2d0F3K0JFUjlZS21lLzRZaStMdytTUGNXNm9PdkxpcFo5MWJkQUF0Q3RyK3dQZXN0VXBoRDVaSzZJdjZGZzAvZnJlbDA5c2JuY0R2TnJhaXhhV2pzWWZ0MHo4L3BHRGpVY1Y5SXZQQlhnVWY3MU9nNnNCSCt4UVUxbWpZVzlIMWNWVTNlVjZmUDJ4cWhRQmorR3M0ZHZnaklvTlIxVko4bG1KSWp4TXdNV1g0aHB5TU9BRXBWaGtIS2xXVU5SaS85NnJzT3JZV0s1ZzJTa1prejZaM0QzdkQ5T05EUkVUVXY2cnNQUTk5N1U1dFl0RFc1d0E2MEczbzgwY0hReDlST0hPNGdHK1ArWWErbkVRUms5T0diK2hySjR2QTVEVEpwOEdMeldtOFhselB0R2VHK1VlSWlJaUlpQ2o0Rk0ybzlMVi9lU09MUUY2YWhGeDJzdlNSbXlnaXp5c0luL3E2VWVmNFNTSWlJaUlpQ3JMOE10VmQ2Wk5GWUhhbVBLem04d1VpSTA3QTdFelpIZjVzVHVQMW82NHgrQkVSRVJFUkJWRkJwZWJUeUdWQ2loU1dTelFNSnF2RmVKM2FHY3Rlc096WEZRWS9JaUlpSXFJZ3FiTHJQa3MyNUNTS3JQVDFVRWFjNERQbnI3ak9OMENUTHdZL0lpSWlJcUlnVURTZ29OSXpSREU5VHVDY3ZnRGxKb3BJOXdySzNxOG4rZUluaTRpSWlJZ29DSXBxTlhkSHlnZ1ptT2cxZEpGNnpudXBDNGNMS0t6bWtFOS9HUHlJaUlhUldNNFpvVUhDenhwUjF4UU5LSzcxQkpUY0pDN1owRnV5NkR2ZnI3aFdZNWRQUC9qeElpSWFSa2JIODljK0RRNSsxb2k2VnVRVlRpSmtjRjVmSDJYRUNZaVFqY3VLWnJ5KzVJdS9sWW1JaGhHZWpOTmc0V2VOcUhPS0JoenhHbzQ0TVpWRFBQdUQ5K3Q0cEpwVnYxUHh0eklSMFRCeVZoYUhFdEhBa3dUZzdHeWV5QkoxcHJiWjAzblNhZ0dTWTFqdDZ3L0pNWUxQTWhqZXJ6TXgrQkVSRFN1cFZnRVhUWkNEdlJzMHhDMmVKQ09GSjdKRW5hcTBlVXBSeWRhQk9SMnZycTdHNGNPSG9hcUJkYm5jdVhNbnRtN2QydVY5dG16WmduMzc5dlZvZThlUEgwZEpTVWxBK3dBQWRyc2RWVlZWQVQvTysvWDBmcDJKd1krSWFOaTVaQUpQeW1uZ2pJa1hjT0Y0ZnJsQTFKVXFtNmNTbFRKQXdlK0REejdBc21YTFlMUFpldnlZZ29JQ1BQNzQ0OWl6WjArbjk5bTJiUnVlZXVvcEhEdDJyRWZiZlBIRkYvSDY2Ni8zZUIvYXZmUE9PN2oxMWxzRGZwejM2K245T2hQQTM4eEVSTU9NTEFJM3pqRGh1WCszQm50WGFJZ1JBTnc4MHd5UjN5c1FkY3JtaEU5VEYydUFIWEQvL3ZlL282U2tCUGZmZno5RXNmUFFxT3RHNk9ucVB0NFVSY0dmLy94bkFFQjhmRHcrKyt3em45c3RGZ3NXTEZpQWxTdFhRaFJGNkxyZTRUNEFNSEhpUkl3Wk04YnZjemlkVGh3L2Z0enZiV2xwYVlpSmllblJ2bmJGYWpIK3ppbWE4Wi9OR2ZoclBGUXgrQkVSRFVQamswUzhjbVVFUHRxbjROTUNCZnhPbFBwQ0FIREJlQm1YNThtUUdQcUl1dVE5L0RBaE9yQi9NTHF1NDhTSkUvajN2LzhOVVJUeHYvLzd2NTBHdS9iZ0p3ZzllNDZWSzFlaXNMQVFTVWxKK09TVFR6cmNIaGNYaDlyYVdodzdkZ3dqUjQ3RSsrKy83M2M3MTE5L2ZhZkJyN1MwRk11V0xmTjcyL0xseTdGZ3dZSWU3V3Qza3EwQ3locU00NiswYWJCYU9NZ1JZUEFqSWhxMkpBRzRJay9HbkRFUzlsYW9PRktqNFdpTmh2cVdZTzhaaFlQNENHRHNTQkZqRTBSTVRwT1FFY3ZFUnhTb1NGTmcvMjRFUVhBUDMvelh2LzZGaUlnSTNIbm5uU2dySzhQbm4zL3VjOS85Ky9jRE1DcUVKcFBKNTdhNWMrZGkvUGp4N3AvWHJWdUg5OTkvSDB1V0xNRzExMTZMdi8zdGI1ZzdkeTd5OHZMYzk4blB6OGRqanoyR3ZMdzgvT1kzdjhIcTFhdGhzVmh3NVpWWGR0alBreWRQb3JTMEZBRFEzTndNVlZXeGUvZHVhSnFHUC96aER6NzMzYjE3Ti83NjE3L0NiRGFqckt6TWZiM2RiZ2NBbEpXVlFSUkZwS2FtOXZoMU1sNVhmcVY1S2dZL0lxSmhMaU5XUUVZcy94d1FFUTBHNzA2VENWR0JmMkVpeXpJZWVlUVJQUERBQTFpM2JoMHlNakl3ZHV4WXJGMjcxdWQraXFJQUFOYXZYKysrVHRkMXRMYTJJams1MlIzOFB2MzBVN3o4OHN1NCtPS0xjZU9OTjBMVE5KU1dsdUxKSjUvRTAwOC9qWEhqeGdFQWlvcUtrSnljakFjZWVBQ0NJRUFVUmZ6dGIzOURkSFEwTHJ6d1FwL24vdWFiYi9EWHYvN1Y1N3FmL2V4bnNGcXRXTDE2dGMvMXUzZnZCZ0RZYkRhL2MvcHV2ZlZXdjQvclNrS1VnQ050bDluWjA0Ti82WW1JaUlpSXdraGtaQ1FlZi94eHZQTEtLemozM0hOaHRWcngzbnZ2K2R6bjVaZGZ4cnAxNjdCNjlXcVl6V1lBd05HalIzSHZ2ZmY2M0cvbXpKbTQ3YmJiY05sbGx3RXc1Z1QrOUtjL3haTlBQb21tcGlZQXdNR0RCN0ZxMVNvc1g3NGNTVWxKQUlCcnJya0d4NDhmOXp1VTlQenp6OGVaWjU0Smw4dUZlKys5RjZlZmZqcnV1ZWNlaUtJSW04MEdwOU9KeE1SRUFFWkZMeVltQnJObno4Ympqei91M3NZWFgzeUJyVnUzNHJISEhvTXNNN0wwQjc2S1JFUkVSRVNEUkZFOUZhaEFoM3A2UzAxTnhSTlBQTkhwN2UzTE9IUVhtbFJWeFJ0dnZJRTMzbmlqdzIyLyt0V3ZBSGdxaGIvODVTODd6Q25jc21VTFhuMzFWZmZQeno3N0xISnljaEFURTRQZHUzZERWVlZFUkVRZ1BUMGR1cTdqamp2dVFHSmlvbnZieDQ4Zng1Z3hZeEFYRjRmWnMyZTd0NU9mbnc5QkVIeXU2eW1UMTJSajc5ZDd1R1B3SXlJaUlpSUtRSk9qRlFWRmxhaW9ia1JsVFNPY0xxWEhqeDA3ZWE3N2NxU3BpenYya2RQcGhDUkozWGIxakl1THczMzMzZGZsZlVwS1NyQnExU29zWHJ3WVk4ZU83ZksrS1NrcDdzdGJ0bXh4WHo1eDRnUkdqeDZOLy9tZi84RkxMNzJFalJzM1l1Yk1tU2dvS01DaVJZdVFuNStQdXJxNmZtbnc0dDNGMCticzgrYUdEQVkvSWlJaUlxSWVLanh4RW0rdjJ3NTdjKzhTeGRqSi9iTWZ4Y1hGU0U5UDc5QzRwVjFUVXhPaW9xSzYzVTVrWkdTM1lXdmZ2bjFZdFdvVkprK2VqQmt6WnZSby96Uk53emZmZkFOWmxuSHMyREhjZGRkZHVPZWVlM0RCQlJmZzg4OC94MnV2dlFhbjB3bE4wekJ2M2p4czNMZ1JHemR1eEp3NWMyQ3hjUDJGZ2NEZ1IwUkVSRVRVQS8vYWVnaWZidHJmcDIwNG1wc1IyUmJJSEs3ZVYvMWVlKzAxVkZSVTRLbW5udks3NFBxSkV5Y0F3R2V0dmVycWFnREFnUU1ISUVrU0lpSWljTTQ1NXdBQU5tL2VqUC83di8veisxenRTMFA4NmxlLzZyU0NPRzNhTlB6c1p6OXovN3hseXhab21vYWNuQnpFeHNiaXdnc3Z4QXN2dklERXhFVGNlZWVkV0xac0dmNzg1ejhqUGo0ZUV5Wk1RRkpTRWo3OTlGT3NYNzhlaXhjdjdzVXI0dUZkNWVNYWZoNE1ma1JFUkVSRTNUaFdXdU1UK3BKR3hPRE1LVmxJVHJEQ0pFczkzazZKdzR3V1kvb2RIQzY5Vi9QOEhBNEg5dTdkaTZ5c0xGUlhWK1BGRjEvczlMNytidHV3WVFNMmJOaUFrU05IdW9PZnFxcHdPcDI0OWRaYmtaQ1E0THZQSlNWNDY2MjNjUG5sbC9zZDZ2bldXMitodGJYVjU3cjMzMzhmOCtmUFIxRlJFUUNqR2N5b1VhTnd4aGxuUUJSRlhIREJCVmkvZmozT1BmZGNpS0tJcEtRa3pKOC9IKysvL3o0dXVlU1NnRjhUYnk2dmVYMHlGeGQxWS9BaklpSWlJdXBDcTB2RnFrKzN1MytlUG1FMGxsN1VzeUdQcDZvNXJxS2xqMHNNYk4rK0hZcWlZTUdDQlpnNGNTSldyVnJsYzN0RlJRWHV2LzkrQU1EU3BVdmRIVHRQNWE5Nk4zMzZkSXdhTmNybnVtM2J0Z0VBc3JPemNkWlpaM1Y0ekVjZmZkVGgvZ2NPSE1DdHQ5N3EwL2pGKzdIdHcxQUxDd3VoYVJwRVVjUmxsMTJHMnRwYTFOZlhkM3JzMUh0Y3hwNklpSWlJcUF2N2pwU2ozdVlBQU1SYkkvSERIMHp0OWJaaUxaNEtsSzJsZHdGdzA2Wk5BSUJ6emprSHNpd2pOamJXNTcvMm9aK3BxYW40NXovLzZmYytzYkd4aUltSjZmYTVEaDA2aE4vLy92Y0FnRC8rOFk4NGRPZ1FBR01Pb2QxdVIwMU5EY3JLeW56bUdtN2N1QkdUSjAvR2FhZWQ1bmViNWVYbCtQampqeEVmSDQvRGh3KzdGNStmT0hFaWZ2dmIzN3FYZXVpdHZxNlZPRlF4K0JFUkVSRVJkYUhzWklQNzh0d3AyUUVON1R5VjkwTWJuWUVIdjVhV0ZtemJ0ZzE1ZVhrWU9YSmtoOXNkRGdjKy92aGpwS2FtNHVHSEg0Yk5ac05mL3ZLWFh1M3J6cDA3OGVpamo3cERYWFIwTkI1NzdESHMzcjBidTNidHdqWFhYSU9iYnJvSkRRME5tRHJWRTRibnpwMkxtMisrMmU4Mk5VM0Q4ODgvRDFtVzhkeHp6eUU5UFIwclZxeUF6V2JyMVQ3NjQzQnhDUWQvR1B5SWlJaUlpTHBRVWQzb3ZweVdGTmVuYmFWWVBhZmZkYjBZOHJscDB5WTRuYzVPTzNHKzhzb3JxSzJ0eFE5LytFUGs1dWJpdlBQT3crZWZmNDQxYTlaMHVkMjh2RHc4K2VTVFNFeE1oS1pwZVB2dHQvSEVFMDlneXBRcFdMWnNHUURnMWx0dnhSbG5uSUdmLy96bjJMMTdOKzYrKzI3Y2VlZWQrUFd2Ziswem5IVGV2SGtZUDM2ODMrZFp1WElsOXUzYmh4dHZ2QkZwYVduNDBZOStCSnZOaGhVclZnVDhXblNteXVaNVhiMWY3K0dPcndRUkVSRVJVUmRhRmM4NmZXWlQ3NnQ5Z05GbFVtNDdBM2U0QWw5bjdzc3Z2NFFnQ0pnM2IxNkgyOTU4ODAxOCtlV1htRGh4SXM0Ly8zd0F3SjEzM29uczdHeXNYTGtTYjd6eGhudGg5MVBGeDhkanhvd1pxS21wd2FPUFBvclZxMWZqMGtzdnhXT1BQZWF1K01teWpFY2VlUVNMRmkzQyt2WHJzWDc5ZW1SbVptTEtsQ2s5MnZkUFB2a0U3Nzc3THM0NDR3eGNldW1sQUl6cTRLUkprN0J4NDhaK3FmclpuSUNpR1pjalpIYjE5TWJtTGtSRVJFUkVneWpaS3FDc3dhaEtWZG8wV0MwOXE4V1VsSlFnUHo4Zmt5Wk5Rbng4dlB0Nmg4T0JsMTkrR1JzMmJFQmlZaUllZnZoaGQrTVdpOFdDeHg5L0hJODg4Z2plZmZkZDdOMjdGM2ZmZlRleXNySjh0dTF3T1BET08rL2d3dzgvaE1sa3drTVBQWVN6eno2N3d6NUlrb1NmL09RbnlNdkx3eC8vK0VjODlOQkRtRFZyRnE2ODhrcE1talFKZ3VCL1RsMUpTUW4rOUtjL0lTY25Cei83MmM5OEdzdmNjODg5aUlpSWdOVnE5ZGtmV1E0OHFsVGFOUGZsaEdqTzcvUEc0RWRFUkVSRU5JaFNyQ0xLR296S1c1Vk5RMjVpejRLZnlXVEM3Tm16TVczYU5QZDFtemR2eHF1dnZvcVRKMDhpUFQwZHYvemxMenZNL1V0S1NzTHZmdmM3L09wWHY4TCsvZnR4OTkxM1k5YXNXYmo1NXBzUkZ4ZUhqei8rR092V3JZUGRic2VaWjU2Sk8rNjR3Ky84UVc5ejU4N0ZsQ2xUOE9hYmIyTGR1blhZdG0wYlVsTlRjY3N0dDJEdTNMa2Q3ajlxMUNnc1hib1VsMTU2S1NJakl6dmNCZ0RQUC84OElpTWo0WFE2OGZYWFh5TXpNN05IcjR1M0txL2d4MkdldmhqOGlJaUlpSWdHa1hlblNac1RxTExyU0k3cHZqcVZrcEtDeHg5L0hKcG1oSnM5ZS9iZzZhZWZCZ0RNbno4Zjk5eHpUNmVkT21OalkvSHJYLzhhNzcvL1B0NTU1eDJVbEpRZ1BqNGVPM2Z1eEpvMWE1Q2RuWTBISG5nQXMyYk42dkZ4UkVkSDQvYmJiOGZpeFl1eFpzMGFiTisrSFJNbVRPajAvdGRkZDEyWDJ6dHk1QWlPSFRzR1VSUXhldlJvM0g3NzdUM2VGOEI0SGIySHpyS2pweThHUHlJaUlpS2lRU1NMUUU2aWlDUFZSb0FycUZTUkhOUHowL0wyWVpKVHBrekJqVGZlaU16TVRNeVpNNmY3NTVWbExGbXlCQXNYTG9TcXFvaUxpOFBDaFF1UmxwYUc4ZVBIZHpwTXN6dHBhV200Nzc3N29DaEtyNFpudG52eHhSZWg2enAwWGZlN3htQjNDaW85OHhkekVrWDNYRW95TVBnUkVSRVJFUTJ5ckFRUnhiVWFGTTFvOGxMYW9DTWpMdkRndFdUSmtvQWZrNVNVNVBOelYxVTZBSmcwYVJMKytjOS9kcnRkZjZIdnVlZWVDMmpmQkVIb1ZRQXRiZERoY0xYdGgyaTh2dVNMcndnUkVSRVIwU0NUUlNEVEs1d2NxVmJkM1NncE1Jcm1XKzNMVEdDMXp4KytKRVJFUkVSRVFaQ1ZJQ0tpclVqbWNQbUdGK3E1Z2tyVlp3bUhuamJMR1c3NHFoQVJFUkVSQllFc0FoTlRQZXNDbGpib0tLeG0yUzhRaGRVYVNoczhDN1o3djU3a2k4R1BpSWlJaUNoSWttTUVaSTd3SHZMcEcyU29jNlVOdXJ0QkRnQmtqaEI3MUIxMXVHTHdJeUlpSWlJS29na3B2b0dsb0ZMMVdaYUFPckk1ZllmR0pzY0ltSkRDYU5NVnZqcEVSRVJFUkVFMk9WMkMxV0pjVmpSZ2E3SEN5bDhuU2h0MGJDMVczUFA2ckJiajlhT3VNZmdSRVJFUkVRV1pMQUxUUnNudWJwU0tCdXd0VjMyR01wSXhGSFp2dWFlWnk2bXZHM1dPTHhFUkVSRVJVUWlJTkFIenNtVjM1UTh3bXBkNEI1M2hxajBJZXplL3NWcU0xeXZTRk1RZEN5TmN3SjJJaUlpSUtFUkVtb0RabVRMeXkxUlUyWTJobnFVTk9pcHRDaWFtU0VqdnhTTHY0YTZzUWNlQlN0L3dteHdqWUhLNnhFcGZBQmo4aUlpSWlJaENpREY4VVVKQnBZYmlPaVB0S0JxUVg2NmlzQnFZa0NJTmkrNlZWWFlkQlpVcUhDN2Y2ek5IaUd6azBnc01ma1JFUkVSRUlXaENpb2lFYUFFSEtsUzBLTVoxRGhld3EwU0YxUUtrV0VVa1cwV2ZvYUhoenVZRXFtd2FLbTFhaDg2bUViS3hUdDl3Q0wwRGdjR1BpSWlJaUNoRUpjY0lTTTZWVVZpdG9iaFdjdzkzdERrQm0xTkRZYldHU0JPUUVDVWcwaVFnSWNvSVJiSWtoSFFndERrQlJUV0dzdFkyNjNDNGRGVGFkTDl6R1dVUnlFd1FrWnZJS2w5Zk1QZ1JFUkVSRVlXNDNFUVJXUWtpaW1xMURwMCtIUzYwTGYwdzlKWi95R2s3YnM3bDZ6c0dQeUlpSWlLaU1DQ0xuZ0JZMjZ5ajBxYWhxcE1xV2JpU1JTRFpLaURGS2lJaFNtRGc2MGNNZmtSRVJFUkVZVVFXMjRhQXhraEFtakZzc3RKbXBML2FacVBxcDZoNmh6bHlvY1JxTVlhakFuQVBUMDBaWXZNVlF3MkRIeEVSRVJGUkdMTmFBS3VGcFRIcTJwQUpmcVdOT3ZMTFZSeXQxWEMwUmtOOVM3RDNpSWpheFVjQVkwZUt5QmtwSWk5VlFrWXN1M0VSRVJFUkRhYXdEMzR1RGZob240TFBEaXBEY0RvcjBkQlEzd0xzTE5Xd3MxVER1M3NVWERSQnh1SkpNaVRtUHlJaUlxSkJFZGJCNzBTRGpqOXZia1dsblpHUEtGem9BTllWS05oYm9lTG1tV2FNaVdmNkl5SWlJaHBvWVRzWTJLa0NMMy9MMEVjVXJvN1g2L2pUNXRZaDFZbU1pSWlJS0ZTRmJmRDdJTitGazAwTWZVVGg3R1NUamcvM0tjSGVEU0lpSXFJaEx5eURYMkdOaHE4SzFXRHZCaEgxZzg4T0tpaXNZZG1QaUlpSWFDQ0ZaZkQ3NnJES1JpNUVRNFFPWU9OUmZwRkRSRVJFTkpEQ012aVYyMWdkSUJwSytHK2FpSWlJYUdDRlpmQ3I0ZHcrb2lHbG9wSC9wb21JaUlnR1VsZ0dQd2Q3UVJBTktmdzNUVVJFUkRTd3dqTDRFUkVSRVJFUlVjK0Y5UUx1UkVSRVJFVERYWjFEUjIyVGpoWkZSNnNDT0JXZ1ZkWGhWQUJ0bU15bUVBWEFJZ05tU1REK0x3TVJzb0NFYUFFaklvVmc3MTVJWVBBaklpSWlJZ29qTGhVNGFkZHgwcTZodWttSHdoNXAwSFRBNFFJY0x1K2txd1BWZ0VrRUVtTUVKTVdJU0l3V1lKS0N0cHRCeGVCSFJFUkVSQlFHV2xYZzhFa1ZKZlhEcEl6WFQxd2FVTjZvbzd4UmhRQmc5QWdSdVluaXNBdUFESDVFUkVSRVJDRk0wNEZqTlJxTzFtaCtoMjZhSkNBcFJvRFZJc0FpRzBNZExiS0FDQm1RaGtsSEQxVURXaFRBcVJoRFhKMktqc1lXSFRWTk9scTlsZ3ZXQVJ5djAxQmFyMkZzb29pc0JCSGlNQmtKeXVCSFJFUkVSQlNpU3VwMUZGYXJjSjdTQVRzaFNrQlNqSUNSMFNLc2x1RHNXeWlSUkNEYURFU2IyMU9jSjgwMXRnQzF6UnBPMm5YVU5odkpXZFdCd3ljMUhLL1RNQzVKUW5yYzBFOS9ESDVFUkVSRVJDRkcxWUZkSjFUVU5QdVcrS3dXNFBSVUNmRnNXTkpqc1JGQWJJU0lyQVNnM3FGalg0VUt1OU80emFrQStlVXF5aHNGVEJzbERlbnEzekFwL2hJUkVSRVJoUWVYQ213cFVueENYNFFNVEU2WE1DOWJadWpyZy9oSUFmT3paVXhPazJEeEtvRlZOK25ZVXF3TzZVWTVESDVFUkVSRVJDR2lSUUUyRnltd09UM1hKY1VJT0N0SFJub3NBMTkvU1k4VGNOWllHU09qdlllRTZ0aGNwS0JGNmVLQllZekJqNGlJaUlnb0JMUW93SCtMRkRoY251dE9TeEl4ZlpRRWlabXYzOGtpTUhPMGhKeEVUeVJxYmpYZWcxUG5WQTRGREg1RVJFUkVSRUdtNmNDT0U1N0FJWW5Bak5FU3hvN2s2ZnBBeTAzMERkZE94WGd2L0hWUURXZjhKQkVSRVJFUkJkbWVNay9ERVZFQXpzeVVrUmpOTXQ5Z1NZb1JNQ2RMZG9jL205TjRUNFlTQmo4aUlpSWlvaUE2ZkZKRHBjMVRYcG8rU2tJTWwyZ1lkRllMTUhXVVoxWDNTcHVPd3VxaDArMkZ3WStJaUlpSUtFZ3FiVHFPMW5qQ3hmaGswYWZoQ0EydXhHZ0I0NU05RWVsSXRZWUsyOUFZODhuZ1IwUkVSRVFVQkM0VnlQY2FUcGdXS3lBcmdhZm53WmFWSUNMTnE0UHEzcktoc2N3RFAxbEVSRVJFUkVGd3JFYUQybFpNc3NoQVhwclU5UU5vME9SNXJmT242c1o3RmU0WS9JaUlpSWlJQnBsTEJZcnJQR0ZpWEpJRWtTTThRNFlvQUtjbGVZSjRjYTBXOWxVL0JqOGlJaUlpb2tGMnBFWnpMeGNRYlRZV0ZLZlFraEVuSU1wc1hGWjErTXpGREVjTWZrUkVSRVJFZzBnSFVGTHZDUkVUVXpqRU0xUk5TUGE4TnlmcU5JUnpteGNHUHdvWldTTUV6Qm90WWRab3p3S2FBeVVwV29DWnYyT0ppSWdvQ0dxYmRLaHR1Uy9LQkhieERHRkpNUUlpVGNabFJRUHFtc00zK2pINGtWOGpJZ2YvT2M4WksrTzJPU2JjTnNjRXM5eTdiWXlJQks0K3c0UVlzLy9iczBZSXVIZStHYisreUlLenN2czMrY1ZhZ0J1bW0zRERkQlBPU09NL0xTSWlJdkxQZTgyK2xOalFPV2R3T3AwNGZQZ3dGRVVKOXE3MGlLSW8yTEZqQjBwS1NnYjBlVktzbnZlb0tveVhkdWpsNlRYMWxVbEV3Qk40ZFFDdEtwQVlKZlE2R0hXbXBrbUhVd1VFQURmTk5HRjZob1EvZnR1S2d5ZDl4ektiSmZTcVV0YnNnbnNjKzBDNmZyb1paNlNKT0R0Ynd0dTdYTmhjclByY0htVVdNS1V0bEowL1RzYUdRclhmU3ZaUlpnSG5qRFZlSEp0VHgzZmwvVHNPWEFDUUVDVWdNVnBBVXJTQXVBZ0JueFNFeHk5bUlpSWk4cWl5ZTg0UlVxeUJuUkRXMXRaaXhZb1Z1T0dHRzVDWW1BZ0FPSExrQ0k0ZE94YlFkckt6czVHVGsrTnozWjQ5ZS9Ea2swOWkrZkxsV0xCZ0FRQkEwelI4KysyM1BkcG1YbDRlNHVQakFRQXVsNnRmQW1Sa1pPZlZpT2JtWmp6eHhCTzQvUExMY2NzdHQvVDV1VHFUYkJWUVZHdGNyckpybUpBU09tRTlFQXgrUWZMQU9XYmtqZ3pzUStOd0FmZDgxSUlmelRKaGZGTC9mdUNlLzZZVmV5czFmQzlId2xsWlJuaFpkcllacjI5ellkc0pUM2k2Y0x5TVJhY0gvckY1Nmlzbml1c0dOdm5OR2lXNUsyMW1DU2hyN0JpODlsZHFPTkdnWTNTY2dNUW9BUXZHU3ZqM1ViWEQvUWFTSkFBaklnV1lKTUFrQWJJb3dDSURrU1lnMml3Z3ltUk1KSTYxR09FdUxrSkFYS1NBV0V2SEx3dU8xbW80VUJYZUU0MkppSWlHazhZV0hjNjJQR1NXZ0xpSXdJSmZhV2twTm16WWdPTGlZanp6ekRPd1dDell0R2tUMXF4WkE0dkZBc0NvM01teURFbVNPdjE1eVpJbEhZTGZkOTk5QjFtV01XdldMUGQxVHFjVHYvM3RieEVURStQZS9xbFVWVVY5ZlQyZWZQSkp6Smd4QXdEd3dnc3Y0T3V2dnc3bzJQeFp0V29WWW1OakFRRGw1ZVdvckt4RVhsNGVaTm4zZkhUOSt2WFl1WE5uajdhNWJObXlMZ1BscWRyUDIxeXFjVDV1Y3dKVy95OUZTR1B3SXg5ZkgxRnhXcUtJMmFNbHlDSnc2eHdUb2szQTEvMFlqcTZhSXVPQ2NjWkg3OWIzV3ZxbEVoaHRBcFpPTTdsLy9xcFE3VFJvZm5KQXdlMW5HdmU5UE0rRWJTZFVOTHY2dmc4OWxaMGc0dUdGbll4RkRkRFoyUktESHhFUlVSaHBhUEZhYmdjVkFBQWdBRWxFUVZRYTVta04vSXY4eVpNbjQ5cHJyOFZiYjcyRkYxNTRBY3VYTHdjQVdLMVdyRjY5R2dDd2RPbFNMRjY4R05kY2M0Mzc1eXV1dUFKWFhYV1YrK2QyalkyTmFHeHNCQUJzMjdZTjQ4ZVBSMDFOamZ2MjZPaG9BTUNQZnZRalhIREJCWDczcWF5c0RMZmVlcXZmMjY2NTVwcE9BMk5YTm03YzJLR0srY1VYWDJETm1qVStZZEQ3T0txcXFycmNaazFORGVycTZuRDMzWGNIRlB3QW96SmJVbSs4ZHcwT0hWWkwrTTNMWlBBTGtrMUZLZ3A2Y01JK1BVTkNlcXp4d2FwekdCKzJ6dzhwMkhxaTh3OWJkb0xvcnRvZHFkSHdiWEgzb2EyMDBkaTJEdUMxTFM3b0FPYU1saUFBdUg2NkNSRW1BZXNQK3BicnQ1ZW9jSFFSbU5KakJlUUVXTlhzcld1bW1oRGI5anVsMXFIanc3MmQ3OWoyRWhWSGF5V01UUkFSWXdhdW1tTENpaDJEbVB4NlNOT05iNVVhV25UVU5Cdi8xVGJycUdueS9GenZDTjl4NWtSRVJNTlJpOWNwUjJ5QTFiNTJWMTk5TmZidjM0K2RPM2VpdUxpNFQvdXpidDA2dlBYV1crNmZTMHRMY2Z2dHQ3dC9mdUNCQndBWVEwdzdlNjZUSjA5MnV2MUZpeFoxQ0drOVVWeGNITkR3MVNWTGxtREpraVZkM21mbHlwVllzMlpOd1BzQ3RMOVh4bm1YVTlGaFRNSUpMd3grUWZMTnNlN0QyUFFNRVpkTU5ONGlleXZ3eDI5YkFhRGJ1V01qb3p3ZnhHMG4xSUNITXVvQS9yTEZCWk1vWUhxR0VkeCtPRm1HZmtyR2VEOWZRVlZUNThIajNCeHBVSUxmT1dNbHpNMzBURHg4ZTZjTHptNE8rZSs3RlR4eXJoa0NqS3BaZm9XS25hV0RYems3WEcwRTg2WldIYzJ0UUxOTFIxTXIwTnlxdzhIcGUwUkVSRU5PaStJNWQ3TDA4a3hjRUFROCtPQ0QwSFVkY1hGeGZkcWZ5eSsvSEJkZmZESGVlKzg5ckYyN0ZxKzg4b3BQaFU0UWpQUEt0OTkrRzIrLy9YYWZuaXVjbWIxYXpudS9oK0dFd1M4RUNEQVc3clMzZXE3TEhTbmlKM09NWU9MU2dCYzN0YUxTM3JNUFdkWUlUOWc2M011RkpuVUFyMjVweFgxbm1URXhXWVROQ2VSWHFKZzVLclRXUUJpYklHRHBWTThRejgzRmFvK2FxaHl0MWJDaFVNVzV1Y2J4M0RUVGpKSUdKNnA2K0JyM2x4TU5lbysrQkNBaUlxS2h3YnZpMTVkbWZhZFcwZXgyTzI2NjZTYjM1ZmZlZXcrZmZ2cXArK2MxYTliZ24vLzhwL3ZuZGhhTEJSYUxCVHQzN3NUTW1UT3haODhlbEpXVjRZWWJiakQydDZVRm9pamlqanZ1d0hubm5lZDNYeW9xS25EMzNYZTdRNkkvaXFMZzNYZmY3ZktZUm84ZWpmbno1M2R6NU1IaEhkSmJRbStnV0k4dytBV1pXUUp1bldQR21CRUMvdkNmVnBRMDZFaTFDcmhudmhrbXNYM29aU3VPQkJEZ01oT000TmVxQWlmcWV4OWtGQTE0YVZNcmJwOXJ4ai8ydUZEVzJQbTJFcU1GeExjTlZ6aFdxMEVkaFB3VWF3SHVuR2VCM0paelN4dDF2TG16NS84UzM4MTNJUzlOUkhLMGdHZ1Q4TDlubS9IcnI1dytBYnd6NHhKRlRENWx5WVpvcytlWDNZUmtFVmVLdnYrOERsZHIyTlBQblQ2SmlJZ292SGhYaTh3QkxseGNWbGFHOHZKeTk4OXBhV2xJVDA4M3RtVTI0NG9ycm9DdTZ5Z3FLa0oyZG5hbjIxbTVjcVhQeitYbDVUaDI3Smg3Q0dsQlFZRTcrT1huNTd2bkVXN2R1clhUYlM1ZnZoek56YzBvTFMxRlJrWkdoOXRkTGhmZWV1c3RTSkxVb1RFTFlEU1JtVGR2WHNnR1AxYjhxTTltajVZd05kMElFSThzdEdEVmJoY1duUzRqdXEzM3h6dmZ1UUlhZ3BqVUZtSUFJNEQxdFhHS1V3VmUrRS8zU2VqOGNUTE96VEdxWnovOXBBVjFqcjQ5YjNmTUVuRG5QRFBpSTR5Zld4VGc1VzliMFJwQThheFZCZjY4dVJVUEw3VEFMQUhKMFFLV25XM0I3NzV4b3FtYlE4NFpLZUtpOFozLzg4a2RLWGJvMm1vU1ZRWS9JaUtpSWNEaGRPRm9TVFhLVGpiZ3lJbnFnQjZiT1drMlJORTRSNGd3ZFhQblUzejU1WmMrYzlTV0xsMks2NjY3RGpObXpFQjhmRHdXTFZxRTlldlg0MS8vK2hlV0xWdUdoUXNYK3QyT0lBZytIVDIvL3ZwclJFWkdZdGFzV2RpL2Y3L1BmVjk3N1RXVWxaVjFHdGdBbzZ1bm9paXdXQ3k0NmFhYi9BYS9kb3NXTGZLNzlFSjM4L09DemN5S0gvWFZmNHBVakl3V2NObi96OTZkaDBsVm5ua2YvNTVUcDZwNjN6ZWdnWVp1OWgwVkVCQkZGSjI0RFNiR0plT2V4R2gwSnI2anlTUkdIZVBrZFdJVzV6V0pSazFVbk1TTkdFU2pnaHNSRUFSQlFmYTlnVzdvZlY5cU9jdjd4K211cGZjTnVxdjcvbHdYRjlYVlZhZE9WWFZYbjk5NW51ZStKMm00TmJqMTdPQW53QWNIZFQ0ODJIYVN1VzZHay9QR3RwNTJHWHJlS0M5TjVmZkxvanA4L1BWSERGN2RFVmsvdlU0Vjdsa1EzZzdqaGMrN1BoVTIxUEVxaStWYi9YeG5ydjI2ajA1VytORUZibjY5emt1MXA4OTJXUWdoaEJDRHhNblNhbDViOHdXVk5RMDl1ditvU1JZMEhjS1lsdDNtcWFzV0xGakE4T0hEYVd4czVKbG5uZ2xjUDJYS0ZLWk1tVUpaV1JrdnZ2Z2lxcXJTMk5qSXVuWHIydHhPZG5ZMlU2Wk1DWHo5eVNlZk1HL2V2RGFyYno3NzdMTjgrOXZmWnM2Y09lMVc3bHkzYmgyUFAvNDRmL3pqSDBsT1R1NzZFK29qRG9lRDJ0cGFmdnZiMzNaNHUrUEhqL2Y0TVVMZnBwWjFMeUtGQkw4QllOVnVIVldCeXlZRzM0NERaU2F2NzJpL3VvZlRBZTVPbHRzNUZIQjBjaHRueVBkVkJXNlk1ZVNqZ3pxbmFnZm1UN1Ntd3QwTDdIV0h6ZDdkcDdPdEY0VlpOcDh3U0l0VldEYlZmdjJISnlnOHNNVE4weHQ5SEcybkpjUjcrM1hlYTFIbDlMd3hEbTQreXc2UWY5K3I4K1p1cWM0aWhCQkNEQ29XdlBXUG5iM2FoTmZuSVVheld5VDRkTHVQYjFmbDV1YVNtNXRMVFUxTldQQURldzNkTDM3eGk4RDZ2YWVlZXFyZDdlVGw1VEY3OW13QTh2UHpLU2dvWU1hTUdheGR1NWFDZ2dKcWFtcFl1M1l0UUtDblgxVlZGUWNQSG14emUwVkZSVjEvRW4yb29jRU8zMDZuRTlNMHFheXM3UEQySGsvUHorcUhGZzdzemRyTS9oU2h1ejM0ck55bGt4aWxCTm93NUthcVRNcFEyZE9GbGcrZkhESHdkMk9LbzlOaFY4SnM2YWF6bkN6TWNUQjNwSU0vZk9aamQvSEFtcGFvcVhEM2ZCZFRNb09oN3g5SERQNjJxL2NCNjUxOU9tNE52dFlVdmxPaUZYNjAyTTNyWC9uNStGRFhYdHlad3dkVzRSc2hoQkJDOUtFV0kzTko4ZEdjTTJVMHVTUFR1cldaZ3NZb1BFMkhGbDdkSXRyWis3WUFwbW55NjEvL21yMTc5L0w5NzMrZjg4NDdyODNiUGZQTU02eGR1NVpaczJZRnJxdXFxZ0xnblhmZTRaMTMzZ2xjLyt0Zi94cUFKNTk4RXJCSDlUWnMyTkRtZHExK0dnSnJEcm5SMGRFa0ppYnl5MS8rc3NQYjk2YWRnemVzR212a3RYSUFDWDREeWt2Yi9DUkhLMHpKVkRITTVrNGhuVnU1eTkrbGdpVE40bHl0ZzUvTEFWbng5Zzl4dEJQK2JhR0wxM2I0K2FpTG9lZDBTNHF5QzdtTVRRbitvbTA2YnZEbmJoUno2Y3pmZHVuNERiaHFpdjFyb2Fsd3cwd25aMmM3V0w3VjMrRlVVcGVEc0ZGSTBYM3J2enpjMzd2UUxkVjFuc0JCZ05jdm83dENDREdZbWFZVmRtQjIxdVJSWEhYQk5LTGQzVnlrQjlRVUdIanFtdnZCOVg3ZmRGM24vLzIvLzhmNjlldjV4amUrd2FoUm85aTBhUk1YWDN4eDJPMys4cGUvc0hidFdpWk5tc1MzdnZXdHdQVXpaODRNVlBzRWUycm52bjM3K00xdmZoTjIveXV2dkxMVHFaNWQwZDdJb1dsMmY4Q2hPZmdsSlNWMSs3N2Q1UXQ1cjNyYWhxTy9SZWh1UjdaWUoxd3h1ZTBQaXVZbTdTZXFUR1lNY3pCaldIaEE4K2hXbDZZUTNqM2ZSYlFUaW1xN1Z1blNaOEJ2MXZtNGE3NkxxWmtxcWdMWHozU1NIcXZ5Mmc1L2wwUG82WkNicW5MWHVTNFNRNVlyZmxGbzhzTG5mYjgyOGUyOU91VU5GamVmN1F6TXVSK2ZwdkxJVWpmL09Henc5NzF0aCt3cG1TcXVrTGNxSlViaFB4YTdXSHZJWVBPSjlzUHp4SFNWRzJkMy80OUdTMXNMRFBaMllYUjRJT3Z0MUpuK1ZGNVYzOSs3SUlRUTRqUnE5QWFQT2VLaVhUME9mUUF1TGRnSTNHZjB2aEg0U3krOXhOcTFhN255eWl1NStlYWIrZU1mLzhpcVZhdjQ1Sk5QK01FUGZrQmlZaUovK01NZldMTm1EYU5IaitiQkJ4OXN0MGhMUitycTZpZ29LR2p6ZStYbDVWM2V6dHExYXdQVFNIc3JQejhmZ016TXpEN1pYa2U4dmFqR09sQkk4T3NIVVU2Rmk4WjFQQzB3TjFVbE43WDE5WFUrdWhUODh0SlU0bHdRcFhVOXN2a00rTzBHSDNmTWN3VWF0MTgwemtGcXJNS3puL253OTBPdW1Edkt3YTFuT3dNdEd3QTJIak5ZdnRYZjY0cWw3ZGw0ektDbzF1U09lUzVTWSt4ZmJFMjFYNHZKbVNxUGZPQnQxYTVpMGRqd1g2WDVUUTNsUnllcmxOU1o3YTRWSEo2Z01EeWg5MU5FUytxc2lBOStRZ2doeEVEbERSbnVtVEFtcThlaEQ4SkhpMm84dlQrWVdiWnNHYW1wcVZ4MTFWVUFmT2M3MzJIczJMRTg5ZFJUM0hYWFhXUmtaSkNmbjgvVXFWUDU2VTkvU2x4Y1hLZmI5SHE5Yk51MmphS2lJbkp5Y2dENCtPT1ArZmpqajN1OXY0c1dMZUt5eXk1cmRmM0REei9jN1czdDNyMGJnRkdqUnZWNnZ6b1QrbDdKaUo4WUZBd0wvdkNaajl2bk9KazcwZzRrT2NrcThXNkZpc1l6UCs1M29zckVhOWpCeXdMZTNLWHp6cjdUUDYzdVNJWEZJeDk0dWVrc0YyZG4yNm16M2dkUGJmSzFDbjNKMFFwVHM5UVc5emNaazZMaVZPMjJFei83MEV1dDk3VHZka1NMaXJCUFVaOVBENXg4Y0VmcUttOGhoQkJkNHZFRlIveEdaQ1QyYWx1SlVjSFJvdUphaXlsWnZkb2N5Y25KZ2REWGJPellzWXdmUDU2ZE8zZFNVRkRBOWRkZnovWFhYeDlvSXhIcWpUZmVZTnUyYlZSV1ZsSlpXUm1ZUHZtZi8vbWZKQ1VsY2NjZGR3QncrZVdYYzl0dHQ3VzVEeHMyYkdnMU5iUWxwOVBKdi96THZ6Qng0c1N3aXFMTmJyamhoazVIN3B4T1o2RHlxR0VZN042OW0renNiT0xqNHp1OFgxOG9DVm55a3hndEkzNmlpOG9iTEw3OTE5WlZoZkpTVmY1anNkM0FMN1FxcEFJOCtjOVJSR3RRVkh2NlIzVk1DLzY0Mlk5cHd2VGhEbjZ6enR1dDBOZVg2M3RQMWxnOHRkSEhQUXRjdkxqVng5WUNrLzlZN0dyVkk2OHZmWEJRNTdVZE9nMStPd1RQR0taeS9Td255N2Y2S1dxajJ1bDVZeHcwVDlwby9oallVMnh5cE1MaW9qd0h5ZEVLMzV2bjRsZWYrRnBObVYxLzFPQ05uZTFQV2MxTFU3bDd2djB6OGNrUmc1VzcycjV0WDZ3UjZHK1AzblY1Zis5Q3R6eTlZajFIQ3V5cExhbUpzZjI4TjBJSUlTSkZXcXlDcXRqSFczN0RIa2xLaU9wZWtGaTllalVRUHNXeXBLU0VyVnUzc25IalJyWnYzNDZpS0N4Y3VKQ2Jicm9wME9TOUxTNlhpNnlzTEtaUG4wNUdSZ1liTjI2a3JLeU1YLzNxVjRFcG9TKysrQ0s2cmxOYlcwdGpZeU1lajRmR3hzYkF2K2JlZjZ0V3JXTGt5SkVzV2JLazFlTm9tc1oxMTEzWDduNWNmZlhWblQ3djVnQUxkay9EbXBvYUxyend3azd2MTF2VkhpdFFTRkZWQ013SWl6UVMvQ0xBNkdTRjZLWjNhbi9wbVpuT1p3SFBmKzRuSTA3dlVuODhaMGdPNitzcG1QdExUWDcwcnFmVHB1cDlwV1VUK0IyblRMNDY1VzF6bmFQTEFZdHo3VGRuVDdFWlZuSDByMS81bVp5aE1qeEJZVUs2eXBWVE5GYTFtS2JyTStpd01FOWpTTTd6ZDNKYklZUVFRZ3g4aWdMcGNRckZUU2VUUytxNkYveVdMMS9PaWhVcnlNN081djMzM3ljMU5aV3ZmZTFyM0hYWFhYZzhIcEtTa2xpMmJCbVhYbnBwaDQzVW0xMXh4UlZoWHg4NmRJaUtpZ28wVFdQbHlwVXNYNzRjWGRkWnZYcDFJSENHaW9xS0Nvd2tidG15QmFjemZCcnMvdjM3aVltSjZmTHphMVpkWGQzdTkzUmRaOFdLRlFBc1diS0UzYnQzODlCREQzVzZUVjN2MlpueWtwQVQveG54Q2twazVqNEpmcEZnWWtad0RkaitMcTdqYXY2QjdFMEdzNkRMVGRGREM1dm9weUdiaG9hK3crVW1ublorYjNPUzdiV05BRWNyTGVwOVhkdi85RmlGekRqN1JmTzFzZTMydG5KaG5rWjhVNi9UVGNlTXNPQ25tL0RITFQ0ZVdPTEdvY0Rsa3pSMm5qTERlaWZxcDJ1aG9oQkNpRUdwVVlkVE5SYkZ0U1psOVJZTmZydm9oRmUzQzhCNTlOQ3Y3Y3NOVFNjUlk1eDJHZm9velY2ajFIdzVTbE1DWDhjNDdSR3B6SGlWWVFuQkU4K2liMlhHcXhUWDJtZWFTK3RNOHRLNk5wTnB4WW9WckZpeGdybHo1L0tUbi95RUo1OThrbGRlZVlWMzNua0h0OXROYm00dTA2Wk53K1Z5c1huelpqUk5ROU0wZEYxSDEzWDhmbi9nbjY3clRKa3loZm56NTdmN2VETm56aVF1TG82WW1CaGlZMk1ELzBkSFJ4TWRIVTFVVkJTS29nU3Fldjc4NXo5djFjRDlrVWNlNmZrTDFZN2YvZTUzRkJZV01uZnVYTWFNR1VOSlNRblhYSE5OcC9mYnZuMDd1M2J0NnZiamxkUUZEMjR6NHlLM2lydjhPa2VBR2NQc0h6Q3ZiamQyNzRxb3BuZjJUQVVMVjBnL2s1WWpabjF0eFZmdG42MTU4Q0kzY1M1N1gvNTNtNC9qVlYxNy9wZE4xQUlOM0x1Ni95NEhYRExldms5aGpVVitaZXYzNW5pVnhacjlPbCticU9FM0lDbWFzSjZMcC91MUVrSUlFWGwwMDY3S1hWSm5VVlJyVWx4blVWeHJYKzdOekk4R1B6VDRRLzh1ZHY0M01zNEZXZkVxbWZIMkNkTFF5MXJrSHYvMnUvUzQ0SEZUalFlcUdpMlN1ckJ1Yk55NGNZd2ZQNTRmL3ZDSE9Cd083cjMzWHM0OTkxdysrdWdqOHZQek9YYnNHUHYzNysveXlGWnpjL2IyakJremhqRmp4blJwVysxNStPR0hlelRpOStxcnIvTGxsMSsydXY3QWdRTjgrT0dIeE1URUJOWWZabVJrZERpTnRKbWlLQnc1Y2dTbEcwTjJsUTBXZFUxMUdoVHNFYjlJSmNGdmdFdUtJbkFXYUdlUjBhWFJOSmVEUUN1Q3RrYXZ1aXJhR1Q3VnNDUE5DNVY5eHVrWjhldXFwSkNwRWhVTlhRKzlvYU53dnBiVlc5cHgrYVRnYU4rSEI5dC9vZC9hb3pNc1FXWGxMajhuYXl6T3lRNCsyR0JZbXllRUVLSjNHdjJ3cjlUa1FLbkJnVktUNDFWV3Y3WlJDbFhuZzBQbEpvZGFWT3RYZ0ZGSkN1UFRIVXhJVjVtUXJoTGQrKzVFUTRhbVFuYVNRa0hUQ2VvOVJRYnp4M1IrV0Q1ejVrenk4dklDQlU0QTVzMmJ4N3g1ODFyZDF1ZnpvZXM2bG1VRnBtS3Fxb3FpS0lGL1BXbnIwRlgzM1hjZjk5MTNYNC92Lytpamo3WjUvZmp4NC9uMnQ3OU5YbDRlR1JrWjNkcm10ZGRleTdYWFh0dXQrK3d1Q3A2bHowNnlXNTVGS2dsK0ExeGlsTUxSQ29zeEtRcGZGSFl0VVNXSG5ER3E5dmI4VDhmbGt6UW1aenA0ZDUvT3RnS2p3N1Y3YWJIMlk5YjI0dkY2eSsyQWhLWmVmNTJ0bld0MTM1RGZCSDhYUnVHR3hTdGNNc0crVTUzUG51YlovQnEwcEp2dys0M0JuVW1NRG42dkw4bzRDeUdFaUN6MVBqdm83VzhLZWdYVmtmZTN3QUtPVlZrY3E5TDVvS2tYZDNhaTBoUUM3VEFZNityWFhSend4cVU3T0ZXdFkxaFE2NFdUMVJiREV6dFBGVjFweHdCMjBSYVhxL3R2UW50TjJqdXlhTkVpRmkxYTFPMzc5ZFEvLy9NL241SEhLYXkyQXN1TlZBWEdaVVQyTUxjRXZ3SHVXSlhGLy8zWVMwcTBRbDBYMTZ1TlNncitVSmJYOS95UFNWNnF5c2hFaFR2bU9ublJBUnZ5MjA1RVVSb2tOSjE0S3V2RjQvWFc2R1ExVUZXem9McDd3NDZoalRoREczUzI1OGF6Z2czZTM5dW5kMnVVTTNSVXNxb2ZXbVFJSVlRNDgrcDg4RVdod1piakJ2dEx6UUV6b3RlWENxb3RDcW9OUGpwa29BQVQwbFhtakhJd2U0UWpzUDVlQkxrY01DWlY1VkRUTXA0RHBRWlpDVnBFanlnTkpvWUYrMHVDeDc2NWFXcFlNY05JSk1FdlFuU25uVUpPU3ZBVG83c0JxSm1tMmtHcVdVZk53Y2VuQjIvWFZydURNeVUzcE1WRGZrWDM5aU4weEsreEM5TXZtMGNGS3hzdFBqclV2Zm1hd3hPQysxbldqZW1vUWdnaElvdEhoMjBGQmx0T0dPd3RNZnU4NnZWQVptR1BhdTRyTmZuekYzNG1aYWpNYlFxQlVYTDBHWkNUcW5LODBzUm4yTXMvZGhjWlRCdm02UHlPNHJUYmVkSUlITys1TmNoSmlmRFVod1MvUVVjQjVvd01mbUFjTHU5WjhNdEpWZ09MdG92ckxNbzdDQ2lUUXFxT3RsWGc1RXc1SzJUdDNNRXVGc0ZwRnUwTWhtVlBGOVkxcmoyc015WFR4ZXM3dWpmYUIvYWNmckNubzVaMnNXcXFFRUtJeU9BMVlPY3BPK3g5ZGNyczEzWHZBNFZwd2U1aWs5M0ZKaTl0OHpOOW1NcWNrUm96aGtmK0NFcHZPUlM3Wi9MV0UzYkNPRmx0RWU4MkIwWElpR1JIeXMxQXV3MkFHU01jZzJJa1ZvTGZJRE0xU3cyczhTdW90cWhzN05sMkpvWE1ZZDVkRlB5cjlja1JuUjJuN0ErbmlrWUxUWVY1bzRLQjYyaEY4TFpiVGhnY2J2cjZWTTNwRFRpWmNRbzV5ZmJ6MWszNHFxaDc1VEpEeno1NnVqRFY4NnRUSnV1T0dueGUwTDNIU1k1V1NHbDZmd3FyQjg3aWZTR0VFRDJubTdDenlHVExDWU1kSncycDJOd0IzWVF2Q2syK0tQUVJwY0dzRVE3bWpIUXdLVU1kc2xWQ1UyTVZKbVNvZ1paZCswdE00dHhLdTdVRHhPbFZYbTl4TUtSdjlzUk1OYXgrUmlRYm9yOWlnNU5EZ1d0bkJFdHFqVWhVdUdHV3MwZFRLaWFGOUtQYlhSejhDMWJ0Z1dPVkZzY3FMWFFURnVRNEFwVXRBYjQzejhXSUJQdVhvODRYdk8zcC9pTjQrYVRnazl4WlpIYTdXbWFzcTNzamZxWUZMMjNyWXNuVEVLRjkvZzZVeVpHQkVFSkV1cUphaStWYi9UeTEwY2ZuSnlUMGRZZEh0NHVqUGJuQngvSnQvbjZ0RTlEZmNsTHN2b25OdGhjYXZXcmRJWHFtemd0ZmhwelVINTZvaEMxOWluUXk0aGVoWHQzdTU2ODc3ZURSM0hMaHVwbE9za0o2aXlqQWhia09aZzEzOFBLWFByNDhhWis5cVBQQlBhczhBT2h0L0lGeU9XQnMweFFEdzRKOTdhenZTNHFDcjA4THI5MmNGYS93d0JJM2YvblN6NmZ0RklOWmQ4UmdiN0c5emI1WTd6QXV6VjQzME95REE5M3ZrUkFUc3VpOHNRc2pmajBWT2gxMWQ3SE0veEZDaUVqbE5lQ2R2VHByOXR0VkdVWFBXZGdCY010eGcwc21hRnc1V1J1U28zOVRoem1vOStuVWVNQXc0Yk44blZrakhLVEt5TjhaVVY1djhXV0JFZmg5VG94U21EckkxbHNPd1YrcndjRnYyb0d2T2ZSOVk1ckc0dHpnRCtmYmUzUk9OYzFOVG82Rzc4OTM4YjE1cmtEMXplYjcrdHZJSHBNemc5TXREcGViZU52SWJ3NEZicC9qSXFZcDk1WFVXN3k5UjhmQ0RvNjNudTNrNXJPY2JYNXdGOWRaN0NvMjJkVUh3U2ZPQlhmTWN3WG1YUjhvTTd2YzVMNlpxZ1Q3RUJwVzEwYjhlaUl4S2pqaTEraUhBNlVTL0lRUUloTHRMalo0Y0kySGQvZEo2T3RMaGdYdjd0TjU2SDF2Mkd5am9VSlZZSGEyRmlnNFo1aXc5WVRCc1g2c256QlU1RmVZYkQwUkRIMXVEV1psT3hoc2tWdUNYNFNMMXV6cGxaZE9DQTdlZm5qUVlOVWVuWjk5NE9Yanc4RVB6ck96VlI2OUpJcHpSM1Y4OW1KR3lObU5QVzJFTXdVN2JEV3ZBN1NBRnovM3MycVB6ak9mK1FMVFhNNGI0K0FuRjdwSmpUazl2emF4THZqWGhXNlNtbnIzZVExN1A3b3JKMWtOdEdhb2FEaDk2KzR1R2hjczBiemxoQ0VML29VUUlzS1lGcnk2dzg4VDYvMVVOUFQzM2d4ZUpYVVdUNnozODlvTy81Q3FoQXAyNERnM1J3dGJSck92MkdUWEtVUHFBcHdHRnZEVlNTT3d2aElnM2czengyaGhGZDhIQ3dsK0EwaDNHNTFPemxCNTZHSTNaMmNIMzhiMVJ3MWUzV0dISDc4SkwzL3A1MzgyK0tqMkJCL2o5amxPdmovZkZmYWhFbXI2c05EcGlPRm4zS0kwZS9SdzlvamdZNzY5UncrTXNtMHRNUG5sUDd6VWVPM3ZqVXBTZU9naU41TXpPLzlSaXc2ZE5kckpwMXRLdE1KL0xIWXpOcVIxeGF2Yi9aVDBZSDNBMHZIQjUzdWtoMVZRT3hQbmdndHpnNThnNjQ5MmZ6cXFFRUtJL2xQdHNmalZKMTQrUERqMFJxTDZ5d2NIRFg2enprZWRkMmhGSHJjRzgzSTBNdUtDeHppRjFSYWZIdEVwa1dyZ2ZhYTQxbUxERVQyc0FHRm12TUs4SEEzWDRKcmhHU0RCYjRCUUZWaVFFd3dHSFMwT3o0eFR1R2VCaS8renlFVjYwN3h2QzFpMVcyZDVHd1ZIZGhXWlBQeStKN0RHRDJEV2NIdjBiOWJ3OEIrQmNXa3FpVTBqYUEzKzhINTR3K0lWZnJyRXpjeVErM3g0ME9DdFBlRWg1bWlseGM4LzhnYW1tc2E2NEFjTFhWd3l2djFUSnhseENwTXpIWUhuMHRiMDBtWUxjeHc4dk5UTnNKRDFqRy92MFZsL05QeE9iZzFHSmlxQjZhMHRSV3R3N1F5TnMwUFczVzN0WnBYT3JycCtwak53NW1oM3NVbCtwWHh3Q3lGRXBLajJXUHp5RXg4SHl1U3orMHpiVjJyeTMvL3dVZFdOZnNhRGdhcllVdzN6MG9MSFhQVSt1L0RJWi9uR2tIczkrbEpsZzhXbWZJUHRoUVlOSVFWMDh0SlVaZzZTdGczdEdZU0RtSkhoUHk5MkUrVzAxM3A1ZFl1MFdEVXdaUkdnc0kzRzY3bXBLcGVNMTVnMVFnMmJjMXpqaGVlMytEcGNNMWZuZzk5djlISHhPQWZmbU83RW9kaWpVTitmNzJKRHZzRXJYL3J4R25CT1NBL0FmU1VtRnZaNnZxOU4xTGhzVXZoaTYvZjI2N3l4cysyUnEvSUdpLy8rMk1zOUMxM2twYXFvaWozNkIvRGdFamRKMFFyMVBndS9hVzgvSzE0SmJQdGtqZFhtMUk2OFZKVmxVelVtcEllSDFiL3QwbmwzWCt2OWlISEN3eGZicWMrdzdNYW9mZ044aG9VQ0pNY29nU21lQUVjckxMYWY3UHNSdjdPekhZSGlNeGJ3NXU3VHRJaFFDQ0ZFbjJzT2ZVVzFjcURkWDRwcUxYNjF6c2VQRjd2Q3FuQVBCYmxwS21seENudUxUS285OXM5Z3RjZGk4ekdEV0Jla3g2bGt4Q2treFNpRGJqMWFYN0d3dzE1cG5VVkpuUmtXOWdBU29oU21aS2trUkEzK1YxQ0NYeitwYkxTWWx0Z2NZTUovMEU3V1dPd3NDZzhnWTFNVWZuU0JLK3dzaEFYODQ3REIzM2I2YWV6aXpNRVBEaG9jTHJlNDgxeG5vQ2ZKdURTN21JdlhnQm5EZ3FGcWI0azkrdlh2NTdzWUgzTEd5YXZEODUvNzJGYlljVWlxOThPdlAvSHh2WFB0L1g2K2FmMWRRYlhKNkdSSG9LQktTNnRiaExnSjZTcGZuK1lNbTlZSmR1QmR2dFhIamxOdDcwZGxveDJzbzUxMnVJeHhBazVvK1hxRC9VZmw2VTIrUHA4L254R3JjTnM1d1Rtcy96aHNjTFJDRGg2RUVDSVMxUHNrOUEwVVJiVVd2MW5uNC84c0ducmhMekZLWVY2T2cxTTFGZ2RLRER4TmgwbjFQcWl2TU1tdkFFMkY5RGlGaENnRnQ2Ymcxc0N0S1VRMUhRTU5CWVpwdHdqeDZoYmVwdityR3kzSzZxMDI2eXE0TlppUTRRaHJvekhZU2ZEckp5ZHJUS1psQmNPVUJkUjRZR2VSd1JzN1d5OW1QbEpoOGNwMlA5K2E1Y1FDdHA4MGVXdTNueFBWM2Y5amRLVEM1SkVQdkh4bnJvdWNGSlVuTi9pb2J4cUUrcjhmZTdsNG5NYjV1VnFnc012ZjkramN1OGlGZ2wzczVjOWZkSDB0bmQrMFJ4b2RDb0ZLU2FkcTdRSXFvYjltcGdXRk5SYXI5K3RzUGg0KzNiSzh3UXBNYVFYN3RkcHkzT0RsN1g3cU8rbHhzN2ZFSkRkVkpVb0RseGIrbUY3RGJpeS90Y0JnN1NHOXcrbWxQVlhXWUhHOHlpUXZWYVcwM3VLTm5UTGFKNFFRa2VLUFcveTlDbjBwMFFvVklWUHlZcHl3Y0l6RytpTjZsMC9ZdGlkYWcxSEpLb1hWWnNUM2U3dGt2TWJVTEpWZnIrdjRpUnlyc28rRnZqMm5tMFVSQm9saENRcVo4UnI1RlNaSHlrMk1rRENqbS9ZeFRlaDZOZEUyaDJyUG9zdEpVVkdHVHVZREpQajFteFZmNmF6NHFudWYrbXNQRzZnSzdDODFLZWhCNEF0VjU0UC9XZThqUFZZSkMzSFZIdmpyVHAyLzc5VURaNVQybEppOHZrT255bVB4K1ludXB5UFRDdS9YdDNxL3p1cjk5c1lkQ2lnS0hWYTRMS3UzK04xRyt5emZqcE1HZjkrcmM3S0xIMnhQYldyOVI2VDVkL3hNZkRTYUZ2eGhrNDhmTG5ienUwOTlnZGRVQ0NIRXdQYnVQcjNWN0p2dUdKNWdGemQ3LzRETzMzYlpILzRUMGxXK09WMGoybW12eSsrS01Ta0tVWnJDM2hZOWRVY2txdHgvdm92ZmIvU0ZyZUVIQWtzc1F0c2JKVWZEcEl6MksxWWNLak1abjY0UzVXejNKbUU4ZnRpUWIzREJXQWM1S1NvdmJkeEVWVnNBQUNBQVNVUkJWTE5QV3FmRktveE9hdjlvK25DNVNaVW4vTHJVV0lXUlNWMHJPL0haY1pQUnlRWVhqeHVrMVRjNm9Tb3dObFZsZElwS1daMUZhWjFKU1oyRlgyb09kY2psc0VkRU0rSlZVbU9WSVRNSzJwSUV2d2p6MGFHKys4MjJvTjJSdTVZQjVZT0RweWV4R0JaZFNtQ0h5MDMrejlzZXZIMndHNmNyOEJYVlduejdyNTVXMTFkNTRPRTEzalo3Sm5abWY2blo1amFGRUVLY1BxWDFacXZDWmQyaEFMZWM3VVJWWUZ0STBiQXZUNW9jcTdTNGVKekdSd2YxTG8zVVhUM1Z5Y1FNbFhmMzZieTVTKy8wYjlpNW94M2NmSmFUYW8vRlQxY0gvL2FNVEZMRGxoNjA5UHpuZnE2WXJIVzVCVk41ZzhXR2ZJT2thSVdGT1E3aTNRcFBiL0l4SlZQbHh0bnRQODdUbSt5bEl2OHkyOG5lWXFQVFpTTnRlV09ubjVuREZOTGpobTZOUW9kaVY2RE1qTGNEY0ZXalJYbTloVWUzOE9uMnNoeWZZVTk1SENvdE1WVEZucjdwY3RoVFhWMGFSR2tLcWJFS1NkRkROT20xSU1GUFJJeStDSDM5cFNlaFR3Z2hSTmVFbHJXdyt1QWc5KzA5dmV1MWV0a2tqYkVwS2g4YzFEbFdGYjVESzNmNytjRkNGN2VlNCtLM24zYWUvSjdjNE9QR3M1eGNObEZqZExMS001dDhiVTRUZFNodzdRd25GK1k1T0ZwaDhkUW1YOWpmbmwxRkp2ZXNDaitSR0tVcDNIKytDNmREWVUreHdjWmo0U2VYSjZUYm80b3Zidld6SWIvdEU4OXY3dGJSVkxoMGdzYS9MbkR4VlpGOXU2YzIrV2dNV2QyUUZLMXdlMGp3UER2YlFaM1g2bEh3MDAxNGU2L0JiZWNNM2VEWFVsSzBoQnZST2ZtTkVVSUlJVVJFUzAyS0RWeXVxSzd2MWJZOGZxdlZXdlB1bUpxcGN0VVVqY0lhaTVXN1dpZTBYVVVtRy9JTlpneFR1V0p5NStmZi9hWTlHcmR5bDg3RWRKVlJ5VzBmdXAwOTBzR0ZlUTQrUG1UdzMydTlWTFlvOTI5YWRzRXp1MjJUZ3NjUE41M2xKREZhNGJlZmVsdE52NFJnTmU0akZSMkhzNy91dEZzcVZUUmE2RTB2M1lGU2s3MGx3WCtIeS9yMkRPam00d1llL3hBWnloS2lqOGlJbnhCQ0NDRWkyb2lNSk9BWUFFY0t5cGd6ZFhTUHQ3V3QwQXdVSSt2MmZpUW9mR2VlQzY4T1QyMzB0ZHVUOStVdi9ZeE5VYmx5c2thRHoycHpHVWRLdEJKV2VPS3o0d2FIeWszSzZpMVNZNVJBejkxNHQwSnFqTUtoTXBQZmZ1cWpvTm9LRy9teExBSUZaaFRnaXNsTzBtTVY5aFliVE0xUytmMUdIOGViUmlXZHFyMStyTm5FREFlR0JRbHVoZmowNERZTkV3NlZod2U1bDdiNXNZRHp4d2JYM3NXNjRJa3JvbmhsdTUvZHZWZ3YyUmJEc3QrckJUbERjNjJmRUQwaHdVOElJWVFRRVcxNGVtTGc4cmE5SjVnL1l3eWpocVgwYUZ0YmVsREVET3hpTHZlZDd5WmFzNmM1RnRlMW54NTlCdnh1bzQvN3ozZHovVXduR1hFcXIyNzNoNjNmZTJTcG0rZ3VGRnE1NmF5T2I5VG9KekRGMHdLZVdPZmx2dlBkbkRQU3dZY0hqYkQrdGNuUjl0VFBsdTVyY1YyZEQzN3dsb2NFdHgwT3Q1d3cybHg3cUdDdnV6cGRFeEMzbkRBaytBblJEUkw4aEJCQ0NCSFJSZzFMWnN5SVZJNFdsZ1B3M01wTkxMdHdPck1uanV6MnRrNVVkWDlrS2k5VjVhNzVMdUxjOE1Mbi9yQXcxWjZTT290Zi9NUExmZWU3V0pMbllFeUt5aXRmK2poYWFVZW8zMzdxdzlIR3JNN3NSSlZsVXpXcVBYYXJvdzhPR2h5dE1LbjF0aDAwalJhNzB1Q0gvMW52NVNjWHVrbUxiVHVTdmJyRHo1ZE5hKytpbmZZMm1rY3ZyNWlzTVhPNEhiWXVuK3prd2x3SDJZbEtvSExwbWRTVDkwcUlvVXlDbnhCQ0NDRWltcW9vM0hMbFhKNzQ4MXFxYWh2eGVQMjg4dDQyL3ZiUkRqSlQ0dEcwcnBjMHFGWE9wanRqVkF0eUhOeDBsaE1GK1BNWC9sWUZVanBTVm0veGk3VmV2anZYeGJnMGxaOHNjYk55bDg2NysvU3dWZ3hnVDhOY09sN2ppc2thNjQ0WWJDczB1UDk4RjdOSHFDek9kYkQ5cE1HNm8wYWdCMjlMWDV1b2NkbWs0R0dmUTRHRUtJWGZMN1Buak5aNUxYNzlpYS9wc2wyMUUrRDN5NkpZZjhUZzFSMTJwUlpQU01HVzEzZjRTWTFSK05wRWpjeDRsVDl0T2JNTkJXczhKdmMvc2ZLTVBpYkF5ZExxTS82WVF2UUZDWDVDQ0NHRWlIZ3hVUzd1dWU1OC92ZWRMZVNmckFEQTY5TTVYbFRadlEwTjE4SFJ4V1oyUUVXRGhVZUhGei8za1JXdjhrOFR1bmRvZGF6UzVQRi8rRmc2WG1OeG5vTk54OEpIemx3T3UwWEQ1Wk0wSEtyQ2M1dnRkZ2g1VFd2eFh0dmh4NmZEZ2pFTy9uV0JpNnBHaS9WSERkWWYxYW54QnJkenFNemt2WDMydGhPakZCYm4ybE0wVDlaWXpCbnB3TjJESTBMZHROY3lmbWV1a3ducERwS2l6bXhWU2NVME9IMFRTZHZuOFVWd21YRXhwRW53RTBJSUljU2drQkFYeGZldlhjUkhtL2V6WmZjeEtxb2J1cjBOeGZSaGRTUDQ3UzB4K1k5M1BKZ1dmSDkrNi9WeG5WbHpRR2RQaWNtYUF6b2ZIdFF4TER2S2pFOVhPU3Zid2J4UkRsd09XSGZVWU5VdVAvVk5JMjZtQlY3RERsKzdpazEyRlp2RXVmd3NIS054UWE2REs2ZG9mRkZvc1BhUXdZRXlNL0FQWUhTeUhmeTJGZGg5OU9ibk9EcXQzTmtldzRKblB2T1RHcXRUVm04eEtlUjd6Vk5WZTFvc3B6T0tlV1pIR0lPa21xaUlUQkw4aEJCQ0NER29MSms3Z1NWekorRFhEVTZWMWVEWHV6Nzk4czJEYnZhV2QrL3htdnZxZlg5bHNDZENlcHpDZjE3c1pzMEJuYmQydHg0aFNvMVYrTmxTZDFpUDJ1YUFOQ3BKNFFmbnVXajB3NGFqT2g4YzFLbHNETDkvamRmaTlSMStUb1QwQ2F6endlcjlPbXYyNjh3Y3JuTHBCSTBmWHVEaXZ6N3lrbC9aZGxoSmkxWElpRlY0YjEvYndjL2xzQnVCZDhUQ25yYmFrbHV6UitQOFBlK08wYUdzT0l2Y2NjTlB6OFpiMkhQb1pLQVIrckNRWWtKQ1JCSUpma0lJSVlRWWxKeWFnMUZaeWQyNnp6emRZRys1di9NYnRzRWJFbkRpM1hib0thbXp3cTV2MXR4bzN0dkdyTUZqVlJZUHIvRlMxbUFGd2taTFoyYzcrTVkwalFkV2UxdDl6d0srUEdueTVVa2Z3K0lWVHRXMkg5eEdKaXA0RGZqcWxJSGJFVDV0TXM1bGp6NDJkUEp5Wk1VclRNNVFXelY1VDJscUsxSHZPejBqWkpmUFRHYk95RG1uWmRzdFBmalUzL0UwdlZuUnJxNlBDQXN4a0Vqd0UwSUlJWVJvTWltajY0VmdPaklteGQ1T1FYWGJvY2ZWZEFUbTBWdC9QOTRORHk5MWQ3ajk1bm8xRDEzYzhlMEEvdU5kRDdXdDh5RmdCOFIvVytWQk55RWpOdng3T1UzTjRpc2JPZzV1VTdOVXJwdmhwTGJGek11UlRRM2d5enU1ZjA5TnplcWI5MHFJb1NJaWcxK0NtN0FGeTBLSXlKYlErWEdMRUVLY0VTa3hDdWRrTy9pOG9IZnpFMmVQY09EUjdlSXRiWWx4MnFHb3JSRS9yMDZnRUV2Yjk3VXJmSUk5RlhQTmZoMVBCL1ZHMm5xTVVIbzd5L3ZtakxMYk5yUnMxdDdTaEhRSEZyQ24yQ0F2VldWL3FZbGh3b3poRG53R25LcXhpSGZEL2xLejNRRGFYZWRrT3dLdm9SQ2lheUl5K0kxTVV0bmRUcmxpSVVUa0daa2taMjJGRUFQSDE2ZHBmSG5TYURjUWRXWlNoa3BPc3NLbitlMXZvN2s1dTdlTkVUK2ZBWC9mMjM1YXUyR1dmZWZYdjlMNStqU04wY2txLzdQZTErc2lLb1lGbFkzMlB1VWtLOHdiWlFlNnM3TWRnY0l6RFg2THFzYmdBelVYb2psYVlWSHZneDJuVEhhYzhwR1hxakl4WGNXdzRNSThCeDhjTlBqbEo4RWhRYTl1OWZqMTFWVDR4clNJUElROWJTb2JMU3JxTFR5NmhVKzN3NzdQc1BEcXREdGRlTEJSRlhCcjRISW85djhhUkdrS0tiRUt5ZEZ5a2dBaytBa2hCZ0FKZmtLSWdTUXRWdUhyMDV5OHRxUDdhLzBTM0hEYk9VNTBFOTd0WU5RdUxkYiszT3Z1REtZTDh4eGNtR3VQU0w1L1FFYzNMVzZZNmVTZWhTNWUrTnhIdGFmemJiU252TUhpL25jOGpFcFN1UGM4TjRvQ1h4U2FmR082eG5sakhMeXkzYzliZTNUZTJoTjhYcm1wS3JGTzJGMFVIQ0ZOY01OdGM1eFl3QmVGQnRmT2NESnRtSU0vYlFudTM0L2U3Zm5RMzllbk9VbHRwL244VU9FM29MVE9vclRPcEt5KzV5RjZNREV0YVBSRG96ODA2VnBRWnZmQlRJdFRTSTlUU1l0VmNEcjZiVGY3VlVRR3Y0VTU5cGtuK1NFWEl2STVGRGh2ekJEOUJCWkNERmdYajNPd3Q4VGdxMU5kUDlqSWlGWDR0L05jSkVjcnZMcmRUM0ZkMjBNdHFnSnpSOXFqYVFWVlhkdCtVaFJjTTkzSjNGRU9EcFdidlBpNUhVby9QbVNncVFyWFROZjQyU1ZSdlBHVm44K09HL2c2bUtrYTNWUnRzK1hlT1JTNGFKekdzcWthRGhXV2IvV3pJZDlnWEpyS0xXYzd1ZmM4RjFzTFRGNyswaGNJckdkbjI1L2ZPNHZNd0d0dzl3SVhHYkVLYisvUldiVkhaMXUyd2ExbnUzaGthUlIvMnVJTDNMWlpsTmIxVWFrNUkxVXVIamQwLzJiNEREaFlhbEJRTlVTRzhmcUkzN1NuSEorcU1WQ0FrY2txZVducWtBdUFFUm44c3VJVi9tbWl4dHQ3cElHbUVKSHVxaWthbVhGRCs4eXRFR0pnK3ZZNVR2N3ZXaDlGSFZURkJIdDYyWkk4amNzbmFiZ2M4T1p1blE4UDJja3JXb003NTd1bzlsaUJ0WGJqMDFTR0p5aHN5RGZhclBnWnV0MEo2U3B6UmpvNE85dUJRNFdQRHh1OHZzTWZkdkw3L1FNNnh5cE5iajdMeVUxbk9ibG1ocE10eHcxMkY5c0JvYVRlSWk5VjVkelJEdnhHc0NoS2VWTUxCcWNLODNNY1hESkJJeU5Xb2JJUi9yakZ4LzVTKzBFT2xwbjg1L3Rldmo3TnlaSnhEaVpuUnZIYURqK2Y1aHVjbGExUzc3ZlhNcDQzeHNFM3B6dUpkdHBUVlZjMUhhZHRMVEFwclBieXJ3dGQzSG11aTU5OTZPV3lTUm9lUHpnZE1HZWtnK05kQ01CWjhRbzNuelUwSzJxYUZod3ROemxTYnJZWmtwME91NFZJdkZ2QnJkbFRIZDJhUXBRVzdLYzQyQmttZUhSN0dyRzM2ZjhhajBWNXZSVjJJc1FDamxlYUZGYVpqRTFUeVVsUlVZZklZVWhFQmorQXl5WnFiRGx1dEhzMlRRZ3g4STFLVXJoMFFzUitEQWtoQnJrWWw4S1BGN3Y0MVNjK1RyUlhuZE1CUDF2cUpqVkdvYkxSNHVsdC9yQVJyVVlkaHNVcmpFOVRBNVU0YTd4MmdIdmpxN2Fua2s3T1VMbHVwcE9zZUFWVnNZdXZmRkZvOE80K3ZkMHFvZnRMVFI1YzQyVkJqb01MOHpUT0grdmcvTEgyY01iZmR1bnNMelVEWHpmNG04SmkwNmhSdkZ2aHlzbE9YQTU0ZTYvT2UvdjBWaU9HZmhOZTNlRm5WN0hCYmVlNHNDejd1UjhxTjdFc3V5ak9kVE9kTlBqZ3VTMitWaU9scDJvdC91c2pMOW1KS2tXMUZ0T3lITVM1N0lQd2tqcUwxM2QwZkRKL1pLTENmZWU3QXIwQmg1S0NLb3REWlVhcklqMHBNUXJwY1FxcHNTcnhVaVFOaHdxeExvaDFOZitNQkg5V2FqeFEwV0JTV21kUjBWUmwxckRnWUtuSjhVcVQ4ZWtPaGljTy9wOHR4YktzaUUxTyswdk5zSVhDUW9qSW9RQVBYdVJtVkZKa2Z0QSt2V0k5Undyc0xzL2Z1MllodWRscC9ieEhRb2pUcGQ1bjhlU25QZzZYdDMzSU5DSGRIc0ZiZjdUemdqQ3Ewdm0wUmsyRmV4YTRxR2l3MkZkaXNyUEk2TFNYWGt0WjhRcFRzMVN5NGxWZStkTGZhZUdYOUZpRkdxL1ZhUVZRYUc3cUh2eTYrVG1OU1ZZb3JMRTZuR2Jha2tMckthY3Q1YVlxL09zQ1Y4Z0IvWmtYMnNmdnlndW1jZDZzM05QK21JWUZYNTR3V3JYRGlIZkQ1Q3dIU1ZLd3BFZXFHaTEyRnhuVXRWaG1taGFyTUN2Yk1haEgveUw2VlB1RWRKVm52aDdGcXQzMjJhbUlUYkJDRENFS2NNbUVwalVrZy9qRFZRZ3hlTVM2Rk81ZDZPTGw3VG9iajdWT05mdExUZmFYZG0xYlhWbkxwcHZ3eFByZW5kZ3VxclVvcWpXQXJxV3cwdnF1SDBXMURIYk56K2xvWmZlUHhEcTd4N3hSS2plZjVjUTV4UDVnK0EzNC9MZ2UxdjRpU29OeEdRNkdKd3l0MTZLdkpVVXJMQmlqY2JMYTRrQnBjQ1Mxck41aTh6R0RjMFk1QXFQemcwMUVCeit3RnlKZlBWVmo3aWdIdTRvTURqZk5mNjdxUlZVcklVVGZTb3FDc2FrcVkxTlVwZzF6TUVMK2FBa2hJa3lVVStHMmM1eE1TRmY1OHhkKy9GSmc3clJ5TytCZlpqczVkL1FRcTc2QnZVNXR5ekdkeHBCUjN2UTRoUmtqSEhMQ3RBOE5UMVRJaU5mWVhtZ0UxcnZXZUN3MjVldWNNMG9qS3VKVFVtdUQ1aW1OU0ZBWWtUQm9ubzRRUWdnaEJxQUZPUTdHcFNtOHVsM25xeUpKZjZmRDlDeVY2MlpxWk1RTjBtR1hEbmgwK0N4ZkQ1dHlPeTVkWld6cTBIc3R6Z1JOaGJOSE9qaFVabks0elA1OWJ2RFo3OEc1T1JydVFSWXRCdG5URVVJSUlZUTR2VExpVlA1MW9Zc2Rwd3orL0lXZnlzYiszcVBCSVQxVzRicVpHak9HRGIxUlByQ256RzQ3RVF4OURoVm1qbkNRTnNSN0ZwNEplV2txaVZFS093b05EQXU4dXYxZXpNdlJCdFdhUHdsK1FnZ2hoQkE5TUdPWWd5bi81T0Q5QXpydjdOTzdWQmhGdEJiamhDc21heXpPMVFidDJxcXUrT3Brc09DSXFzQzgwUnB4VXEzempFbVBVNWlibzdFNVg4ZXdvTlpydnljelJ3eWVFeEVTL0lRUVFnZ2hla2hUNFdzVE5jNGJvL0hXSGorZkhERzYzSXg4cUZNVk9IK3NnMytlNmlSMmFMYm5DemhZYWxJYzBpOXlkclpEUWw4L2lIZkR6R3dIMjA3WUZZeUtheTBPbDVua3BnMk9NeElTL0lRUVFnZ2hlaW5lRGQrYTVlVHFxVTYybkREWWNGVHZVWlhMb1NBdlZXWGhHQWZuWkRzRzNScXFuaWl1dFRoU0hsd3ZPaUZESlZXbWQvYWJ0RmlGQ1JrcSswdnM5K1JRbVVsOGxFSkdYT1MvSi9MckpvUVFRZ2pSUjZLZEJKcW5uNnl4K095NHdjWjhmY2hYRzArS2d2azVHZ3R6SElQaUFMcXYrQTNZZVRMWUgyTllna0pPeXVBWVhZcGtPU2txTlI2TFV6WDJ5WnVkSnczT3o0djhxY2dTL0lRUVFnZ2hUb1BoQ1FwWFQ5WDQ1eWthdTR0TlBzM1grYkxRN0xTWittRGhVR0RtY0pXRll6U21aS3FEcWtoR1h6bGFIdng1Y0dzd2RZZ1d0aG1JcGc1elVORmdyOTNWVGNpdk1NbUw4Q21mRXZ5RUVFSUlJVTRqVllGcFdTclRzbHo0RERoY2JnYitIU2szcWZkM3ZvMUlFT3UwZTdibWh2eHpTWTVwbDkrQVk1WEJLWjdqMHgwU2pnY1FWWUZ4NlE1Mm5iSkhaUFBMVFhKUzFJZ2U5WlBnSjRRUVFnaHhocmdjTUNsRFpWSkc4T2l4dU00S0M0T0YxUllEZlZCUUFVWWtLdVNtcW94TnNVTmVWcnlrbHU0NFhHNEdDZ0hGdXV5RzRtSmdHWkdvY0tUYzd1MW5XSENrM0dSOGV1UW1Qd2wrUWdnaGhCRDlLRE5PSVRQT3dmelI5dkNZYnRwaHNMaldvcWpXREx0YzV6dXoreGJuZ3F4NGxjeDRoY3c0aGF4NGxZdzRoYXg0SmFKSFB2cWJCUlJVQlVmN0ptWEswT2hBTlRIRHdSY0Y5cWpmaVVxVGNla3FrUnJSSmZnSklZUVFRZ3dnbWdvakVoUkdKQ2hBZUxwcTFPRlVqVVZ4clVsWnZVV0RIN3k2aFZjSGoyN2gwVU8vdGk4M05FMGxqWEdDVzFPSTB1ejFaTTJYb3pRbDhIV00wNjVxbUJtdk1peEJJVnFPRkUrTGlub0xveW4zeFRpUktwNERXSHFjUXJRVEd2MzJTWm5LQm91VW1NaDh2K1RYV1FnaGhCQWlRa1JyTURaRllXeUtqQkJGc3RDZWZaa0pQUnM2TFNzckl5MHRyZFBiRlJRVUVCMGRUV3BxYXBlMnUzMzdkcEtUa3hrOWVuU1A5dXRNcUttcG9hYW1odXpzN0ZiZk13eUROOTk4azRVTEY1S1ptZGtuajVjWnI1SmZZU2Yxa2xvSmZrSUlJWVFRUW9ndUtLa0xUdlBNN01IYXlQWHIxL1A0NDQvend4LytrUFBPTzYvRDI5NS8vLzBzV0xDQXUrKyt1OVB0NnJyT0UwODhnZFBwNUpsbm5zSGhjTEI1ODJhT0hqM2E2WDB2dlBCQ01qSXl3cmExZCsvZXpwOU1KN0t5c2toUFR3KzdidFdxVmJ6MjJtczg5dGhqVEpzMkxleDdtelp0NG9VWFhpQXhNYkhQZ2w5R3ZFSitoWDI1cE01a1ltWmt6bk9XNENlRUVFSUlJY1FaVXVPeHArS0NYZXduTWFyN3dlK2NjODRoT1RtWnA1OSttbG16WmhFWEY5Y24rN1oyN1ZyS3k4djUwWTkraE1OaGp5cHYzTGlSano3NnFOUDdUcGt5SlN6NE5UUTA4T01mLzdqWCszVHp6VGR6elRYWEJMNzIrWHk4OTk1NzVPYm10Z3A5WUlkQ3A5TkpZbUlpMjdkdmIzT2JVNmRPUmRPNkhvT1NveFdjRHJzU2E2TWZhcjBRNys3K2MrbHZFdnlFRUVJSUlZUTRRNm85SWRNODQzczJjaFFWRmNXdHQ5N0ttMisrU1dscGFaOEVQMTNYZWZubGx4ay9mbnpZS09LOTk5N0x2ZmZlMitaOUNnb0t1UC8rKzBsSlNXSGN1SEZ0M3VhS0s2N2cvUFBQNy9iK05EUTA4TkJERDdXNi91T1BQNmFtcG9aLys3ZC9hL1c5N2R1M0IwWVpIM25ra1hhMy9mTExMNU9Ra05DdC9jbU1WeWlvc3QrNzZrYUxlSGZrVGZlVTRDZUVFRUlJSVVRSE5NMUI4ekJkVGIyblY5dnloUFJ0VE9qbWFOOFhYM3pCNGNPSEExOHZYTGlRclZ1M3NuWHJWcTY4OGtwdXVlVVdhbXRyVzkxdjllclZyRjY5T3V5Nnl5NjdqRHZ2dkRQdzlkdHZ2MDFwYVNuMzNYY2ZBUFgxOWNUR3hyYTdMK1hsNVR6NDRJTVloc0VERHp4QVZGUlVtN2RMVDA5bjRzU0ozWHFlWUsvamE4bnY5N05peFFvbVRackUzTGx6QVhqMDBVZVpPblVxVjExMUZYLzYwNThBV0xac0daZGZmbm5ZZll1TGkzbjQ0WWNaUG54NGg4K3JQZlo3WlFjL3IyNUJCTmIybE9BbmhCQkNDQ0ZFQjl4T2pUcThBSndzcmU3VnRqeDZjTVRQM2MwajhZMGJON1lLY00wdXVlUVNBR2JNbU1IaXhZc0QxLy9oRDM5ZzNMaHhMRm15Sk95NlVKV1ZsYno4OHN0Y2RORkZUSmt5aGFxcUt1NjQ0dzZXTGwzSzdiZmYzdXF4Q2dzTCtkblBma1p0YlMwLys5blBHRDU4ZUx2NzdQUDVXTFZxRmVlZmZ6NUpTVW1BSFJvZmZmUlI3cnp6VGlaTW1CQjIrLzM3OTdObXpScVdMVnZXYWxzclY2NmtwS1FrTUlWMDQ4YU5iTjY4bWZIangvUE9PKzl3OU9oUnhvd1p3N3Z2dnN0bGwxMUdWbFlXWUk5bVB2YllZMWlXeFgzMzNSZVl4dG9kTGtjdzZJVytoNUVrTWxjbUNpR0VFRUlJY1laRXU1MkJ5d2Z5U3poY1VOYmpiWVdPK0xtNkdmenV1dXN1VnExYUZmajMrdXV2azVxYVNtNXVibUM2WjNaMk5oZGRkRkhnbjlQcFpNU0lFYTJ1Qy9YMDAwK2phUnEzM1hZYkFNdVhMNmUrdnI3Tk5YU2ZmLzQ1OTk1N0w0V0ZoZHh3d3cxTW5qeTV3MzAyRElPLy92V3ZQUHZzczRIclB2cm9JNDRjT1lLbWFUejMzSE40UE1GUjFMZmZmcHR0MjdZUkV4TVR0cDJLaWdwZWYvMTFMcnJvSXZMeThqQU1neGRmZkpHc3JDem16NS9QaXkrK3lOeTVjM25zc2NlSWpZM2w1ei8vT2ZYMTlmajlmaDU3N0RFT0hUckVyYmZleXBneFk3cjNvamNKRGVtaDcyRWtrUkUvSVlRUVFnZ2hPdUJ5aG84UXZmaldacGFlTzVIelp1VjJlMXVobzBXaG8waGRvYXJoWXpadnZQRUdsWldWUFBqZ2c2MisxMVhyMXExajQ4YU5MRnk0a004Ly81eWFtaG8rL1BCRHpqdnZQT2JNbVJPNFhWVlZGY3VYTCtlRER6NGdLeXVMaElRRW5uLytlZmJ1M2N2Tk45L2NabXNGZ09qb2FHNi8vWForOWF0ZmNlR0ZGeko3OW14V3IxN04zTGx6U1VoSVlQWHExYWlxeXUyMzMwNWxaU1ViTm16ZzVwdHZiaFZPZCt6WWdjZmpZY09HRFd6Y3VCRy8zNC9QNStQaGh4L213SUVET0oxTzdyNzdidUxpNHZqUmozN0VUMy82VXg1KytHR2lvcUxZdm4wN045eHdBMWRkZFZXUFhpTVlIQ04rRXZ5RUVFSUlJWVRvQm8vWHoxdi8yTWxiLzloSmJuYm52ZlJDalo0eUp4RFNvcHlkM0xnREJ3OGU1SzkvL1N1WFgzNDVlWGw1Z2V0TFMwdlp0bTFiNEd0ZDF5a3JLMnQxWGN2THpZSEtORTBTRXhNRDYvK3FxcXA0Ly8zM1diRmlCWTJOalZ4d3dRWGNlZWVkdUZ3dVZxNWN5ZXV2djg3bXpadTU1SkpMdVBIR0c5c3NtbkxCQlJld1pzMGFmdi83MzNQRERUZFFVbExDdmZmZVMzcDZPdC84NWpmNXkxLyt3b1VYWHNqSEgzOU1WRlFVbDE1NktYNS8rTERhV1dlZHhmWFhYMDlpWWlJQXp6NzdMT2VjY3c3bm5ITU9ZRmNWVFU1T0RseGV0bXdacjcvK09tQ3ZoYnpoaGh0Ni9tSVRQam9ySTM1Q0NDR0VFRUlNY3NQU0V6aFZHaXc4MHQxcG42TW1XWUhGVnFZRjNSejBBNkN1cm83SEgzK2MrUGg0YnJ6eHhyRHZiZG15aFMxYnRvUmQxMXdBcGkwTEZ5NWs2dFNweE1mSHMzTGxTbDUrK1dYdXZ2dHVORTNqRjcvNEJaczJiVUxYZGZMeThyajExbHVaTVdORzRMN2YvT1kzV2JKa0NYLzR3eDk0NzczM1dMOStQWGZkZFJlTEZpMXE5VGgzM25rbmQ5OTlONy85N1crWk5HbFNZQnJwMVZkZnpZY2Zmc2dUVHp4QllXRWh5NVl0SXpvNnVsWHdTMGhJNEZ2ZitoWUF2L3ZkNzNDNzNkeDExMTJCN3pldjV5c3BLZUg1NTU5bnc0WU54TVhGNFhRNjJiQmhBNDgrK2lqZitNWTNtRFJwVWxkZjVqQ2hiNU1WbVFOK0V2eUVFRUlJSVlUb3Fxc3VtTTdKa21vKzMzMk1VMld0SzA5Mnh1dnpFS1BaVlNWOU9rUjNjOVRQNy9mejZLT1BjdXJVS2ZMeThuamlpU2VZTW1WS1lCcmpSUmRkeE0wMzN4eTQvWjEzM3NtY09YTzQ5ZFpidzY1cjVuSzV5TWpJWU4rK2ZiejY2cXNzWGJxVWM4ODlGd0JGVVpneVpRcFhYbmxsb0lwbVM2bXBxVHp3d0FOOCt1bW52UERDQzR3ZVBick4yNDBhTllxbFM1ZXlldlZxTHIzMDBzRDFUcWVUNzM3M3V6enl5Q080WEM2dXVPS0tEcC8vN3QyN1diTm1EWGZkZFZkWVkvZGp4NDd4emp2djhPR0hIK0x6K1ZpeVpBbTMzMzQ3bXFieDRvc3Y4dDU3NzdGNTgyWkdqUnJGQlJkY3dLSkZpd0poc1N1OFJ2QnlkOWRtRGhRUnV0dENDQ0dFRUVMMGovTm01M0xlYkh0OVgzZEgvQW9hby9BMGhRaXZiaEh0N1BxUW44Zmo0Yi8rNjcvWXZYczMwZEhScUtwS1VsSVN6ejMzSEc2MzNWSGM3WFlIcGp5Q0hkNWNMbGVyNjBKVlYxZnp5MS8ra3VIRGgvUGQ3MzQzY1AzOTk5OVBlWGs1bFpXVkhEeDRzTU45R3pGaUJNOCsrMnk3YXcxMVhXZkhqaDBBZlBqaGgyRlZSak15TWxBVUJhZlQyV3JmUXRYVjFmSEVFMDh3ZmZyMHNQRDQrT09QczI3ZE9zQnV6bjdqalRjeVpjcVV3UGZ2dXVzdUxyNzRZbGFzV01Gbm4zM0dTeSs5eE9qUm83c1gvTUtxc1VaZUt3ZVE0Q2VFRUVJSUlVU1BkWGVOWDAyQmdhZXV1UjljOXg3cmYvLzNmOW0rZlR1MzNYWWIyN1p0bzdHeGtlOTk3M3NVRlJXeGI5Kys3bTJzaWMvbjQ5RkhINlc0dUpoYmJybUYxYXRYVTFoWVNFRkJBVGZkZEJNYk4yNWs1Y3FWblc0blBUMmRGMTU0b2QzdnYvbm1tNXc2ZFlxTEw3NllEejc0Z1BYcjF3Y2F4VC85OU5QRXg4ZFRYMS9QOHVYTHVlZWVlOXJjejhjZWU0eWlvaUlXTDE3TXE2KytTbWxwS2RYVjFTeGR1aFMvMzgrc1diTUNqZVRiQ3FyWFhITU5peGN2cHFDZ0lLeHdUVmY0UXQ2cjdyYmhHQ2dpZExlRkVFSUlJWVNJUEM0dDJBamNaM1N2RWZpRUNSTzQ1WlpidVBycXF3UEZXbFJWNVNjLytRbHV0NXNiYnJpQnc0Y1BzMkxGaXNCOWZENGZSNDRjYVhWZHN3TUhEZ1JDNDRzdnZnaEFZbUlpdzRjUEp6VTFsWC82cDMvaXJMUE9DdHkrcnE2Ty8vN3YvMmJSb2tVc1hibzArTHhjcm5iM3U2U2toRmRmZlpYRml4ZHp6ejMzY09EQUFmNzBwejh4Wjg0Y05tN2N5SzVkdS9qeGozL003dDI3ZWZ2dHQ3bmtra3RhamNZWmhzRlhYMzBGd0N1dnZFSnNiQ3haV1ZtTUd6ZU91WFBuTW1YS0ZLNjc3cnBPWDBOVlZYbnJyYmM2dlYxTDNsNVVZeDBvSlBnSklZUVFRZ2h4aG9TT0Z0VjR1bGNsWk9IQ2hXMU9wWXlLaWdwY1BuandJRWVQSGcxODdmVjZPWFRvRU1lT0hRdTdydG00Y2VPNDRvb3JHRDE2TktOR2pXTFVxRkdCbm9ETlFodTBWMVpXQXZiMHpKa3paM1pwdjU5ODhra2NEZ2UzM25wcm9IWER3dzgvekpvMWEzajU1WmM1OTl4eldiQmdBZE9uVCtmamp6L21tV2VlNGFHSEhncmJSblIwTkE4KytDREp5Y2tNR3phczFUNDJXN1JvVWRnMDBsQnZ2LzAyWDN6eFJaZjJ1YVhROTBwRy9JUVFRZ2doaEJBZFNvd0tqaFlWTVBaeG1nQUFJQUJKUkVGVTExcE02Zm95czA1NzlVMmRPcFhwMDZlSEZVaTUvdnJyV2JCZ0FYZmZmWGZndXAvLy9PZUJ2bnR1dDVzNzdyaWo2enZSVGV2V3JlUFFvVVA4KzcvL095a3BLUURNbmoyYjU1NTdqbWVlZVFiTHNnTFZPZVBqNDduMjJtdDUvdm5uMjV5NjJwWHBtVmxaV1dFamxLRTJiZHJVNCtkUlVoY01mb25STXVJbmhCQkNDQ0dFNkVCYXJJS3EySzBjL0lZOWtwUVExVGRCNG9FSEh1alY3UXpENE1pUkkrelpzNGRkdTNZeGN1UklicnJwcGw3dDA4S0ZDL25XdDc0VjZMZlhMQ3NyaThXTEY3TjQ4ZUt3d2pOWFhIRUZzMmZQRHJ1dUpWM1hBL3U1Wjg4ZVJvNGN5YkpseTNxMW54MnA5bGo0bXdyeU9GUklqWkhnSjRRUVFnZ2hoT2lBb2tCNm5FSnhyVDJDVkZMWGQ4R3ZKdzRjT01DR0RSdll2MzgvQnc4ZURLei95OHJLNm5ZQmxMYW9xdG9xOURWcnE5K2ZwbW1NSGoyYW9xSWlJRmlCOU5peFk2eFpzNFlEQnc1dytQRGhRSisvNk9qb1FFL0EwNldrTmpqYWx4Nm4wRUhoMFFGTmdwOFFRZ2doaEJCblVHYThTbkd0UFlSVVdtZVNsOWJ4Rk03VHFiQ3drTC85N1c5a1oyZHowVVVYTVgzNmRLWk9uVXBTVWhLdnZmWWFMNzMwVXRqdG05Y0g3dDY5dTlYM0FDNisrR0tHRFJ2VzdmMDRkT2dRcjczMkdqRXhNVGdjRHZidTNRc0VHN1BYMWRYeDFsdHZFUjBkell3Wk01ZzJiUnJUcGswakx5OFBWVldwcTZzRFlOZXVYVzN1RjdSZDZiTXJTdXJNd09YTStQNTdyM3BMZ3A4UVFnZ2hoQkJuVUhwY2NNaW94Z05WalJaSi9iUnViUDc4K1V5ZlBwM1UxTlJXMzN2MzNYY0RnU3FVMiszbXlKRWpIRGx5cE5YM1pzMmExYVBnbDVpWXlPSERoekVNQThNd2lJbUo0Y29ycjJUKy9QbUFYZEgwaVNlZUlEYzN0OE8xanZ2MzcrZnc0Y050ZnE5NWxMQTdLaHNzNnBwcTRTaEFSbHlFRHZjaHdVOElJWVFRUW9nelNsTWhPMG1ob01xZVFyaW55R0QrbVA0NUxIZTczWUhtN3kwdFg3Njh4OXROU0VqZzczLy9lNWR2bjU2ZXp2UFBQOS91OXpWTkMvVG82OGpYdi83MWR0Y2wvdTUzditQOTk5L3Y4ajRCN0M0eUFwZXprMVRVeU0xOUtKWmxkYStPckJCQ0NKNWVzWjRqQmVVQWZPK2FoZDF1NEN1RUVDSnluSTdQZko4QjZ3N3BHRTFINHRPR09SaWVHTUdwWWhBcXJMYllkY29PZmc0VnpzL1RjRWJ1VEU4aWVOZUZFRUlJSVlTSVRDNEhqRWtOSG9vZktEVXdaVGhtd0RBczJGOFNITzBibTZwR2RPZ0RDWDVDQ0NHRUVFTDBpNXhVRlpmRHZ1elZ3NmNWaXY2MTg2UVJhT0hnMWlBbkpmSmpVK1EvQXlHRUVFSUlJU0tRUTRIcHd4MkJyMDlXVytSWG1CM2NRNXdKUjhyTlFMc05nQmtqSEJHOXRxK1pCRDhoaEJCQ0NDSDZTV3Fzd29TTTRDSDUvaEtUc25xWjg5bGZ5dXN0RHBZR3cvZWtUSlhrZnFxNDJ0Y2srQWtoaEJCQ0NOR1BjbEpVaGlVRXc4WDJRb002WHovdTBCQlY1NFV2QzRMVGJVY2tLb3hLSGp4eGFmQThFeUdFRUVJSUlTTFUxR0VPRXFMc3k0WUpuK1hybE12STN4bFRYbS94V1g2d3ltcGlsTUtVWVk2Tzd4UmhKUGdKSVlRUVFnalJ6MVFGWm1kcnVKdmErUmttYkQxaGNLeFMxdnlkYnZrVkpsdFBHSUhRNTlaZ1ZyYUR3VEhCTTBpQ254QkNDQ0dFRUFPQVc0TnpjelRpUS9xcDd5czIyWFhLUU1iKytwNEZmSFhTWUg5Sk1Gekh1MkgrbUdBQUgwd0c0Vk1TUWdnaGhCQWlNcmsxbUplanNhUFFvS1RPam51RjFSWlZqVHJqTXh4a3hBMjJjYWorVVZ4cmNhRFVvQ0ZrTFdWbXZNTDA0WU9qZ21kYkpQZ0pJWVFRUWdneGdLaUtQZFh3Y0puSm9USjdOS3JlWnhjZVNZeFNtSmlwa2pSSUtrMmVhWlVORnZ0S1RHbzg0V09vZVdrcXVXbURlektrQkQ4aGhCQkNDQ0VHb053MGxiUTRoYjFGSnRWTlFhWGFZN0g1bUVHc0M5TGpWRExpRkpKaWxFRzNIcTJ2V05oaHI3VE9vcVRPREJ2aEEwaUlVcGlTcFpJUU5maGZRUWwrUWdnaGhCQkNERkNKVVFyemNoeWNxckU0VUdMZzBlM3I2MzFRWDJHU1h3R2FDdWx4Q2dsUkNtNU53YTJCVzFPSWN0cE40b2NDd3dTUERsN2R3dHYwZjNXalJWbTloZDVHZlJ5M0JoTXlIR0Z0TkFZN0NYNUNDQ0dFRUVJTWNNTVNGRExqTmZJclRJNlVteGdoWVVZMzRWU054YWthS1FIVEdZY0t1YWtxT1NrcXl0REpmSUFFUHlHRUVFSUlJU0tDcXNEWVZKWFJLU3BsZFJhbGRTWWxkUlorby9QN0RtVXVoejBpbWhHdmtocXJESmxSMEpZaytBa2hoQkJDQ0JGQkhJcGRnVEl6M200d1h0Vm9VZEZnMGVnSFg5TlVSNTloLzI4T2tVRkFWU0V3eGRYbEFKZW1FTzJFMUZpRnhDR3dmcThySlBnSklZUVFRZ2dSd1pLaUZhbnlLVG8xdUd1V0NpR0VFRUlJSVlTUTRDZUVFRUlJSVlRUWc1MEVQeUdFRUVJSUlZUVk1Q1Q0Q1NHRUVFSUlJY1FnSjhGUENDR0VFRUlJSVFZNUNYNUNDQ0dFRUVJSU1jaEo4Qk5DQ0NHRUVFS0lRVTZDbnhCQ0NDR0VFRUlNY2hMOGhCQkNDQ0dFRUdLUWsrQW5oQkJDQ0NHRUVJT2NCRDhoaEJCQ0NDR0VHT1MwL3Q0QklZUVFRZ2doUk0vVmVxR2sxZ1Nnb3NFQ3dHOVkxSHE3ZHY5NE56Z2RDZ0FwTWZiL0dmRXE4ZTYrMzFmUmZ5VDRDU0dFRUVJSUVVRjAwdzU0SmJVbXhiVVd1dG03N2RrQjBRNk16Y0h4VUptSnBrSm12RUpHdkVwS2pJSW1jd1VqbWdRL0lZUVFRZ2doSW9CdXdyRUtrME5sdlV4NjNYaTh3bXFMd21vRGdMdzBsZEVwcWdUQUNDWEJUd2doaEJCQ2lBR3NPZkRsVjVodGp1NUZhWkFTcXhEdFZBSlROWjBPcGN0VE5XdTk5dFJRc0VmOEd2MFdGZlVXSGozOGRvZks3SDNJU1ZISlRaUDBGMmtrK0FraGhCQkNDREZBbGRSWjdDczJhUFNIWHgvdnR0ZmhaZmJCV2p6Ny91RnIvTUFPaE1XMUppVzFabUM5b0c3YUFiQ3cybVJpcG9PTU9LWDFCc1dBSk1GUENDR0VFRUtJQVdoZnNjbXh5dkFodmlnTkptV2RtY0FWNzRaNHQwcGVta3BKbmNYZUlpTXdDdGpvaHk4TERFWW5xMHpNbE5HL1NDREJUd2doaEJCQ2lBRkVOMkhuU1lPU09pdHdYWlFHZWVrT1JpVDJ6d2hiUnB4Q1JwNUdZYlhGb2RKZ0FEeFdhZExvdDVnMjNDRnIvd1k0ZVh1RUVFSUlJWVFZSUJyOXNPV1lIaGI2aGljcUxCaXI5VnZvQ3pXaWFWK0doK3hMU1ozRmxtTjZxK21vWW1DUjRDZUVFRUlJSWNRQTBPaUhqVWYxc1A1N3VXa3EwNFlOck5FMFRZVnB3eHhoQlY1cXZmYStTL2didUFiUWo1QVFRZ2doaEJCRGsyN0Nsd1Y2b0dxbnBzTFVZUTd5Qm5EMXpMdzBsYWtob2JUbGN4QUR5OEQ5U1JKQ0NDR0VFR0tJMkhuU0NJejBhU3JNR1Qwd3BuWjJaa1Npd3B6UldpRDgxWHJ0NXlJR0hnbCtRZ2doaEJCQzlLTjl4V2JZbXI2Sm1ZNWV0Mmc0aytMZDlqNDNzMXRReUxEZlFDUEJUd2doaEJCQ2lINVNVbWVGdFd6SVRWTWpZcVN2cFJHSlN0aWF2Mk9WNFdGVzlEOEpma0lJSVlRUVF2UUQzWVI5eGNGcGtjTVRsUUc5cHE4emVXbHFXTFhQME9jbStsL2svbVFKSVlRUVFnZ1J3ZklyekVBVnpDZ05Kb1ZNbDR4VWt6S0R4VjRhL1hDb1RLWjhEaFFTL0lRUVFnZ2hoRGpEZEJPT1ZRUkRVVjc2d0dyWjBGT2FHcjdlNzFpRktWVStCNGhCOE9NbGhCQkNDQ0ZFWk1rUENVUlJHaEc1cnE4OUl4SVZvalQ3c203YXoxWDBQd2wrUWdnaGhCQkNuRUc2Q1lkRHBrQk95b3I4S1o0dGhUNm53MlV5NmpjUVNQQVRRZ2doaEJEaURLcG9DRmE3akhkRFJ0emdHZTFybGhHbmhMV2tDSDNPb245SThCTkNDQ0dFRU9JTUtxNE5EbjlseEEvZXcvSFE1eGI2bkVYL0dMdy9hVUlJSVlRUVFneEFKYlhCMGEvTVFSejhRcDliNkhNVy9XUHcvcVFKSVlRUVFnZ3h3TlI2Q1N2cUVqb2RjckNKZHhOVzVLWFcyNy83TTlSSjhCTkNDQ0dFRUtJRENzRTFlRll2QjY1Q3B6eW14QTYrdFgwdGhUNUhtZTdadnlUNENTR0VFRUlJMFlIVXBOakE1WXJxK2o3YmJyUno4QWUvb2ZBY0k0VUVQeUdFRUVJSUlUb3dJaU1wY1BsSVFWbXZ0aFZhM1RJbFp2Q0hvdERuS0pVOSs1Y0VQeUdFRUVJSUlUb3dQRDB4Y0huYjNoTWNQMVhSajNzalJNOUk4Qk5DQ0NHRUVLSURvNFlsTTJaRWF1RHI1MVp1NG90OUozcTBMZDBJam5vTmhXbVFUa2Z3T1lZK2QzSG1hZjI5QTBJSUlZUVFRZ3hrcXFKd3k1VnplZUxQYS84L2UzY2VIdGRaMy8zL2ZaYVprYXpOV214WnRpenYreDR2c1IwblRzZ2Vsb1FRU2d1bG9VQXBMYlNsTFlVdVBNK1BMblNCdHNCRFc2QXNKWVE5Z1FCcFNFTDJPSnYzZU44M1diSWxTN0sxU3pOemx0OGZSN3RHK3o3NnZLN0xWOGFhbVRQM2tVYk8rY3ozdnI4MzFYVk5ORWZqL1BESnZmenN1UVBrNTJSZzIvMnZwY3hmdGFYdGRtcG9KRVk3dm5Uc1dxcXVubU5Md1U5RVJFUkVwQTlUVXNMODBXOXU1K0VuZG5IK1VqRFZNeHB6S0M2N05xRGp6RjgxRXFNVDZadW1lb3FJaUlpSTlFTm1lZ29mZTg5TjNMVjFHVGxaVXdaMWpLYkd4dmJiOGVFYTJmalZzY3FYekhzV1RnU3ErSW1JaUlpSURNQ3QxeS9oMXV1WEVIZGNMbGZXRW5mY2ZqKzNwQ2xNYzh2RG0rSiswcS96aTNkWTEyZGJ5WDJ1NDUyQ240aUlpSWpJSUlSc2k2SVoyUU42VGxXeFM3TzJOWkF4b0ttZUlpSWlJaUtqSkRQU1h2V3FhMDcrQURqWjlpMGN6eFQ4UkVSRVJFUkdpVzIxMzY2TkpuL3dhNG9uL3psT0ZBcCtJaUlpSWlLakpEK2ovZkw3MmlDbWZEWTBOUENWcjN5Rnh4OS92TlBYVDUwNnhlYy8vM21PSGozYTZldlBQZmNjWC9yU2w2aXBxUm5XWS9UWGxicjJjK3g0N2pMNnRNWlBSRVJFUkdTVVpFVEFOc0h4Z3E2ZWRkR0JkYnQ4OGNVWGVmcnBwd0c0NmFhYnlNcktBdUNoaHg3aXpUZmZwS3lzakgvLzkzOEh3SEVjdnZ6bEwrTjVIdE9tVGVOOTczdmZzQjJqUCtxaXdYa0NwTmpxNmpuV0ZMdEZSRVJFUkViUjlJejJ0VzdsZGQ2QW5ydDgrWEttVHAzSzZ0V3J5Y2pJYVB2NjVzMmJTVWxKWWV2V3JXMWZzMjJialJzM2twR1J3YnAxNjRiMUdQM1I4ZHh5MHJTK2I2d1p2dTlyNHEySXlBQjk5WkVkbkMycEF1Q2o3OTdHZ3NLOE1SNlJpSWhNRkZmcWZmYVhCSHM2WkVSZzY3emtuSVQzMmptbmJSKy9kWVVXMDlNVi9zYVNLbjRpSWlJaUlxT29ZM2ZMdW1nUUJKUE5sWHEvMCtidDZ1ZzU5aFQ4UkVSRVJFUkdrVzNDZ3J6MnkvRGo1ZjNmQUg2aTZIaE9DL0pNYktXT01hY2ZnWWlJaUlqSUtKdWIweDZHbXVKUVdwTThWYi9TR3ArbWVIRGJOb056bGJHbm40S0lpSWlJeUNpelRaalRJUkNkcVhUYk9tQk9aSTdYdWRvM0owZlZ2dkZDUHdZUkVSRVJrVEV3Tjhja3BhV3ZTMU04T2FaOEhpOTNPMjNoc0RCUGNXTzgwRTlDUkVSRVJHUU0yQ1lzbTJHMS9iMjB4dWQwNWNRdCs1MnU5RHBOV2UxNGJqTDJGUHhFUkVSRVJNYkk5SFNET2RrZHAzeDZFM0s5WDJtTno1a09vWFZPdHFudEc4WVpCVDhSRVJFUmtURzBOTDl6U0RwZTduYmFDbUc4cTR0Mm5xWTZQZDFnYWI1aXhuaWpuNGlJaUlpSXlCaGJOZE1pSXhMY2RqellkY0daRUpXLzBocWZYUmVjdG5WOUdaSGdYR1Q4VWZBVEVSRVJFUmxqdGduckN1MjJEcGlPQjRjdnU1Mm1UNDQzWnlvOURsOXViK2JTOVJ4a2ZOR1BSVVJFUkVSa0hFZ053ZFo1ZGx2bEQ0S0dLUjNEMVhqUUdrbzdOcUxKaUFSalR3Mk40Y0NrVi9aWUQwQkVSRVJFUkFLcElkZzB4K2JRSlpjcjljRlV6OUlhbi9JNmgyWDVGak96eHJaaHlxVWFuMlBsbllQbzlIU0RWVE10VmZyR09RVS9FUkVSRVpGeEpKZ3lhWEc4M09QQ3RTQmhPUjRjdXV4eXVoS1c1bHVqM2pIelNyM1A4WEtYcG5qbnI4L0pOdFhJWllKUThCTVJFUkVSR1llVzVwdmtwQmtjSzNOcGRvS3ZOY1ZoZjRsTFJnVHlNMHltWjVpZHBvWU9wN29vWEtuektLL3p1blVaVGJHRGZmcTBaY1BFb2VBbklpSWlJakpPVFU4M21MN1E1blNseDRXclh0c1V5N29vMUVVOVRsZDZwSVlnWjRwQmFzZ2daMG9ReEd6TDZIY2dySXVDNHdiVFNxODIralRGL1piL2RuK3NiY0tjSEpPRmVhcnlUVFFLZmlJaUlpSWk0OXpDUEpPNU9TYm5yM3JkT24wMnhXblorbUZrdDM5WTBESUdyZVdibUJUOFJFUkVSRVFtQU50c0Q0QlhHMzNLNnp5dTFQa2oxdkhUTm1GNmhrRitoa25PRkVPQmI0SlQ4Qk1SRVJFUm1VQnNzMlVLYUxvRkJjRlV6Zks2SVAxZGJReXFmbzdyZDF1WDE1T01TREExRkdpYktwby9nbXNIWld3bytJbUlpSWlJVEdBWkVjaUlxQndudmRNN1JFUkVSRVJFSk1rcCtJbUlpSWlJaUNRNUJUOFJFUkVSRVpFa3ArQW5JaUlpSWlLUzVCVDhSRVJFUkVSRWtweUNuNGlJaUlpSVNKSlQ4Qk1SRVJFUkVVbHlDbjRpSWlJaUlpSkpUc0ZQUkVSRVJFUWt5U240aVlpSWlJaUlKRGtGUHhFUkVSRVJrU1NuNENjaUlpSWlJcExrRlB4RVJFUkVSRVNTbklLZmlJaUlpSWhJa2xQd0V4RVJFUkVSU1hJS2ZpSWlJaUlpSWtsT3dVOUVSRVJFUkNUSktmaUppSWlJaUlna09RVS9FUkVSRVJHUkpLZmdKeUlpSWlJaWt1UVUvRVJFUkVSRVJKS2NncCtJaUlpSWlFaVNVL0FURVJFUkVSRkpjZ3ArSWlJaUlpSWlTVTdCVDBSRVJFUkVKTWtwK0ltSWlJaUlpQ1E1QlQ4UkVSRVJFWkVrcCtBbklpSWlJaUtTNUJUOFJFUkVSRVJFa3B5Q240aUlpSWlJU0pKVDhCTVJFUkVSRVVseUNuNGlJaUlpSWlKSlRzRlBSRVJFUkVRa3lTbjRpWWlJaUlpSUpEa0ZQeEVSRVJFUmtTU240Q2NpSWlJaUlwTGtGUHhFUkVSRVJFU1NuSUtmaUlpSWlJaElrclBIZWdBaUlpSWkwajlORGx5dTlTbXY4NmhzOEdtTVE5VHhpVHJRN1BnME94My9IdHh1akFmUG5SS0NpRzJRWWtQRWJyK2RZaHR0ZjU4U2dydzBnL3dNazRKTWcxUmRLWW9rRGYwNmk0aUlpSXdqamdkbGRUNVg2bjNLNmp6SzYzM0s2NExiOWJIQkg3Y3hEbzF4djhOWC9CNGYyeW85RERNeVRQSXpEUExUalU2M2JjMGJFNWxRRlB4RVJFUkV4bEJUSEk1WGVKeXNjRGxaNFZGYzdmY2prbzJPK2hpY3J2STRYZFg1NndaUU5OVmc4VFNMSmROTWxrd3pTUTJOeVJCRnBKOFUvRVJFUkVSR1VVTXNDSG9uV29KZVNjMTRpWG45NXdNWHFuMHVWRHM4Y3lyNFdtR1cwUklDZ3pDWUZoN1RJWXBJRndwK0lpSWlJaU9zUGdiN1NsMTJGYnVjcVBER1RVVnZPSlhVK0pUVXVEeDMyc1VBbGt3ejJWUmtjZDBzaTNTRlFKRXhwK0FuSWlJaU1nS2FIZGhiNHJMcm9zdXhLeDVlTXFhOUh2Z0VWYzNqRlI3ZjJ4ZG4yWFNUNjF0Q1lJcXVQa1hHaEg3MVJFUkVSSVpKMUlWRGw0T3dkL0N5aCtPTjlZakdudWZEa1hLUEkrVWUzOTBiWjNXQnlhYlpObXRtbW9UVUlFWmsxQ2o0aVlpSWlBeUI0OEdoTW85ZEYxME9YSEtKdVdNOW92SEw4V0JmcWNlKzBoZ3BOcXliWmJGcHRzV3k2YWE2aElxTU1BVS9FUkVSa1VFcXEvTjU0cGpERzhWdVVxN2JHMG5ORHJ4K3dlV05DeTZiNTFqY3U5d21MODBZNjJHSkpDMEZQeEVSRVpFQmlycnd4REdIcDA4NHVFcDhRK0lUQk1CZHhTNTNMckY1eDNKYjFUK1JFYURnSnlJaUlqSUFSOHBkSHRvYjUycmpXSThrdWJnKy9PcTR3NTRTbC9ldHMxbVJiNDMxa0VTU2lqNVBFUkVSRWVrSHo0Y2ZIWWp6eFIwS2ZTUHBTcjNQRjNmRStmR0IrS1RxaENveTBsVHhFeEVSRWVsRFRiUFAxOStJY2JKU1NXUzBQSFBLNVdLMXowYzNoMGlQYU8yZnlGQ3A0aWNpSWlMU2k1cG1ueSs4cE5BM0ZvNVhlUHp6aXpHcW0vUzlGeGtxQlQ4UkVSR1JIclNHdnJJNkJZK3hVbGJuODY4dngyaUk2V2NnTWhRS2ZpSWlJaUlKTk1RVStzYUxzanFmZjFmNEV4a1NCVDhSRVJHUkJMNjVLNjdRTjQ1Y3FQYjU0WnZ4c1I2R3lJU2w0Q2NpSWlMU3hhK09PeHdxOHdiOHZNSXNnMlhUZTc2OHVtdUp6Vyt0RFExcVRDdnlUVklIOTlRZXJTNHd1WDFSNGw1L2R5MnhXVHV6NzB2RlVEK3ZKamNXV3J4cjFkRDZDcjVSN1BITUtYZEl4eENackJUOFJFUkVSRHFvYVBENDVWRm53TTh6Z04vZEVPWVRONGJKVGszY2hYTE9WSVBGMHdaKytUVW4yK0JQYnd6ejRVM2hBVCszTjV0bVc5eTNNbkVZZS90eW13MkZ2ZStsZCs5eW03KzVOZExqK1hhMFpxYkozVXVHM2xEK3A0ZmlWTlFQUEpTTFRIYmF6a0ZFUkVTa2c4ZVB1amlEeUJYM3JyQ1prMjN3djhjY01pS3daRnIzMEpTYlpqQWxCSnVMRWdlcWZhVXVzUVFGclFkV2hmQ0JYeHdaM0ZUSDFCQk1UKzhlenRMQ0JnWkJzT3pLYUxrLzBYM05jU2l2OXltdjl5bklOUGpNclJHK3VDTktTYzNJVDQxMVBIajhtTXNITjZwK0lUSVFDbjRpSWlJaUxacmpQanVMQno2VmNPVU1rN2N1c3psVkdWUUwzN0hjNXRhRjNTK3p3amFZQnJ4dlhlSTVteWNyUEs1MjJicGcrM3lMWmROTkd1Tnd5NEtCWDdvOWNkeGhkcGJCeDdiMlhDMzhQN2RHRW41OTFReVRWVE82MzNlaXd1TUxMOFY0bzlnbDZ2aDhkRXVZVDkwYzRjdXZ4RGhUTmZMVnVKM0ZMdTlkYTVNUzB2NStJdjJsNENjaUlpTFNZbStwaHp2QW9sWFJWSU0vMkJ5bXVzbm5xNi9IOEh6NCtSR0hueC9wUGwzMDk2OFBNU1BUNUcrZmlmYnIyRE15REg1alRRalBCOHVFVFQxVUNoTUptVUhJZlBtY3c1RnlqNzkrc3Z0cnZudE5pQlg1SnAvOWRmZjdQbnRIaENQbEhvOGM2RjVsakhYNEp1Mi81UEgxTjJJOHVDR000L21FTGJobmFmZEx6TmxUZ3dyZGZTdTYzMWRhNjdQN1l2OER0K3NIUDZzYjV2Yi8reUV5MlNuNGlZaUlpTFRZTllEd0FUQXYyK0FUTjBWd2ZQamlqaGkxVWJDTUlKajg0OTNkSzJWWkVRUExUSHpmTjNiR09IZTFQVkJsUk9CUHRvVUpXL0NmcjhWNDgxTG5TdHJibHRtVTFuanN2OVM5d2pZMUJmN3V6aFJxbTMwdVZ2czRIbHhwNko1b3krczhjcVlZQ2UrN1hPZFRYdWNsdksrcmZhVWV4NjgwMHhpSHRERGN2cmo3SmFiZE1qTXowWDM3U3QwQkJUOElmbFlLZmlMOXArQW5JaUlpMHVKaTljQ21LUzZlWm1FQVg5d1I1Vkt0ei9WRlFlZktmM3NweHZRMGcxZk91NXlwOHBpVGJYTGpQSXZ2N1F1cVozY3N0cm5XRkZTNTBzSUdENnl5Q1ZzR0VJU3NWQnYrZUZ1RWFXa0dqeDEydW9VKzB3Z3FaN3N2dXQyQ253RjhjRk9ZMUJEOHg2dnhYdGNyUG5ySVljTTFqK1hUVFk1ZWFYL2c4dWttdnpvV1oyOXB6MDlPQzhIYlY0VDR4ZUU0VFE0MHRoUUdHMkx3c2NlYXV6Myt3NXRDYkM2eUV0NDNHQVA5V1lsTWRncCtJaUlpa2xRYW1tSWNQMTlPV1dVdDVWVzFST1A5NzlCWloyd2dpRTc5OC94cGgwTmxMcGRxZlVJbTNML1NwajRLVitxREFIZXl3dU8xQ3k2Tk1aOXRjeTEybkF1cVdwdG1XMXlxOGRseHppVjNTaEQ4V3FXSDRjOXVpbEEwMVdESE9aY25qZytzdytpRzJjR2F3S2RQT0p5czdEc2N2V2RObU5KYWo2TlhZbTFmdTJPSlRVR0d3ZjVMaWFla2VqNnNMN1M0YmFIRjJwa21YMzg5eHJscm83dm5ZYU8yOUJNWkVBVS9FUkVSU1JxbkwxYncvVi90b2I2eGYydm91cG5wZ05YL3pmTGlIbHlxRFFMUHZTdHNjcWNZZkdObmpLRkVvR1g1Rm9WWkJpK2RkWG00cFVJWXNZTFg4dm80c0czQzdvc3V4ZGM4S3J0TTBmejB6V0VLczdwM3drd0pRV2x0OTJQbFRqSDQ3M2VsSkh5ZGoveTBtWmZQdVRURWZENjRLY3luYjRudzR3TnhYamd6ZW52czlYZi9RQkVKS1BpSmlJaElVbmgrMTBtZWZQWG9rSTVoZURIOEFRUy9Wdk55RE81WWJMTzMxT04waDY2V3Y3TSt4UHV1QzJFYVFTajd6M2NHUVNwa3d1SnBjT044cTF0OWNmZEZsOG9HcjlONnYvdFhoVmc3MCtSTE8ySmNydXVlL213eldBOTR0ZEhuZi9iRUthL3YvcGpuVDd0a1JMb0hzL3RXSmo3ZnVpaDhiMThzNFgydEFYUnZxVWY1ODFFK2ZrT1krQ2p2cTU2Wm9vNmVJZ09oNENjaUlpSVQzcm5TcWs2aGIxcDJPcHRYejJWNlRnWWh1LzhOUUg1K0tzS3hxb0c5ZGxvWVBybzVqR2xBWlVONzZLdU53aXZubkU1Qk1KSDBzTUVEcTBPZDF1SjFESDJaRWJoeG5zVzFKajlob0lOZ2I3dmFxTThOY3kwT1hIYlpsMkJ0M3U2U3hNbnM3cVdKZzEvTTlYdGQ0OWVxcE1ibk0wOUZjYnpnZS9INXR5YXVFclkyZDJrTnYxM3RLblo1YUcvLzUyOFdUVlhKVDJRZ0ZQeEVSRVJrUW92RlhYN3c1SjYydjErM2REYS9kZmY2UVIxcnMrTnlyS3IvNGNNMjRRKzJoTWxPTmJwdEEvRm5qL2UvaWNsckYzb3VsNzFqUllpd0ZXd1IwZHRVengvc2k3TjBtc1dENjhPY3FXcW1abmg2cVBSTGEyaU51OEc2eDY1dW1tY1RzWUx6ckdsT2ZCTEZBMXdqdUc2V2dwL0lRQ2o0aVlpSXlJUjI1TXhscXV1YUFKaWFrY29EdDY4ZDlMR1dUUjlZbVBpdHRTR1dUalA1N3Q0NDk2OEtLbWVwTnZ6cjJ4Tlh0ZnJ5Nk1ITzYrUm1aUnJjTk0vaTdGV3Z6KzBPR3VMdzNiMHgvdWlHTUIvYUdPYmZkM1NlcHZtUjYwTXN5dXRlL2N4S0dkZ2F2eXYxUHA5NXV2TWF5cis4SmN5SkNvL0hEanY4OUZEbjRMZTZ3T1R1SmNHbTc5L2VQWHdkV1ZiT1VQQVRHUWdGUHhFUkVablFMbFhVdE4zZXNucmVnS1oyZHBVenhXQmpvZFhqdE1pdVNtczlIai9tOC9JNXR5MzR4Vno0enA3dUFjYzBZSEdleWZHS25xZFBGbDlydjg4QTNyOCtoR0hBRC9iM0x6QWR1T3p4ZXJITGxpS0xtK1padkh5dS9UejJsYnBjU0ZCVmU5dXl4SmVEOVRINFNZTE4yNXVkenNmSVR6ZFltR3RTM2RUOTJHRUwzcnN1Uk55RDczYVl4cG1UYWhCemZlb1RMeUhzMDhaQ2l5a2hyZkVUR1FnRlB4RVJFWm5ReWlyYnkxVUYwN0tHZkx4M3JiTFpmOG50ZGYrN1ZpK2Y3ZjQ0MTRjVFYxeFd6ckRZVStKeXoxS2JFeFVlWVF0dW1tOXhxTXp0dEM5ZllaYkJuWXR0SHRyYmVjKzlPeGJiTE13MWVlR015L2tCVElQODhadHhWaGRZdkh0TmlJT1hYYXBicG56dUtmR0E3aWQxMjZMRWw0TlJ4KzkxQ21xcjlZVldoK04zOXZibE5ubFREQjQ1NkxTdFQ4eU13Ti9kR2VGRWhjZFhYaDE0OHJOTk9tMS9JU0w5b3hxNWlJaUlUR2d4cDMxcVlUZzArR3BmcTd3MGczZXQ2bDluejU3QzRkYTVOZzl1Q0pGaXc2MExiUmJrbWh5NDdQSEtPWmZmdXo3TTdDd0QyNFRyWnBtRVRMaSt5T3BVZVp1YmJmRE9sVFpWalQ2UEhoclk5TWo2R1B6c1VKeFVHOTYvUGp5ZzV3N0cra0tMdUFjSEwzY09pYk15ZzA2bkp5czlmbjJ5L1dkVUc0V2R4UzVyQ2t5Mnp4LzR6K3RkcTBMa3BxbmFKekpRK3JoRVJFUkVwSXZiRjFrY3UrSnk4SEkveW41ZEdBUmRPUGVYdXRSMjJVN3doMi9HQ1Z2UTVFQldpc0VmYmduejNiMXhYanpyY3RjU20xZk91VFRFZmY1Z1N4akxoRy92amhNZDJQN3RRRkNKM0RiWFprMkJ5Y3A4azlKYWo3KzhKWkx3c1QydDhjdVpZdlRaZ1RNdnpXRE9WSVA5bHp4aUhYTGZsQkI4ZEV1WXFBUGYyaFh2dHEvaEl3ZmpyQ293ZWMrYUVNZXZlRDEySysxcTAyeVQyeGNOUGR5TFRFWUtmaUlpSWlJSmZIaGppSDk4SVVaWmduM3plck5samtWK3VzSC83QTZTa09lRDFWS2dpcm53alYxQkJXOTVmakR4NnNJMWp3T1hYVzZjWjNGOWtjVVR4eDJlUGVVUXRneE85TEFlTUxNbHcvVlVjZlNCaC9mRm1KZGpjcmpjSTlXR0hlY1NUOXU4YzBuaXk4SEdHUHpzY09KcVkzbkw5MlJ6VVJEQzluVllFMW1RWWZDUnpXRm1aQmo4MTJzeG9vNVBmcnBCZXNRZ0xSeHNYNUVXaHN1MVBpdnlEVDY0TWNRL3Y5RDNwdmN6TWd3ZVhEL3dQUlpGSktEZ0p5SWlJcExBbExEQlg5MFM1bDlmaW5HeHB2L2hiMUdleWRIeTlvM2NLeHA4cnA5alVkSGdFMjhKYWhFTDNyTFFwaUVlN0lQbit2Qk5nQUNrQUFBZ0FFbEVRVlQvUFIzbFNrUHdPcytjNmg3Uy91aUdNRkhISitiQ3d0d2dOSmJXOWp5dTRtcWY0dXJnT0UwTy9PK3h4S1hEN2ZNVFh3NDJPejR2bmUxOWpkLzFSUmF1RHdjNlRQTzh2c2hpZGxhUWREKzJ0ZWVwcG8zeFlGcnFnbHlUT3hiYlBIMnk1OUxtN0N5RFQyNFBFN0UxeFZOa3NCVDhSRVJFUkhxUUZnNEN4Lzk3TmNhWnF2NkZ2NGYyQnRNNVcvM2tRSndQYkFqeHV4dERkSXd0VjV0OEh0b1RhOXYvcnpYMDlTUXp4V0J1dG9sQlVEbmNWK3J4UW9JOTgwWkxZWlpCUVliQnNTc2VqUjBLZ3krY2NaaVhZMUxiN0ZQVDdGTVhoZHBtbjlxb1QxMDArRnA5TkdpQ2s1VUMvM0JYQ3ZldXNIbjlndE50YWl6QWdseURQNzRoVEZwWW9VOWtLQlQ4UkVSRVJIcVJGamI0MDIxaGZ2Q20wNjh1bDBDbjlXNG5LejMrK3FrRWlXYUFQdmRjY0F3RCtwd1dPUnBLYW56KzRia29sdGs1a05VMHd4ZDM5SzliWjAwemZIZFBuS3BHUDJIbzIxeGs4dUQ2RUNGTG9VOWtxQlQ4UkVSRVJQcVFFZ3JXb2kyWlp2SzlmZkcyS1pzZGZlS1h6YU15bHVFT2ZYL3hSUGR4ZjZtZndTM1labUpvSTBxMFoyTEVndCsrTHNTV09XcmtJakpjRlB4RVJFUkUrdW1HdVJhTDhneCs5S2JEd2JLQmQveVV2cTJlWWZLYmEyMm1wMnZYTVpIaHBPQW5JaUlpTWdEVDAwMytlRnVZQTVkZHZyY3Z6cldtc1I1UmNwaVdadkNiYTIzV0ZLaktKeklTRlB4RVJFUkVCbUZOZ2NXS3V5MStmZExoaWVQT29QYmJrMkRQdjdjdnQ3bGxnWTJ0SXAvSWlGSHdFeEVSRVJrazI0UjdsdHJjT00vbWwwZmp2SFRXeFJzUG5WY21BTk9BN2ZNdDdsc1pJazNiODRtTU9BVS9FUkVSa1NIS2lNRDcxb1c0ZjJXSVhSZGRYam5uY082YUVtQWlDM05OdHMyejJGaG9FZEdWcU1pbzBhK2JpSWlJeURCSkRRVlZyTzN6TFM3VityeFI3UExhZVlmcTBXbjRPVzVOVFlHdGMyMjJ6YldZbnE2dEdVVEdnb0tmaUlpSXlBaVltV2x3LzBxYisxYllIQ24zZVBXOHcvNVNyMjNEOW1SbkdiQjJwc20yZVRZcjhrMU01VDJSTWFYZ0p5SWlJaktDVEFOV3pUQlpOU05NeklVelZWN2JuN05WSGczeHNSN2g4RWdMd2Z4Y2t3VWQvb1RWb0ZOazNGRHdFeEVSRVJrbFlRdVdUVGRaTnIyOWZXVjV2ZDhwREpiVytNTytTZnR3TTRCWldRWUxjazNtNXdRaGIwYUdTbm9pNDVtQ240aUlpTWdZeWs4M3lFKzMyRG9uS0k4NVhoQUd5K3Q4eXVxOFRyZnJZNk03dHZRd3pNZ3d5Yzh3eUU4M21KRmhNajNkWUVhR29hMFhSQ1lZQlQ4UkVSR1JjY1EyWVZhbXdheE1BK2ljcnBvY3VGenJVMTduVWRuZzB4aUhxT01UZGFEWjhXbDJPdjQ5dU4zWU1wVjBTZ2dpdGtHS0RSRzcvWGFLYmJUOWZVb0k4dElNOGpOTUNqSU5VbldsS0pJMDlPc3NJaUlpTWtHazJqQS94MkIramhiUGljakFxRWd2SWlJaUlpS1M1QlQ4UkVSRVJFUkVrcHlDbjRpSWlJaUlTSkpUOEJNUkVSRVJFVWx5Q240aUlpSWlJaUpKVHNGUFJFUkVSRVFreVdrN0J4R1JTYTYwMXVmUVpaZXpWejNPVm5sVU40LzFpR1FpbUpvQzgzTk5GdVNhckp4aHRldzVKeUlpNDVXQ240aklKQlgzNEJkSEhKNCs0ZUNQOVdCa3dxbHVobjJsSHZ0S1BSNDk2SEQzVXB0N1Y5aFl5bjhpSXVPU2dwK0l5Q1Iwc2NibmE2L0hLSzlYNUpPaDg0RmZIWGM0WE9ieWdRMWhpcVlxL1ltSWpEZGE0eWNpTXNsRVhmaXYxeFQ2WlBnVlYvdDg5ZlVZampmV0l4RVJrYTRVL0VSRUpwbkhEc1dwYUZEb2s1RlIwZUR6OHlQT1dBOURSRVM2MEZSUEVaRko1SFNWeDNPbjNiRWVoaVM1cDA4NHJKMXBzakJYbnkrUHR0b29WRFg2VkRWNFZEWDYxRWNoNXZyRVhJZzV3ZTFveDlzT3dYMnVUOHdKMXY2R1RBamJFTFlNd2haRVdtL2JFTEhhYndmM0dhU0ZJWGVLUVc2YVNkNFVnNHpJV0g4WFJDUVJCVDhSa1Vua3VWT3VHcm5JaVBPQmw4KzZDbjRqb0dPd3EyendxV3IwMi81YjFSQ0V1cUdLZXhDUFFVT25meTM2L3k5SHhJTGNOSVBjS1FaNWFjRWZCVU9Sc2FmZ0p5SXlpVnl1MCtJckdSMTZydzNkdFNhZmMxZDl6bC96T0gvVjQvdzFqOGI0V0krcWIxRVhMdFg2WEtwTkhCYW5oR0J1dHNuY0hKTjVPU1p6c3cyeVU5VVFTR1NrS2ZpSmlFd2lWVnJiSjZPa3JJZUxma21zTGdybnIzbWN1eHI4dVhETm96WTYxcU1hR1kxeE9IckY0K2lWOWc4SE1pTXdKenNJZ3ZOeVRPYm5tS1NGeDNDUUlrbEl3VTlFWkJKcFVzOE5HU1Y2ci9YTzg0TTF0d2N2ZXh3dWN5bXBtZHhCdVRZS2g4bzhEcFcxaDhIQ0xJTlZNeXhXRlFUclJVMFZCVVdHUk1GUFJFUkVaQlRVUnVGd21jdWh5eDVIeXQwSk1XMXpMSlhVK0pUVU9EeDVJcGdldW1LR3hlb1pKcXNLTE5KVkRSUVpNQVUvRVJFUmtSSGdBMmVyZ2lyV3djc3V4ZFdUdTZvM0ZJMXgySDNSWmZkRkY0TTRjM01NVnMrd1dGVmdNU2ZiUU1WQWtiNHArSW1JaUlnTW81SWFueGZPT093dGNhbVBqZlZva284UG5MdnFjKzZxd3krT09xU0hZWDJoeFMwTGJBcXpGQUZGZXFMZ0p5SWlJakpFamdlN1MxeGVQT055cGtvZFRVZFRmUXhlT3V2eVVzc1dJcmNzc0ZoZmFHRnJOeEdSVGhUOFJFUkVSQWJKOWVHVmN5Ni9QQnFucG5tc1J5T25xenhPVjNuODVHQ2NkeXdQc1cyZWhhVWlvQWlnNENjaUlpSXlZRDZ3cDhUbDU0Y2R5dXUxZG0rOHFXbUdoL2ZGK2ZWSmgzZXV0RmxmYUdrZG9FeDZDbjRpSWlJaUExQmU1L0dkdlhGT1ZTcndqWGZsOVQ1ZmV5UE9rbWt1NzcvT1prYUc1bi9LNUtYZ0p5SWlJdElQUHZEa2NZZGZIblZ3dEl4dlFqbFI0ZkhaWjJMY3Q4TG16aVcycW44eUtTbjRpWWlJaVBTaE1lN3o5VGZpSENsWDRwdW9IQThlUGVSdzdJckhIMjRKRWJFVi8yUnlVYjFiUkdRUUlxSDJ6ODNxR3RUUlFTU1pYV3Z5K2Fmbll3cDlTZUpJdWNmblg0eHhyVWxUZFdWeVVmQVRFUm1FOUNtUnR0dWxWMnJHY0NUU2xRRmtwMEo2dUgrUFR3MzEvN0V5K1p5LzV2RzU1NkpjcmxOSVNDWVhxbjArOTF5VTg5Y1U1bVh5VVBBVEVSbUU5TlNPd2E5NkRFZVNYR1ptR3Z6UkRXRzJ6N2NHZll5ME1IemhyU244L3ViK3BibS91aVhDbDk2Uk1pNzIvTXBQSDU2cFp4RUxIbHdmWXR2Y3dYOGZCU3JxUGI3eWFveHFGZldUVW5VemZPWFZHQlgxQ244eU9XaU5uNGpJSU13dXlHNjdmYkZjd1crNHpNOHhXVk5nc21xR1NVVzl6OUVydzM5QmR1TThpMlBsSHBXTi9hL2dMTXcxdVhOSjcvL0xmUG1zdzVKcEp2TnlCcFlnejEzMWVQU1F3OXVYMmJ4dHVjMzM5c1haY2M0RllOVU1rem5adlIvdjZSTU84UzdmcHBBVm5HZklnbGZPdXdNYWp3U3FtM3orYmNmdzdNMW5BSE96RGM1ZEcvdXFvVzNDOUhTRDhqb2ZkeFNHa3g2RzY0c3NuanM5c1BkaHlLVGIrenFSallVV1Jka0dQejNrREdwOE5jM3dienZpZk9ZdFlkSWpXdk1ueVUzQlQwUmtFSmJPemNlMlRSekhvemthNTgwVHBheGRNbXVzaHpXdUdVQzRqd0xVN29zdXF3c3NycHRsc21XdXhabXEzcS84SEk4Qlhid1daaGs4dUQ3RW1TcVBmM29oMXUvblphYkE4dnpFQVN4c0JlZDJ0TndnSzlWZ2Vyclo3ZjYwTUVSZGFFendrbGRiMWhrZHVPeHkyeUtiQjllSG1KcHE4UGhSaCt0bVdkdzRyL2R2Mm90bkhPSXgrTmpXTUVWVERUNzlxMmkvejB0Njl2V2RNU29iaGljWi9lSFdNS3NMVEQ3M1hKVGk2dUU1NWoxTDdUNS9ud0IrZGR3aDFpRnp6Y295K0QrM1J2anJKNk5jYWZESlN6T1ltZGs1OEpSVSs4UTl2OGNQTVJ3UGp2Wnp2ZU1kaTIzdVdXclRGSWZYTHZRdi9OMjczR2JkTElzdnY5TDNPcncxTTAwMkYxbUREbjRBbFEwKzM5a2I1K05iTmVkYmtwdUNuNGpJSUlSc2l5MnI1ckZqL3hrQUhuditBSXZuVEdOS2lpNGNlckoycHNuSEJuQmh0YVhJWWt0UjcxZTJQem9RNTlsVC9hOGtMSjBXWE1nZUhtQ1RqbjJsSHZzZTYxNzZtWjlqOEttYkk5UTArK3dwY1huaGpBdkVPejNtMW9VV3Y3VTJ4QytQT0R4OXN1ZUwwK0pxbnkrOEZPVXZibzV3NzNLYmxBNy9oLzZicDZJMHhEcGZBTDluYmFqVDl5ZGtvUzZGdytUVjgrNnc3dEgzN0NtSGRUUERmR0JEbUw5L05rcGZSdzViY1AvS1VNTDd6bDMxMkhuUjVZN0Zkci9XcGo1N3FuUHc2MnI5TEl0M3I3YnhXZ1psR3NIRzU5ZWFmUDc0aHNRdlVCK0RUL3l5R1lQZzk3bzNsMnA5SEE4ZVdCMmlLZDc3bVYrcTlTbXZELzRVWkJwODV0WUlYOXdScGFSbTVFdVRiMTd5MkgvSlkxMGY1eU15a1NuNGlZZ00wbTJibDdEejBIbGlqa3RqYzR6SG5qL0ErKzdaT05iREd2Y3FHMzNLaHRnb0kzZUtRVUZHN3lFblo0ckJYMndQODlYWFk5UzNWTnJXelFxQzB1R3l3VTEvVEE5RFFhYkpxVXFQN0ZTRGo5OFF3ZldDZFVKMVBSVGFXcWRxbnJ2YWQ5Z3NxZkg1MHN0Ui91VEdDTWV2ZUZ6WE10NkdtTjkyRHEwY3plQWNFYjd2ODRzajhiNGZPQUFuS2p6ZXZPUXhMOGNrUDhQbzgvMGZ0dUMyUllrLzlIajFQT3k4R1B6dzN5aDIrZWF1eEdOOTJ6S2IrMWIwN3pMdndqV2Z2Mzh1ZUFQLys5dFRBRGg0MmVNalAyMy9zT1B2NzR5d3M5amxmNDg1K0MzRHQwejYvV0ZPWnFUdngvNzhpTVAvSG5ONG85Z2w2dmg4ZEV1WVQ5MGM0Y3V2eFBxcy9nK0hueCtPczdZZ2pHSG9BeFJKVGdwK0lpS0ROQ1VsekR0dlhjT1BuOTRId0pzblNwazdNNWNiMXM0ZjQ1R05iM3RMWEI0NU9QaHBXUUJ2V1dEeDNuV2RLeUl6TWd6bTV3U2hEQ0FqWXBDZmJ2RHUxU0grWjArY3pBZ3NicW40M2JuWWJydDR6VTROTHZJK3ZDblU5cldPSGoza1VOV3lIdkNqVzhJc3pEWDU3dDQ0dHkyeXlZakFmN3dhNjdVaVVUVFZ4UFhwZC9mQWM5ZDhQdjJyWnFJT2JjR3YxVC9kSGVGaXRjOS92ZDcvYWFveU1DY3JmYTQyRGV3NXkvTk5OaGIyWHAwMkREaGU0WExuNHA0dnZhcWJmSDV4MUtFK0JoOSt0SE9GT1dUQ1YrOVBvVDZXK0wzMnRtVTJDL05NdnJRajhYc2pNd0lwdGtGT3kvczlaNHJSTnE2ZWZPcm1NSHN1dWp4NzJzVTB3UE5wcXd4Q01PV3p0Nm5GQnZDN0cwTmtSQXorODdWWW41dmVOM1k0dC8yWFBMNytSb3dITjRSeFBKK3dGVXh2N1dyMjFPQjNPbEhJTGEzMTJYMngvNStRbE5iNm5LejBXVEpOd1UrU2s0S2ZpTWdRYkZoZVJQSGxhN3grOEJ3QVAzL2hJTWZPbGZPZU82OGpvOE9XRHpMeVZoZFkvTVpxbXkrOEZGejRYcmptRVhkaDYxeUw1MDg3TE0rM01BQ2Z6b0hLYkxuRzZ4cXlXajF4dkQya2ZuOWZuRS9mRXVHREc0UFErZWdoaHdPWE8xL04vc3M5a1U1TklpSlc4SnBmZkVkS3QyUHZLblo1YUc5UXNjbExNOXJXbEVWN3lNV1pLUVpwNGJGdkVKTE1Yand6OEZKcVFZYkJwbDZtSmJldWIzVjllZzAvbDJxRDROZHFTZ2dhV3dwNmVXbkJlK3BLZmVLZi8vUjBnN205TkFMNnJiVWhOczV1SCtNbnR3ZlZ0eWRQT0pobUVBeGJ4OW9xZDRwSll6ejRmdGhtNHJHbmh1REI5V0Yrc0QvV3JYbk5iNjRKTVMvSDVMOWVpMUZlNzVPZENndHlMZmFVdEgrUDA4THd3WTFobmozbGNPeEs1K2Z2Sy9VNGZxV1p4bmp3dU5zVGhPYldicnlKN3R0WDZnNG8rRUh3ODE4eVRkTTlKVGtwK0ltSUROSDl0NjZoc3JxZVU4VVZBSnc0WDg3bi8rY1o3cjkxTGV1V0ZvN3g2TWFQNG1xZmgvYkdLYWtlK3BTdDR4VWVEKytMYzdxeS9WaEZVdzBjRDhycTJyLzI2S0U0cXdvaXZHV2h6ZExwSmo3d21hZWlsSGU0ZVA2N095TE16RFQ0dzhlYSs2eElYSzd6K2ZJclVUNTFjNFNRQ2VWMTNaOFFzUTBjTnhoalQyd1QxaFNZaEZxdXcyOWJaUEhBcWhBUDdZbnplckhtY0k2bEV4VUQvLzQvZDlydHRXdmxqQXlEZjdnendtdm4yNE4rWDI2WWEvSGV0U0grK3FsbWFwcjdEbjU5K2VHYmNSNDc3SEQ3WXB0YkZsajg2MHN4cmpiNlhGZG9NVHZMYUp2aTJWRkdCT3Fpd2V1RkxJTjRnazVLelE2a2hPRFR0MFI0ZUYrY1Y4KzcyQ2E4LzdvUXF3b3N2dkJTbEhOWGZiSlREZjdpNWpBWkVZUHlPbytMTlQ2TDhrdyt0REZvWm5UZ2tzRXhJQzBFYjE4UjRoZUg0elE1N2NHM0lRWWZTN0RPOXNPYlFtd3VzaExlTnhqQnp6L3gra3FSaVU3QlQwUmtHSHprWFRmdzZMTnZzdlBRZVFDYVl3NC9lSElQUDN2dVRYS3kwc2lkbWtaZVZocTJQZGI3cXMwZGsxZk5Ub1gzcnc4dXB0YjNNU1Z1SU5iTnN2am16bUFOMzV4c2s4dDFQbTZIdkhXcDF1Y3JyOFpJQ3huY01OZmlVSm5YS2ZUMWwyVzBWeFl1MWZoOGYxKzg3WHdpSFU0bjJuTHRYMTd2ODlXVzZaZ0dVSkJwMEJUM3VkWXloVEE5REYvcVVBRXNxUTdHL2FGTklmSXpESDUrWkdoVFljZURySkxuK2ZTWFIyZEtxdGRoL3VGUG4zMlR6TFR1SWFhLzZvejFkSzU3alkzalZ6eHNDOTYyTE1UMzk4ZVptUm04QVFjYi9HcWpVQnYxbWR2U3FmTnFvOCtWQmgvZkQzNVB2ckV6K0ZuOStmYWc5SmRxQisvNTF1QTNKUVJOQ1RKclpZUFBQejRYNVkrMmhmbWQ5U0hPVm5tOGMyV0k2MmFaTk1YaDQxc2pXQ1pFN0tDcjdlZGZpSEt4eG1mSk5KTlBiZzl6cGQ3bm4xK0ljcjZsV3JpKzBPSzJoUlpyWjVwOC9mWHVWY1NSMWppOHl6dEZ4aFVGUHhHUllmTEFiV3VaTnl1WEozWWNwcTRoV1BmU0hITzRWRkhEcFlxYU1SNWRpOWxqRS93aXRzSEtIclpER0txUUZRU3BHUmxHMi81M0hSMjY3UEYzZHdZWHMwOGVIMXlnZXMvYUVHOVowRDJ3ZG0xVzhVZS82RjUxU0FzSFZjWGRGMTIrdmpQeFZlWHhDbzh2dkJUbFQyK0s4TFpsTnRQU0RiN1J3Mk1uQ3NPUGRWb1BOc0t2MW5hcm9ycWVpbXYxZ3ovVVRBZXNzYS80VkRYNnZITE81Y1o1RmsrZGNGZzh6YVF4SGdTMlJFeURUaDk2SkpJWkNmWVRCTGgranNYVEo0TGZoN2dMRjF2V3FiYit6REphcGl2WFJZUDNzR25RNC9yQ0pnZSsrSEtNK2JuQmh5OVBuWWh6N0lwSmRaUFA5SFNUKzFmWlhLNzErZklyTWFwYnRtYzRVZUh4aloxeDlwZTZuZmJyZS9tY1MwUE01NE9id256NmxnZy9QaEJ2NlpZN09rS2E1U2xKVE1GUFJHUVlyVjgybXpXTFp2SHFnYk1jT0ZuS3hiSnJZejJrY2FHc3p1LzNWS3hiRnRvOHNNcm1WOGNkbmpqV2QxQ0x1bkRkTEJNREVuYitDMWxCWTVYcUpvT1RsWU9iWm5xcXdzUHFVQVM2YnBiRmxEQzgwaEkwMTg2MHlFenArOEs3TitlditmemJTMUgrN0tZSUozdVpKaXA5R0dMWU5Od20vSEVRL0FEKzk1akREWE10N2wwUk5HNDVkc1hyOGZRaXRrSFU2ZjNrVnhWWVZEY0YweTYzemJXWW05M2VES21yakpUZ0RYL25ZcHR3eTlYaTlVVlcyL3EzbngxeU91MmhHZmNnNXZoODZ1WXczOXNYaExYclpwbmN1OExtd0NXUGIrMks4ZmJsTm5scEpsOTdJOGJpUEpQYkZsbFVOdmljN2RMeGRtK3BSL256VVQ1K1E1ajRLTTk4emswYisycXZ5RWhSOEJNUkdXYTJiYko5L1VLMnIxOUlmVk9NMHZKcWF1cWJxR3VNNGc0bEdReURuNVNPM1d0SE8xekFwWWVEcVptbE5SN1ZYZktnMDFKeWNMek96K2xOY2JYUFR3ODVITC9TL2ZzYmMrRmJ1K0trRHVIL2VMdExYSFozYUVneE45c2tiQnM4dkMrb3ltMG90TGhZN2ZlNlgxcC9GRmY3L00xVHpUVDBNRVBTTWhqRkt0clFOR2N2NGJhNW8xTzFQSFN5bE5xV0t2czlONjZnYUViMm9JLzExTGtJKzhzSC9yd05oUmFGV1lsRFEydXpuem5aWnE5YkxEeDF3cUc1dzJjZDE1cDhYam52Y3ZQOHZyY2hTUXREUXgvZjdxMXpMQTZYZWR3NHorSi9kc2Y1blEwaGFwc05pcklOL3ZPZHdmVFkxazNoZmQvbjJCV1Bna3lEM0NrR1BwQVpNY2lNZE9nRzJ2SmV6SjFpY045S204MUZRYkRNU2pHNGViN05UZk10SGp2Y3ZuL2w0VEtQUDk5dWM5c2lpM05YZzhmOTFWdkN2SGJlNVpHRDhVNWJscFRVK0h6bXFTaU9GNXpiNTkrYWVQcHU2eFRzMXZGMzFiR0JVbjhzeUZYSlQ1S1hncCtJeUFoS1R3MnpaTzcwc1I1R201ODhPandORUlacTJYU0wzOThjWWwrcE55eGJFMVEyK0R6Wk1tMnRwMDJ0YjF0a2t4YnVmbUdlMlZMWitJM1ZvVzZoNm5LZHgwdG5lMDl6YzdJTjBzTHd5dm5FajJ2dEd0cFg0NWhXUFlVK2crQWlkN1FySUlQVm5ENlArMjRlL0ZxN2diaGNVZE1XL0lwbVpMT2dNRy9ReDdvdDRyRy9mT0R2eWZXenpFNWRNeE1wbW1wUU5MWG5TNitYem5ZT2ZnQlBISFBZTnRmQ051RklXYzl2b3VucEpxZDZhVXd6SzlOZzhUU1RYNStNY2VNOGk2dU5RYkM2ZlpGTlJZUFBJd2VDY1BUKzlXRThIODVlOWZtM2w0UHZ3eDl1Q2RQczBQYjNWcWwyc0RIN3Rua1dsaEg4RHZ6MFVKei9lMXVFN0ZTRHhqaHNYMkJ4NXhLYkZMczlWTDU3ZFlqUHZ4ampzNytPOHY3MUlXNllhN0ZtcHNXM2Q4YzQyS0ZMYnV2dlROeUY1MDkzci83Zk5NOG1Zc0ZyRjF4cW1oTi9JbEk4d0RXQ20vcjRHWXBNWkFwK0lpSXk2bWExVkVZdTFmYmUrVExTeXpWWVg2M3h1OW8yenlKM1NzL1R1TjZ5c1B1TEhTNDMrZ3grclJlSyswc1REeVkxRkx4bVg5V1lWaHNMTFE2V3VkMjJkRWhyQ2JRTlBheXprdUd4T004Z014STBReG1JYisyTzg1MDlpWC9JK1JrRy8vZTJDSzlkY1BuK3ZwN2ZDSWtxM1BWUm42Z0RWamhva0pKSWRpcE1UWUc1T1NiM3I3VDUyZUh1SWVtMlJUYW5LajJxT3dTazFnODZtbUxCdm5rR2NMS3ljOFU1Yk1IS0dTWmxkY0VVMFd0TjdjK1B1Y0Y5TmMwKzM5a1Q1Mmg1OER0UTNSdzBraW10OGFocThLbHE5S21MQm44YTQvQ0piV0h1V1dyemxWZGovUGZPT09lditUeXd5aWE5eXdjemYzbExtQk1WSG84ZGR2anBvYzdudExyQTVPNGx3VnJCYis4ZW5zcHlaaVQ0K1lza0t3VS9FUkVaZGEyYkxwKzcybk55dTJlcG5YREQ1bGE5TlV0SjVHK2ZpYlpWM3pyNjlDMFJDaklNUHZtLzNiZHo2RSt3ZlA2MHk5VkdQK0g2UW1odncxOGY3VHV3V1VhdzRYWGNDL0huajNldXprNXJPVTdIQzI4WmZvWmg4STRWSWI3WFMwQkx4UEdncHhXcHJWT0EzUUZNWDI2MWRhN1ZGdnJmc2NMbTYyOTBIOWVhZ3VERGg1d3BRVlVQZ2lZd1o2KzJkN2xkbG0veWl3U0JzS1BmM3h3aVo0ckJQejBmYTF0TGVIMlJSZGdLcXBXNVV6b0hQOWVILzk0WnA3VEc2MVNwL0pjWG9wMStkejU3ZTRUalZ6eCsxRkpWL08rZE1TNVd0eC9uMXljZHpsWjVuWDZIOHRNTkZ1YWFiYzFnT2dwYjhONTFJZUllZkxmRE5NNmNWSU9ZNjNlYU1qb1E3MWdSd3VodFIzdVJDVTdCVDBSRVJsWEVobVhUVFR5ZlhwdVlsTlg1WEs3ck9lUU10TTE3VDIzYS9aYkQxTWNHVmtGc1ZkWG85N3FIVyt1bTJ1ZXY5WDN3b215RHNCWHNGOWgxTEsxdCtDL1hLdmlOdEp2bld4eTQ1SEtvbDZtVm95SGNzcDFEWXh3dVZudHNLTFI0UE5QaFVxM1AzendaZkZCaEdYREhFcHZHZU9jSyttc1hYRjY3NExaTnIzenhqTXV1aXk2RlUzc09OanVMWFQ2Mk5jeHRpMnllT2VVUXNlRytGU0d1TnZua3BIWi9Ybm80cU16UDZXWGplQWdxbnZVeG85UEc2UE56dXgrdktOdmdRb2R0SFFEMmxIVC9HYng5dVUzZUZJTkhEanB0MjdOa1J1RHY3b3h3b3NMaks2OE9QUG10ekRmYjFsS0tKQ3NGUHhFUkdWWHJad1VWQkorZzh0ZFRwODFkRjExK2VYVGk3MmUzcWNqQ0ozSEgwYTRXNWdZWG5zZktneUQ1ekNtSHZTVXVUWEZZM1ZMVkthdjN1dDBudys5REcwTjg3dmtZRlExakY3VGZ0c3dtT3hWK2ZDRE95VXFQLzNOcmhIY3NEL0cxTjJKdFU0ZmZ2ZHBtZXByQjQwY2RGdWFaaExwa2w4L2VFV0ZmaWN1amgzci9YWnFYWTNEL3FxQ2I2WDByYkhaZmRMaHppVTFXQ254bmo4TUhOclIzT3YzdDYwSWN2K0xpZXQyM05PbkowbWttUzdmMy90aUxOVDUvKzB3d3gzWjlvVVhjZzRPWE8zK29NaXZUNEk3Rk5pY3JQWDU5c3YyY2FxTkJjTjArMzJMN2ZLdlBLZG9kNWFVWmZIalQrT2prS2pLU0ZQeEVSR1RVR01CYkZ0cHR0MzluZlloL2VDN2FyYUhGUkxiam5FTmR5L3F3VGJNdFptVUdsWTAvdmlITXQzYkhxV3dJdW44K2Y4YnROdFYxVVY1UUVXbnRUbnFwMXVkU3JjK01ESU9WTTRMN1ByNDF3bis4RnVYYzFlQytWZ2N2dTVUV2FCdUk0WkllTWZqVEcwUDh5NHN4YXNhZ0o5S2lQSk83bDlxVTEvczhmOXJGOWVGUW1jZjZRcFBDTElPU0dwL2JGOW5jdWRpbXBNYm5pZU1PZjdLdGU3REtTakhhcGhzbmtwZG1VSkJwOEZlM1JDaXY5L254QVlkYkZscmN1eUxFamZNczlwUjRIT3ZTTFhkV3BvSG5XengyS040VzFIcnpWMitKY0xMUzQ2Y0hlLytVb25WS2JGNmF3WnlwQnZzdmVaMDY1VTRKd1VlM2hJazZRYWZlcnBIOGtZTnhWaFdZdkdkTmlPTlh2TFpxWUcreVV1RFBid3kxZFY0VlNXWUtmaUlpTW1wdW5HY3hOOXZnY3AzUGErZGQzclhLNXBQYkkzeHBSM1RRNjNMR205WW1GRVZURGQ2L1BvVHJ3NTRTbCt0blcvenQ3UkYrZENET2puTXVQOWpmK1NMWUFCWlBNM0Y5T2xWQld3T3lBVHg3eXVXbStSYWZ2am5DUTN2aXZGN2NmbFg4ZkMvVFRXVndwcWViL05tTllUNy9VcXpYYnF2aFBtWUl0dDV2OWRHd0NJSjFjMU5URGY1Z1N4alhnMi92anJmdGwvZjQwVGpucjFuVU5QdThiMTJJV3haWVZEUUVHNk03WHRDc0pXSzNCNWlNU1BCNlZUMXMrZzdCSHBSaEMzYWNjL25obTNGaUxsUTJlSHgwUzVoclRUNFA3NDJSMHRLZ3FIV05iRjZhd2FFeWp5YW5mZVAzM3ZoQVU4enYxMk1CTmhjRjM2UjlIYlpRS2NndytNam1NRE15RFA3cnRSaFJ4eWMvM1NBOUVuVFZUUThILzcxYzY3TWkzK0NERzBQODh3dXhYcmQxVEF2RG45MFlabHE2dG5DUXlVSEJUMFJFUmtWZVd2dFVzcDhjaUhPb0xOZ2piT3NjaTgvZGxjSVR4eDEyRmlkSDZXL3RUSk1QYmd5VGFzTkRlNE9ndDcvVTVjRU5ZUjVjSDJKdFMrdjZqbUZpVVo1SmVoaE9WWGF1Y2p5NEljVGlQSlBENVVGempGMFhIZjVrVzRRUGJRcFJrR2trN09Bb3cyZFdsc25mM2g3aHEyL0VPRlBWUFVhc3lEZjV4STM5bSs2NGRZN0Yxam05Sjc5alZ6eDJGcnRrUm9LcVZzY3B3bWV2K2tSc2owL2RIRFFrT2xNVmJJZlNXcEdzYVBCWmtXL3k0UG9RTmMxKzI1cTY4MWQ3amo4LzJCOGpOODNnMlZQQm0rNnVKVGIzcjdTSk92RC9YZ21tbExxK2p3L2N2dGhtNVF5UDdGU0Q0bjZzV1IyczY0c3NYQjhPZEpqbWVYMlJ4ZXlXYnNDOVRTOXRqQWZyZFJma210eXgyRzdiUTdDcitUa0dmN2dsek5RRWF4ZEZrcFdDbjRpSWpMaXBLZkRKbThLa2g0UHBhcTFOTTc2OU8wNUZ2YzlibDluOHh1cmdUMVBMZGRybUlvdDVPVUVUR045dmJ6MXZtVUZEQ2RzTWJyOSt3ZTExUGMrU2FXYXZlM05sdFZ6NHZXOWQ5MzM4QUpvZG4wY090bDg4aGkzSVRUTVM3cWVYbFJMc2E3YWw1Y0wxZS91QzBBZEJrNHJ6MTZMOHdlWXdhd3BNUG50N2hLKy9FZWQweTRYOW1wa3QwenhiR3Q2RUxmandwakRYelRJcHIvZjV4czRnSlo2OTZ2UFBMMFQ1NVBZSTl5eTFtWlp1OEsxZDhVN05ZR1prQk1lYUtIditqWGRUVXczK1ludVkvOWtkWitmRnpvR25yTTd2dHRYQVVGUTIrdXkrNk5JWTk5blhaWXVRMW02VzA5TU5mblhjNFJkSG5MWnFJTUNUeHgwS3N3eTJ6QW4yL1l1NlFaT1h2YVU5dnhIMlgycC9qZHNYMlR5d3lxWXBEbDk2SmRaV29XdDJnb3J5OXZrV2EyZWFIQ3J6T0ZJK01zR3ZNTXVnSU1QZzJCV3ZVME9tRjg0NHpNc3hxVzMycVduMnFZdENiYk5QYmNzMkVUWE5QdlhSb0dLYWxRTC9jRmNLOTY2d2VmMkMwMjFyam0xekxYNzdPaHM3VVp0ZmtTU200Q2NpSWlOdTh4eWJ2TFJnaXF1Nkw1TUFBQTRMU1VSQlZHZHJnR24xK0RHSDF5NEVGNVdyQ2l3S01vS0xzZW5wQnRQVCs3NHc2enBsc3F0Wm1RYmIrOUd0NzhaNWlSOVRINFBpYXArM0xyVnBpdnZrVERGSUQ5TnAzVk5PcXNIZFMyMXVtQnRNbTZ0cTlQbjI3amdudW5RdHJXencrYWNYb2p5NFBzU1dPUmFmdWpuTXd5M2hjTzNNNFBXUFgvRlluR2Z5NElZUStla0dsMnA5dnJTamMzWHdjcDNQdjd3WTVTKzJoeW1hYXBJYWdrOXNpMkJiNExoUTBMS3U4R0sxMXZ3TkY5czArTDNydzZ5YkZVeUpiSzJ5VlRiNlBIbGkrS3V1WFVNZkJHdmd2dkpxRE51azAvck9WbFdOUHYvOHd1RG5UTDkrd1dIVGJJdHY3WTVSMXFXajdnL2ZqUFBETjBlK2sxQkpqYzgvUEJmRjZoTEthcHJoaXp2NmQyNDF6ZkRkUFhHcUd2MU9vUzhyQlg1emJZaU5oZXJlS1pPVGdwK0lpSXk0WjA0NkxNb3orZjYrZU1KdEZhb2FmWDUyMk9Gbmh4ME1naTBmd2hhRUxBUExBTU1JMWhlMWJySGwrOEc2SWMrSEszMDBjSGpwck11cjV3ZGYrdklKdG1TWW1Xa0FCbkVQVGxkNW5RS240L21zS2dpcWJFK2RjUGpsVWFmVGRNMk9IQy9ZN1B0aWpjODlTMjFPVndZYlorOHBjZGsyMStaTWxjZmJsdG5rcHh2c0xmWDR6cDVZd3M2ZFYrcDkvdVhGR0s0WFZEOXFtbjFXdDR3aDVzTE9peTR2bjFQSmI3aHRLTFJZa1cveGs0UHQxZHpSMU5mN3ZTOFhydmw4K05IRTNXcnFZL0M1NXdlNGMzMC9mT3l4Z1hYSE9YL05oMTVYNS9WdGQ0ZjFnUVp3eTBLTGQ2NE1rYW9yWDVuRUROLzNoL2FiSlNJaUUwWlBGM3d5ZE5QVERacmpmcmRwWmIxSnNlblUwZFF5Z3FscUJyQmloc25oQWU0alp4Qk1meDNNZm9RajRac1BwSXpLNjN6MWtSMmNMYWtDNEtQdjNzYUN3cnhSZWQzaWFwL0hqOFk3VFplVThXWGRUSk8zTHc5UjFNditoU0tUaFQ3M0VCRVJHUWFEcWNSMDNjYWlkYjJXRHdNT2ZhM1BHeStoYnpJb21tcndzYTFoQmNCeFNJRlBwRHNGUHhFUkVaRWhhQTJBSlRVK1R4NTMySFhSSGVKRVJSa015NEROY3l6dVhHeTNUTTBXa1k0VS9FUkVSRVNHUVdHV3dlOWRIK0tkSzIxK2ZjcGg1d1dYaHBIdmh6THBwWVZnVTVIRlc1ZUZtRG82czR0RkppUUZQeEVSRVpGaGxKZG04TjYxSVg1elRZZ1RGUjc3U29OOUhLdTF4SGJZWktYQWRiTXNycHRsc1dTYWlYWm1FT21iZ3ArSWlJaklDREFOV0RiZFpObDBrL2V1QzNIdXFzZmVraUFJVmpSb011aEFUVXN6V3NLZXlmeGNFMlU5a1lGUjhCTVJFUkVaWVFZd1A4ZGtmbzdKdTFmYmxOVDQ3RzJwQkpiVUtBVDJaRmFtd1hXRlFXVnZkcGFpbnNoUUtQaUppRXdpbVJFR3ROMkF5R0JsUnNaNkJPTmJZWlpCWVpiTnZjdHRHdUpRZk0yanVOcmpZclZQY2JWSFdaMlBONG55b0duQWpBeURvcWttczZjYXpKNXFNaWZiSkMwMDFpTVRTUjRLZmlJaWs4anNxU1pIeXRWeVhrYmU3S25tV0E5aHdrZ0x0VThKYmVWNFVGcnJjN0hhYS9rVDNHNXllam5RQkpGcUIrK1Axb0EzZTZySnJFd0RXMjhaa1JHbDRDY2lNb2tvK01sb1VmQWJHdHVFT1ZNTjVreTFBS3Z0NjNWUnFHejBxV3J3cUdyMHFXd0kvbFExK2xRMStFVGRzUnR6cTRnRnVXa0d1Vk1NOGpyK044MGtkNHFoYXJESUdGSHdFeEdaUkxiTnRYajJsS05Odm1WRVdRYmNPTS9xKzRFeVlCa1J5SWdZek10Ty9QM3RHZ3diWWhCMWZHSXV4QnlJdVVFNGJMdnRFTnpuK3NRY2lIc1FNaUZzUTlneUNGc1FhYjF0QjZHdTlYYTQ1WFo2QlBMU1RQS21HT1NtR2FTSFIvbWJJaUw5b3VBbklqS0p6TWd3dUh1cHplTkhrMkMrbUl4Yjk2Nnd5VTlYSTQ2eDBGY3dGSkhKUy9Nd1JFUW1tYmN1MVVXNWpKeWlxUVozTGRIbnlpSWk0NDJDbjRqSUpHT2I4RHZyMVNwUGhwOEJmR0JEV0p0cGk0aU1Rd3ArSWlLVDBKSnBKbDkvVndyM0xMVzFDYklNbVFIY3RjVG1hKzlLb1dpcTNsRWlJdU9SNW1LSWlFeFNsZ0gzcjdTNXZzamljSm5MbVNxUHMxVWUxYzFqUFRLWkNLYW13UHpjWUVQeVZRVVdzeklWK0VSRXhqTUZQeEdSU1c1V3BzR3NUUDN2UUVSRUpKbHBxcWVJaUlpSWlFaVNVL0FURVJFUkVSRkpjZ3ArSWlJaUlpSWlTVTdCVDBSRVJFUkVKTWtwK0ltSWlJaUlpQ1E1QlQ4UkVSRVJFWkVrcC83ZElpSWlJaU1vN3NHSkNvOHpWUjdWVFQ2MXpUNjFVWi9hWnFpTCtnQmtSQXd5VXlBellwQ1pZakExMVdCQnJzbVNhU1loZlV3dklzTkF3VTlFUkVSa21KWFUrQndwZHpsUzduR3l3c1B4ZW45OFZhTlBWU09BMytucnRnbUxwNW1zekRkWk9jTmlacVl4WW1NV2tlU200Q2NpSWlJeURGd2ZkaGE3UEhYQzRWS3QzL2NUK3NIeDRHaTV4OUZ5ajU4Y2RKaVZhWERYRXB0TlJSYVdNcUNJRElDQ240aUlpTWdRTkRudzBobUhaMDg1VkRlUDdHdVYxdnA4YTNlY254NktjL3RpbTFzVzJJU3RrWDFORVVrT0NuNGlJaUlpZzdTLzFPVjcrK1BVakhEZzY2cTZHUjQ1NlBEcmt3Ni92UzdFdWxsS2Z5TFNPd1UvRVJFUmtRR3Fidkw1M3Y0NGIxN3FZL0hlQ0t0cGh2OThQYzdhbVM2L3ZTN0UxRlROL3hTUnhCVDhSRVJFUlBySkIxNCs2L0xvd1RoTnpsaVBwdDJibHp4T1hJbnlHMnRDYkp0bm9mZ25JbDBwK0ltSWlJajBRM21keDNmMnhqbFZPVHlOVzRaYmt3TVA3WTN6MmdXSEQ2d1BrWitoZlNCRXBKMytSUkFSRVJIcGcrdjUvT2lBTTI1RFgwZW5Lb094dXQ3NEg2dUlqQjRGUHhFUkVaRmVlTDdQTjNmRk9WUTJ0dXY1QnVKUW1jYzNkOFh4ZklVL0VRa28rSW1JaUlqMHdQTjlIdDduc0x0azRvUytWcnRMUEI3ZTV5ajhpUWlnNENjaUlpTFNvOWN2ZU93NDU0NzFNQVp0eHptWDF5OU12TkFxSXNOUHdVOUVSRVFrZ2Jxb3p5TUg0Mk05akNGNzVHQ2N1cWlxZmlLVG5ZS2ZpSWlJU0FJL1ArSlFIeHZyVVF4ZGZTdzRGeEdaM0JUOFJFUkVSTG80ZjlYajViTVRkNHBuVnkrZmRUbDNWVk0rUlNZekJUOFJFUkdSRGp6ZjUrSDljWkpwY3FRUGZILy94SisyS2lLRHArQW5JaUlpMGtGSkRWeTRsa3l4TDNEK21rOXhkZktkbDRqMGo0S2ZpSWlJU0Fldm5VL2U5WERKZkc0aTBqc0ZQeEVSRVpFV2p1ZnpSbkh5ck8zcjZvMWlGOGRUMVU5a01sTHdFeEVSa1FuTndHaTdQZFM5eW91ci9hVG81Tm1UK2hpYTdpa3lTU240aVlpSXlJU1dtaEpxdTMyMXBtRkl4NW9Nb1dneW5LT0lkS2ZnSnlJaUloTmFibFphMisyekpaVkRPdGJacXVUZjh1QmlkZktmbzRoMHArQW5JaUlpRTlyR0ZYUGFidTg3ZHBHUzh1cEJIK3RFUmZLSG91TlhrdjhjUmFRN0JUOFJFUkdaMFBKek0xaTFzQUFJOXF2NytrOWZaZC94aTRNNlZtTXMrYWRCMWpZbi96bUtTSGVHN3c5MUdiU0lpSWpJMklyR0hQN3Q0ZWU1VnR2WTlyVkkyQ1kvSndQYjd2L24zUHVNRGZnZG1zVWtJOXVFcjkyZk10YkRFSkZScHVBbklpSWlTYUcydnBtSG45akYrVXRYQjMyTTZwbTM0bHVodmg4NGdhWGE4Slg3RlB4RUpodE45UlFSRVpHa2tKbWV3c2ZlY3hOM2JWMUdUdGFVUVIzRGNKdUdlVlRqVDI1YWNsYzBSU1F4VmZ4RVJFUWtLY1VkbDh1VnRjU2QvbS9JL3FOanFaeXJzVVp3VkdOdjdVeVRqMjhOai9Vd1JHU1UyV005QUJFUkVaR1JFTEl0aW1aa0QrZzVCWmZqbkt2cGYxQ2NpTEpTVlBFVG1ZdzAxVk5FUkVTa3hXU1lCcG1wNENjeUtTbjRpWWlJaUxSWU9pMzVMNDBtd3ptS1NIZjZ6UmNSRVJGcHNUalBJQytKcTM1NVV3d1c1eVh2K1lsSXp4VDhSRVJFUkZvWWhzR0d3b0UxZDBtMTRYZldoM2pMZ3M3UG01TnQ4SHZYaDFpWTIvbHlhK3NjaXc5c0NKRWVIdDVqOU1lV3VSYUdvZUFuTWhrcCtJbUlpSWgwc0duMndJTGY1amtXTjgyemVPKzZ6a0hzWFN0RFhEL2I0amZXdE84TGFCbndnUTBodHMyMWVNdENlMWlQTVJMbkppTEpROEZQUkVSRXBJT2lxUWFGV2YydmlwMnE5S2lOd3JFckhnMng5cS92ditRU2RXQmZhWHVYVU5lSEE1Yzk2bU53dE53YjFtUDBwVERMb0NCRDFUNlJ5VXI3K0ltSWlJaDBjZjZxeCtlZWo1RXNGMGtHOERlM2hwbWJyYy84UlNZci9mYUxpSWlJZERFM3grVFdoY2t6TGZMV2haWkNuOGdrcDM4QlJFUkVSQks0YjRWTmR1cFlqMkxvc2xQaHZwVURXd3NvSXNsSHdVOUVSRVFrZ1pTUXdYdlhEYkJ0NWpqMDNuVmhVbXl0N1JPWjdCVDhSRVJFUkhxd2JxYkpYVXNtYnJYc3JpVTI2MmJxY2s5RUZQeEVSRVJFZXZYQUtwdnQ4eWZlZXIvdDh5MGVXRFZ4UTZ1SURDOEZQeEVSRVpFK3ZHK2R6YWJaRStleWFkTnNrL2V0VStnVGtYWVQ1MTh3RVJFUmtURmlHZ1lmMmhoaXliVHhmK20wZW9iSmh6YUdNQTJ0NnhPUmR0ckhUMFJFUktTZmZPQ3BFdzQvUCt6Z2pyTXJLTXVBZTFmWTNMM1VScEZQUkxwUzhCTVJFUkVab09Kckh2KzlLMDVaM2ZpNGpKcVJZZkNSVFNHS3RGZWZpUFJBd1U5RVJFUmtFT0llL094UW5HZE91V002anRzV1dieHJWWWlRTXArSTlFTEJUMFJFUkdRSVNtcDhYanJyOE5vRmw2Z3pPcThac1dIckhJdnQ4MjBLc3pTeFUwVDZwdUFuSWlJaU1neWFIWGp0dk12elo1d1Jtd0w2Lzdkejl5Z05SRkVZaHM4a1lzWWlBY0dmMkFraUlsbUNsZnR2MHlqWVNpUUlNaFltcURNV3JzQVFtNC9uV2NDcDczc1A5ODZuVGQxZkhkVGQ1YmhhbjNZQ2Z5RDhBQUQyN0xrYmFybjZydVZMWDQvcnZyNzYzZVljanF0dVRrZTFtSTlyY1Q2cWk2bnRIckFiNFFjQThJOCsrNnFIZFY5UHIzMjlmUXpWYllicXRrTjFtNnIzN2U4eGJEcHBhdFpXelNaTnpkcW1qbythdWo0WjFlMlpoM3ZBZmdnL0FBQ0FjSzZSQUFBQXdnay9BQUNBY01JUEFBQWduUEFEQUFBSUovd0FBQURDQ1Q4QUFJQnd3ZzhBQUNDYzhBTUFBQWduL0FBQUFNSUpQd0FBZ0hEQ0R3QUFJSnp3QXdBQUNDZjhBQUFBd2drL0FBQ0FjTUlQQUFBZ25QQURBQUFJSi93QUFBRENDVDhBQUlCd3dnOEFBQ0NjOEFNQUFBZ24vQUFBQU1JSlB3QUFnSERDRHdBQUlKendBd0FBQ0NmOEFBQUF3Z2svQUFDQWNNSVBBQUFnblBBREFBQUlKL3dBQUFEQ0NUOEFBSUJ3d2c4QUFDQ2M4QU1BQUFnbi9BQUFBTUlKUHdBQWdIRENEd0FBSUp6d0F3QUFDQ2Y4QUFBQXdnay9BQUNBY01JUEFBQWduUEFEQUFBSUovd0FBQURDQ1Q4QUFJQnd3ZzhBQUNEY0R6VFZWZzNZbkxVcEFBQUFBRWxGVGtTdVFtQ0MiLAoJIlR5cGUiIDogIm1pbmQiCn0K"/>
    </extobj>
  </extobjs>
</s:customData>
</file>

<file path=customXml/itemProps369.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7399</Words>
  <Application>WPS 文字</Application>
  <PresentationFormat>自定义</PresentationFormat>
  <Paragraphs>579</Paragraphs>
  <Slides>60</Slides>
  <Notes>57</Notes>
  <HiddenSlides>0</HiddenSlides>
  <MMClips>0</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60</vt:i4>
      </vt:variant>
    </vt:vector>
  </HeadingPairs>
  <TitlesOfParts>
    <vt:vector size="85" baseType="lpstr">
      <vt:lpstr>Arial</vt:lpstr>
      <vt:lpstr>宋体</vt:lpstr>
      <vt:lpstr>Wingdings</vt:lpstr>
      <vt:lpstr>Helvetica Neue</vt:lpstr>
      <vt:lpstr>Helvetica Neue Medium</vt:lpstr>
      <vt:lpstr>Helvetica Neue Light</vt:lpstr>
      <vt:lpstr>Trebuchet MS</vt:lpstr>
      <vt:lpstr>Helvetica Neue</vt:lpstr>
      <vt:lpstr>黑体-简</vt:lpstr>
      <vt:lpstr>Trebuchet MS Bold</vt:lpstr>
      <vt:lpstr>Helvetica</vt:lpstr>
      <vt:lpstr>Calibri</vt:lpstr>
      <vt:lpstr>宋体</vt:lpstr>
      <vt:lpstr>汉仪书宋二KW</vt:lpstr>
      <vt:lpstr>微软雅黑</vt:lpstr>
      <vt:lpstr>汉仪旗黑</vt:lpstr>
      <vt:lpstr>Arial Unicode MS</vt:lpstr>
      <vt:lpstr>微软雅黑</vt:lpstr>
      <vt:lpstr>思源黑体 CN Regular</vt:lpstr>
      <vt:lpstr>思源黑体 CN Bold</vt:lpstr>
      <vt:lpstr>Heiti SC Medium</vt:lpstr>
      <vt:lpstr>Alibaba PuHuiTi 3.0 55 Regular</vt:lpstr>
      <vt:lpstr>苹方-简</vt:lpstr>
      <vt:lpstr>汉仪中黑KW</vt:lpstr>
      <vt:lpstr>26_BasicWhite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看啥子啊</cp:lastModifiedBy>
  <cp:revision>990</cp:revision>
  <dcterms:created xsi:type="dcterms:W3CDTF">2024-03-12T03:54:05Z</dcterms:created>
  <dcterms:modified xsi:type="dcterms:W3CDTF">2024-03-12T03:54:05Z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24E1F7B36E906A329FAF8A651292AEE7_42</vt:lpwstr>
  </property>
  <property fmtid="{D5CDD505-2E9C-101B-9397-08002B2CF9AE}" pid="3" name="KSOProductBuildVer">
    <vt:lpwstr>2052-6.4.0.8550</vt:lpwstr>
  </property>
</Properties>
</file>